
<file path=[Content_Types].xml><?xml version="1.0" encoding="utf-8"?>
<Types xmlns="http://schemas.openxmlformats.org/package/2006/content-types">
  <Default Extension="gif" ContentType="image/gif"/>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8" r:id="rId3"/>
    <p:sldId id="296" r:id="rId4"/>
    <p:sldId id="297" r:id="rId5"/>
    <p:sldId id="299" r:id="rId6"/>
    <p:sldId id="291" r:id="rId7"/>
    <p:sldId id="293" r:id="rId8"/>
    <p:sldId id="298" r:id="rId9"/>
    <p:sldId id="259" r:id="rId10"/>
    <p:sldId id="301" r:id="rId11"/>
    <p:sldId id="260" r:id="rId12"/>
    <p:sldId id="261" r:id="rId13"/>
    <p:sldId id="302" r:id="rId14"/>
    <p:sldId id="315" r:id="rId15"/>
    <p:sldId id="304" r:id="rId16"/>
    <p:sldId id="314" r:id="rId17"/>
    <p:sldId id="303" r:id="rId18"/>
    <p:sldId id="305" r:id="rId19"/>
    <p:sldId id="306" r:id="rId20"/>
    <p:sldId id="269" r:id="rId21"/>
    <p:sldId id="270" r:id="rId22"/>
    <p:sldId id="271" r:id="rId23"/>
    <p:sldId id="272" r:id="rId24"/>
    <p:sldId id="279" r:id="rId25"/>
    <p:sldId id="280" r:id="rId26"/>
    <p:sldId id="282" r:id="rId27"/>
    <p:sldId id="283" r:id="rId28"/>
    <p:sldId id="284" r:id="rId29"/>
    <p:sldId id="308" r:id="rId30"/>
    <p:sldId id="309" r:id="rId31"/>
    <p:sldId id="311" r:id="rId32"/>
    <p:sldId id="285" r:id="rId33"/>
    <p:sldId id="307" r:id="rId34"/>
    <p:sldId id="312" r:id="rId35"/>
    <p:sldId id="313" r:id="rId36"/>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p:cViewPr varScale="1">
        <p:scale>
          <a:sx n="108" d="100"/>
          <a:sy n="108" d="100"/>
        </p:scale>
        <p:origin x="1740" y="10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200" b="0" i="0">
                <a:solidFill>
                  <a:schemeClr val="tx1"/>
                </a:solidFill>
                <a:latin typeface="Arial"/>
                <a:cs typeface="Arial"/>
              </a:defRPr>
            </a:lvl1pPr>
          </a:lstStyle>
          <a:p>
            <a:pPr marL="12700">
              <a:lnSpc>
                <a:spcPts val="1425"/>
              </a:lnSpc>
            </a:pPr>
            <a:r>
              <a:rPr spc="-5" dirty="0"/>
              <a:t>Copyright </a:t>
            </a:r>
            <a:r>
              <a:rPr dirty="0"/>
              <a:t>© 2004, Oracle. </a:t>
            </a:r>
            <a:r>
              <a:rPr spc="-5" dirty="0"/>
              <a:t>All rights</a:t>
            </a:r>
            <a:r>
              <a:rPr spc="-155" dirty="0"/>
              <a:t> </a:t>
            </a:r>
            <a:r>
              <a:rPr spc="-5" dirty="0"/>
              <a:t>reserved.</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5/28/2020</a:t>
            </a:fld>
            <a:endParaRPr lang="en-US"/>
          </a:p>
        </p:txBody>
      </p:sp>
      <p:sp>
        <p:nvSpPr>
          <p:cNvPr id="6" name="Holder 6"/>
          <p:cNvSpPr>
            <a:spLocks noGrp="1"/>
          </p:cNvSpPr>
          <p:nvPr>
            <p:ph type="sldNum" sz="quarter" idx="7"/>
          </p:nvPr>
        </p:nvSpPr>
        <p:spPr/>
        <p:txBody>
          <a:bodyPr lIns="0" tIns="0" rIns="0" bIns="0"/>
          <a:lstStyle>
            <a:lvl1pPr>
              <a:defRPr sz="1200" b="0" i="0">
                <a:solidFill>
                  <a:schemeClr val="tx1"/>
                </a:solidFill>
                <a:latin typeface="Arial"/>
                <a:cs typeface="Arial"/>
              </a:defRPr>
            </a:lvl1pPr>
          </a:lstStyle>
          <a:p>
            <a:pPr marL="12700">
              <a:lnSpc>
                <a:spcPts val="1425"/>
              </a:lnSpc>
            </a:pPr>
            <a:r>
              <a:rPr spc="-5" dirty="0"/>
              <a:t>10-</a:t>
            </a:r>
            <a:fld id="{81D60167-4931-47E6-BA6A-407CBD079E47}" type="slidenum">
              <a:rPr spc="-5" dirty="0"/>
              <a:t>‹#›</a:t>
            </a:fld>
            <a:endParaRPr spc="-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defRPr sz="1200" b="0" i="0">
                <a:solidFill>
                  <a:schemeClr val="tx1"/>
                </a:solidFill>
                <a:latin typeface="Arial"/>
                <a:cs typeface="Arial"/>
              </a:defRPr>
            </a:lvl1pPr>
          </a:lstStyle>
          <a:p>
            <a:pPr marL="12700">
              <a:lnSpc>
                <a:spcPts val="1425"/>
              </a:lnSpc>
            </a:pPr>
            <a:r>
              <a:rPr spc="-5" dirty="0"/>
              <a:t>Copyright </a:t>
            </a:r>
            <a:r>
              <a:rPr dirty="0"/>
              <a:t>© 2004, Oracle. </a:t>
            </a:r>
            <a:r>
              <a:rPr spc="-5" dirty="0"/>
              <a:t>All rights</a:t>
            </a:r>
            <a:r>
              <a:rPr spc="-155" dirty="0"/>
              <a:t> </a:t>
            </a:r>
            <a:r>
              <a:rPr spc="-5" dirty="0"/>
              <a:t>reserved.</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5/28/2020</a:t>
            </a:fld>
            <a:endParaRPr lang="en-US"/>
          </a:p>
        </p:txBody>
      </p:sp>
      <p:sp>
        <p:nvSpPr>
          <p:cNvPr id="6" name="Holder 6"/>
          <p:cNvSpPr>
            <a:spLocks noGrp="1"/>
          </p:cNvSpPr>
          <p:nvPr>
            <p:ph type="sldNum" sz="quarter" idx="7"/>
          </p:nvPr>
        </p:nvSpPr>
        <p:spPr/>
        <p:txBody>
          <a:bodyPr lIns="0" tIns="0" rIns="0" bIns="0"/>
          <a:lstStyle>
            <a:lvl1pPr>
              <a:defRPr sz="1200" b="0" i="0">
                <a:solidFill>
                  <a:schemeClr val="tx1"/>
                </a:solidFill>
                <a:latin typeface="Arial"/>
                <a:cs typeface="Arial"/>
              </a:defRPr>
            </a:lvl1pPr>
          </a:lstStyle>
          <a:p>
            <a:pPr marL="12700">
              <a:lnSpc>
                <a:spcPts val="1425"/>
              </a:lnSpc>
            </a:pPr>
            <a:r>
              <a:rPr spc="-5" dirty="0"/>
              <a:t>10-</a:t>
            </a:r>
            <a:fld id="{81D60167-4931-47E6-BA6A-407CBD079E47}" type="slidenum">
              <a:rPr spc="-5" dirty="0"/>
              <a:t>‹#›</a:t>
            </a:fld>
            <a:endParaRPr spc="-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tx1"/>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200" b="0" i="0">
                <a:solidFill>
                  <a:schemeClr val="tx1"/>
                </a:solidFill>
                <a:latin typeface="Arial"/>
                <a:cs typeface="Arial"/>
              </a:defRPr>
            </a:lvl1pPr>
          </a:lstStyle>
          <a:p>
            <a:pPr marL="12700">
              <a:lnSpc>
                <a:spcPts val="1425"/>
              </a:lnSpc>
            </a:pPr>
            <a:r>
              <a:rPr spc="-5" dirty="0"/>
              <a:t>Copyright </a:t>
            </a:r>
            <a:r>
              <a:rPr dirty="0"/>
              <a:t>© 2004, Oracle. </a:t>
            </a:r>
            <a:r>
              <a:rPr spc="-5" dirty="0"/>
              <a:t>All rights</a:t>
            </a:r>
            <a:r>
              <a:rPr spc="-155" dirty="0"/>
              <a:t> </a:t>
            </a:r>
            <a:r>
              <a:rPr spc="-5" dirty="0"/>
              <a:t>reserved.</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5/28/2020</a:t>
            </a:fld>
            <a:endParaRPr lang="en-US"/>
          </a:p>
        </p:txBody>
      </p:sp>
      <p:sp>
        <p:nvSpPr>
          <p:cNvPr id="7" name="Holder 7"/>
          <p:cNvSpPr>
            <a:spLocks noGrp="1"/>
          </p:cNvSpPr>
          <p:nvPr>
            <p:ph type="sldNum" sz="quarter" idx="7"/>
          </p:nvPr>
        </p:nvSpPr>
        <p:spPr/>
        <p:txBody>
          <a:bodyPr lIns="0" tIns="0" rIns="0" bIns="0"/>
          <a:lstStyle>
            <a:lvl1pPr>
              <a:defRPr sz="1200" b="0" i="0">
                <a:solidFill>
                  <a:schemeClr val="tx1"/>
                </a:solidFill>
                <a:latin typeface="Arial"/>
                <a:cs typeface="Arial"/>
              </a:defRPr>
            </a:lvl1pPr>
          </a:lstStyle>
          <a:p>
            <a:pPr marL="12700">
              <a:lnSpc>
                <a:spcPts val="1425"/>
              </a:lnSpc>
            </a:pPr>
            <a:r>
              <a:rPr spc="-5" dirty="0"/>
              <a:t>10-</a:t>
            </a:r>
            <a:fld id="{81D60167-4931-47E6-BA6A-407CBD079E47}" type="slidenum">
              <a:rPr spc="-5" dirty="0"/>
              <a:t>‹#›</a:t>
            </a:fld>
            <a:endParaRPr spc="-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3063494" y="2020823"/>
            <a:ext cx="3157220" cy="2425065"/>
          </a:xfrm>
          <a:custGeom>
            <a:avLst/>
            <a:gdLst/>
            <a:ahLst/>
            <a:cxnLst/>
            <a:rect l="l" t="t" r="r" b="b"/>
            <a:pathLst>
              <a:path w="3157220" h="2425065">
                <a:moveTo>
                  <a:pt x="1257172" y="2313432"/>
                </a:moveTo>
                <a:lnTo>
                  <a:pt x="30861" y="2313432"/>
                </a:lnTo>
                <a:lnTo>
                  <a:pt x="30861" y="2376932"/>
                </a:lnTo>
                <a:lnTo>
                  <a:pt x="1257172" y="2376932"/>
                </a:lnTo>
                <a:lnTo>
                  <a:pt x="1257172" y="2313432"/>
                </a:lnTo>
                <a:close/>
              </a:path>
              <a:path w="3157220" h="2425065">
                <a:moveTo>
                  <a:pt x="913638" y="398399"/>
                </a:moveTo>
                <a:lnTo>
                  <a:pt x="243840" y="398399"/>
                </a:lnTo>
                <a:lnTo>
                  <a:pt x="270484" y="400163"/>
                </a:lnTo>
                <a:lnTo>
                  <a:pt x="295544" y="405463"/>
                </a:lnTo>
                <a:lnTo>
                  <a:pt x="340868" y="426720"/>
                </a:lnTo>
                <a:lnTo>
                  <a:pt x="376301" y="458073"/>
                </a:lnTo>
                <a:lnTo>
                  <a:pt x="398398" y="495426"/>
                </a:lnTo>
                <a:lnTo>
                  <a:pt x="410003" y="566086"/>
                </a:lnTo>
                <a:lnTo>
                  <a:pt x="412918" y="624103"/>
                </a:lnTo>
                <a:lnTo>
                  <a:pt x="413893" y="697229"/>
                </a:lnTo>
                <a:lnTo>
                  <a:pt x="413893" y="1904619"/>
                </a:lnTo>
                <a:lnTo>
                  <a:pt x="413269" y="1973462"/>
                </a:lnTo>
                <a:lnTo>
                  <a:pt x="411400" y="2033434"/>
                </a:lnTo>
                <a:lnTo>
                  <a:pt x="408289" y="2084530"/>
                </a:lnTo>
                <a:lnTo>
                  <a:pt x="403939" y="2126746"/>
                </a:lnTo>
                <a:lnTo>
                  <a:pt x="391541" y="2184527"/>
                </a:lnTo>
                <a:lnTo>
                  <a:pt x="358902" y="2238248"/>
                </a:lnTo>
                <a:lnTo>
                  <a:pt x="305689" y="2279015"/>
                </a:lnTo>
                <a:lnTo>
                  <a:pt x="268517" y="2294036"/>
                </a:lnTo>
                <a:lnTo>
                  <a:pt x="220630" y="2304796"/>
                </a:lnTo>
                <a:lnTo>
                  <a:pt x="162028" y="2311269"/>
                </a:lnTo>
                <a:lnTo>
                  <a:pt x="92710" y="2313432"/>
                </a:lnTo>
                <a:lnTo>
                  <a:pt x="1203959" y="2313432"/>
                </a:lnTo>
                <a:lnTo>
                  <a:pt x="1142303" y="2311054"/>
                </a:lnTo>
                <a:lnTo>
                  <a:pt x="1089707" y="2303938"/>
                </a:lnTo>
                <a:lnTo>
                  <a:pt x="1046136" y="2292107"/>
                </a:lnTo>
                <a:lnTo>
                  <a:pt x="1011555" y="2275586"/>
                </a:lnTo>
                <a:lnTo>
                  <a:pt x="961723" y="2232453"/>
                </a:lnTo>
                <a:lnTo>
                  <a:pt x="932560" y="2178558"/>
                </a:lnTo>
                <a:lnTo>
                  <a:pt x="920468" y="2106289"/>
                </a:lnTo>
                <a:lnTo>
                  <a:pt x="916677" y="2051502"/>
                </a:lnTo>
                <a:lnTo>
                  <a:pt x="914398" y="1984278"/>
                </a:lnTo>
                <a:lnTo>
                  <a:pt x="913638" y="1904619"/>
                </a:lnTo>
                <a:lnTo>
                  <a:pt x="913638" y="398399"/>
                </a:lnTo>
                <a:close/>
              </a:path>
              <a:path w="3157220" h="2425065">
                <a:moveTo>
                  <a:pt x="913638" y="0"/>
                </a:moveTo>
                <a:lnTo>
                  <a:pt x="856995" y="0"/>
                </a:lnTo>
                <a:lnTo>
                  <a:pt x="0" y="391540"/>
                </a:lnTo>
                <a:lnTo>
                  <a:pt x="30861" y="453389"/>
                </a:lnTo>
                <a:lnTo>
                  <a:pt x="91178" y="429313"/>
                </a:lnTo>
                <a:lnTo>
                  <a:pt x="146780" y="412130"/>
                </a:lnTo>
                <a:lnTo>
                  <a:pt x="197667" y="401829"/>
                </a:lnTo>
                <a:lnTo>
                  <a:pt x="243840" y="398399"/>
                </a:lnTo>
                <a:lnTo>
                  <a:pt x="913638" y="398399"/>
                </a:lnTo>
                <a:lnTo>
                  <a:pt x="913638" y="0"/>
                </a:lnTo>
                <a:close/>
              </a:path>
              <a:path w="3157220" h="2425065">
                <a:moveTo>
                  <a:pt x="2404364" y="0"/>
                </a:moveTo>
                <a:lnTo>
                  <a:pt x="2354911" y="2185"/>
                </a:lnTo>
                <a:lnTo>
                  <a:pt x="2306091" y="8741"/>
                </a:lnTo>
                <a:lnTo>
                  <a:pt x="2257905" y="19669"/>
                </a:lnTo>
                <a:lnTo>
                  <a:pt x="2210355" y="34972"/>
                </a:lnTo>
                <a:lnTo>
                  <a:pt x="2163442" y="54650"/>
                </a:lnTo>
                <a:lnTo>
                  <a:pt x="2117167" y="78706"/>
                </a:lnTo>
                <a:lnTo>
                  <a:pt x="2071532" y="107140"/>
                </a:lnTo>
                <a:lnTo>
                  <a:pt x="2026539" y="139953"/>
                </a:lnTo>
                <a:lnTo>
                  <a:pt x="1991746" y="169153"/>
                </a:lnTo>
                <a:lnTo>
                  <a:pt x="1958767" y="200819"/>
                </a:lnTo>
                <a:lnTo>
                  <a:pt x="1927604" y="234949"/>
                </a:lnTo>
                <a:lnTo>
                  <a:pt x="1898256" y="271542"/>
                </a:lnTo>
                <a:lnTo>
                  <a:pt x="1870725" y="310594"/>
                </a:lnTo>
                <a:lnTo>
                  <a:pt x="1845012" y="352103"/>
                </a:lnTo>
                <a:lnTo>
                  <a:pt x="1821116" y="396068"/>
                </a:lnTo>
                <a:lnTo>
                  <a:pt x="1799040" y="442486"/>
                </a:lnTo>
                <a:lnTo>
                  <a:pt x="1778783" y="491354"/>
                </a:lnTo>
                <a:lnTo>
                  <a:pt x="1760346" y="542671"/>
                </a:lnTo>
                <a:lnTo>
                  <a:pt x="1745678" y="588379"/>
                </a:lnTo>
                <a:lnTo>
                  <a:pt x="1732098" y="634717"/>
                </a:lnTo>
                <a:lnTo>
                  <a:pt x="1719605" y="681685"/>
                </a:lnTo>
                <a:lnTo>
                  <a:pt x="1708201" y="729283"/>
                </a:lnTo>
                <a:lnTo>
                  <a:pt x="1697884" y="777510"/>
                </a:lnTo>
                <a:lnTo>
                  <a:pt x="1688654" y="826368"/>
                </a:lnTo>
                <a:lnTo>
                  <a:pt x="1680511" y="875855"/>
                </a:lnTo>
                <a:lnTo>
                  <a:pt x="1673455" y="925972"/>
                </a:lnTo>
                <a:lnTo>
                  <a:pt x="1667485" y="976719"/>
                </a:lnTo>
                <a:lnTo>
                  <a:pt x="1662601" y="1028096"/>
                </a:lnTo>
                <a:lnTo>
                  <a:pt x="1658803" y="1080102"/>
                </a:lnTo>
                <a:lnTo>
                  <a:pt x="1656090" y="1132738"/>
                </a:lnTo>
                <a:lnTo>
                  <a:pt x="1654463" y="1186005"/>
                </a:lnTo>
                <a:lnTo>
                  <a:pt x="1653920" y="1239901"/>
                </a:lnTo>
                <a:lnTo>
                  <a:pt x="1654531" y="1290674"/>
                </a:lnTo>
                <a:lnTo>
                  <a:pt x="1656363" y="1341164"/>
                </a:lnTo>
                <a:lnTo>
                  <a:pt x="1659416" y="1391369"/>
                </a:lnTo>
                <a:lnTo>
                  <a:pt x="1663688" y="1441289"/>
                </a:lnTo>
                <a:lnTo>
                  <a:pt x="1669180" y="1490923"/>
                </a:lnTo>
                <a:lnTo>
                  <a:pt x="1675891" y="1540272"/>
                </a:lnTo>
                <a:lnTo>
                  <a:pt x="1683820" y="1589333"/>
                </a:lnTo>
                <a:lnTo>
                  <a:pt x="1692967" y="1638107"/>
                </a:lnTo>
                <a:lnTo>
                  <a:pt x="1703331" y="1686593"/>
                </a:lnTo>
                <a:lnTo>
                  <a:pt x="1714911" y="1734790"/>
                </a:lnTo>
                <a:lnTo>
                  <a:pt x="1727708" y="1782699"/>
                </a:lnTo>
                <a:lnTo>
                  <a:pt x="1744309" y="1836583"/>
                </a:lnTo>
                <a:lnTo>
                  <a:pt x="1761674" y="1887310"/>
                </a:lnTo>
                <a:lnTo>
                  <a:pt x="1779806" y="1934881"/>
                </a:lnTo>
                <a:lnTo>
                  <a:pt x="1798706" y="1979295"/>
                </a:lnTo>
                <a:lnTo>
                  <a:pt x="1818377" y="2020551"/>
                </a:lnTo>
                <a:lnTo>
                  <a:pt x="1838822" y="2058651"/>
                </a:lnTo>
                <a:lnTo>
                  <a:pt x="1860042" y="2093595"/>
                </a:lnTo>
                <a:lnTo>
                  <a:pt x="1890607" y="2137704"/>
                </a:lnTo>
                <a:lnTo>
                  <a:pt x="1922432" y="2178808"/>
                </a:lnTo>
                <a:lnTo>
                  <a:pt x="1955517" y="2216902"/>
                </a:lnTo>
                <a:lnTo>
                  <a:pt x="1989861" y="2251981"/>
                </a:lnTo>
                <a:lnTo>
                  <a:pt x="2025465" y="2284041"/>
                </a:lnTo>
                <a:lnTo>
                  <a:pt x="2062329" y="2313077"/>
                </a:lnTo>
                <a:lnTo>
                  <a:pt x="2100453" y="2339086"/>
                </a:lnTo>
                <a:lnTo>
                  <a:pt x="2146574" y="2365342"/>
                </a:lnTo>
                <a:lnTo>
                  <a:pt x="2194512" y="2386833"/>
                </a:lnTo>
                <a:lnTo>
                  <a:pt x="2244264" y="2403554"/>
                </a:lnTo>
                <a:lnTo>
                  <a:pt x="2295826" y="2415502"/>
                </a:lnTo>
                <a:lnTo>
                  <a:pt x="2349193" y="2422673"/>
                </a:lnTo>
                <a:lnTo>
                  <a:pt x="2404364" y="2425065"/>
                </a:lnTo>
                <a:lnTo>
                  <a:pt x="2453015" y="2423128"/>
                </a:lnTo>
                <a:lnTo>
                  <a:pt x="2500418" y="2417322"/>
                </a:lnTo>
                <a:lnTo>
                  <a:pt x="2546572" y="2407650"/>
                </a:lnTo>
                <a:lnTo>
                  <a:pt x="2591477" y="2394114"/>
                </a:lnTo>
                <a:lnTo>
                  <a:pt x="2635133" y="2376719"/>
                </a:lnTo>
                <a:lnTo>
                  <a:pt x="2677541" y="2355469"/>
                </a:lnTo>
                <a:lnTo>
                  <a:pt x="2718583" y="2330926"/>
                </a:lnTo>
                <a:lnTo>
                  <a:pt x="2758148" y="2303657"/>
                </a:lnTo>
                <a:lnTo>
                  <a:pt x="2763315" y="2299589"/>
                </a:lnTo>
                <a:lnTo>
                  <a:pt x="2409571" y="2299589"/>
                </a:lnTo>
                <a:lnTo>
                  <a:pt x="2371990" y="2297017"/>
                </a:lnTo>
                <a:lnTo>
                  <a:pt x="2308451" y="2276443"/>
                </a:lnTo>
                <a:lnTo>
                  <a:pt x="2259824" y="2232798"/>
                </a:lnTo>
                <a:lnTo>
                  <a:pt x="2239978" y="2197036"/>
                </a:lnTo>
                <a:lnTo>
                  <a:pt x="2222918" y="2151177"/>
                </a:lnTo>
                <a:lnTo>
                  <a:pt x="2208657" y="2095245"/>
                </a:lnTo>
                <a:lnTo>
                  <a:pt x="2198867" y="2035760"/>
                </a:lnTo>
                <a:lnTo>
                  <a:pt x="2190716" y="1960818"/>
                </a:lnTo>
                <a:lnTo>
                  <a:pt x="2187255" y="1917551"/>
                </a:lnTo>
                <a:lnTo>
                  <a:pt x="2184201" y="1870419"/>
                </a:lnTo>
                <a:lnTo>
                  <a:pt x="2181556" y="1819424"/>
                </a:lnTo>
                <a:lnTo>
                  <a:pt x="2179319" y="1764565"/>
                </a:lnTo>
                <a:lnTo>
                  <a:pt x="2177490" y="1705841"/>
                </a:lnTo>
                <a:lnTo>
                  <a:pt x="2176067" y="1643253"/>
                </a:lnTo>
                <a:lnTo>
                  <a:pt x="2175052" y="1576801"/>
                </a:lnTo>
                <a:lnTo>
                  <a:pt x="2174442" y="1506486"/>
                </a:lnTo>
                <a:lnTo>
                  <a:pt x="2174353" y="1473800"/>
                </a:lnTo>
                <a:lnTo>
                  <a:pt x="2174444" y="1265829"/>
                </a:lnTo>
                <a:lnTo>
                  <a:pt x="2174708" y="1186005"/>
                </a:lnTo>
                <a:lnTo>
                  <a:pt x="2175054" y="1113652"/>
                </a:lnTo>
                <a:lnTo>
                  <a:pt x="2175512" y="1042564"/>
                </a:lnTo>
                <a:lnTo>
                  <a:pt x="2176118" y="970407"/>
                </a:lnTo>
                <a:lnTo>
                  <a:pt x="2176732" y="910679"/>
                </a:lnTo>
                <a:lnTo>
                  <a:pt x="2177549" y="846248"/>
                </a:lnTo>
                <a:lnTo>
                  <a:pt x="2178358" y="792515"/>
                </a:lnTo>
                <a:lnTo>
                  <a:pt x="2179323" y="738580"/>
                </a:lnTo>
                <a:lnTo>
                  <a:pt x="2180389" y="688074"/>
                </a:lnTo>
                <a:lnTo>
                  <a:pt x="2181556" y="641000"/>
                </a:lnTo>
                <a:lnTo>
                  <a:pt x="2182875" y="595848"/>
                </a:lnTo>
                <a:lnTo>
                  <a:pt x="2184229" y="556222"/>
                </a:lnTo>
                <a:lnTo>
                  <a:pt x="2187232" y="487012"/>
                </a:lnTo>
                <a:lnTo>
                  <a:pt x="2190675" y="430604"/>
                </a:lnTo>
                <a:lnTo>
                  <a:pt x="2194519" y="387922"/>
                </a:lnTo>
                <a:lnTo>
                  <a:pt x="2207166" y="314656"/>
                </a:lnTo>
                <a:lnTo>
                  <a:pt x="2221051" y="264904"/>
                </a:lnTo>
                <a:lnTo>
                  <a:pt x="2238233" y="222480"/>
                </a:lnTo>
                <a:lnTo>
                  <a:pt x="2258702" y="187390"/>
                </a:lnTo>
                <a:lnTo>
                  <a:pt x="2305879" y="141636"/>
                </a:lnTo>
                <a:lnTo>
                  <a:pt x="2364275" y="121062"/>
                </a:lnTo>
                <a:lnTo>
                  <a:pt x="2399284" y="118490"/>
                </a:lnTo>
                <a:lnTo>
                  <a:pt x="2756096" y="118490"/>
                </a:lnTo>
                <a:lnTo>
                  <a:pt x="2738655" y="105766"/>
                </a:lnTo>
                <a:lnTo>
                  <a:pt x="2693400" y="77688"/>
                </a:lnTo>
                <a:lnTo>
                  <a:pt x="2647311" y="53937"/>
                </a:lnTo>
                <a:lnTo>
                  <a:pt x="2600388" y="34512"/>
                </a:lnTo>
                <a:lnTo>
                  <a:pt x="2552632" y="19408"/>
                </a:lnTo>
                <a:lnTo>
                  <a:pt x="2504043" y="8624"/>
                </a:lnTo>
                <a:lnTo>
                  <a:pt x="2454620" y="2155"/>
                </a:lnTo>
                <a:lnTo>
                  <a:pt x="2404364" y="0"/>
                </a:lnTo>
                <a:close/>
              </a:path>
              <a:path w="3157220" h="2425065">
                <a:moveTo>
                  <a:pt x="2756096" y="118490"/>
                </a:moveTo>
                <a:lnTo>
                  <a:pt x="2399284" y="118490"/>
                </a:lnTo>
                <a:lnTo>
                  <a:pt x="2444051" y="121919"/>
                </a:lnTo>
                <a:lnTo>
                  <a:pt x="2482151" y="132206"/>
                </a:lnTo>
                <a:lnTo>
                  <a:pt x="2538348" y="173354"/>
                </a:lnTo>
                <a:lnTo>
                  <a:pt x="2571740" y="234094"/>
                </a:lnTo>
                <a:lnTo>
                  <a:pt x="2585478" y="273929"/>
                </a:lnTo>
                <a:lnTo>
                  <a:pt x="2597248" y="320070"/>
                </a:lnTo>
                <a:lnTo>
                  <a:pt x="2607053" y="372517"/>
                </a:lnTo>
                <a:lnTo>
                  <a:pt x="2614893" y="431266"/>
                </a:lnTo>
                <a:lnTo>
                  <a:pt x="2620772" y="496315"/>
                </a:lnTo>
                <a:lnTo>
                  <a:pt x="2622598" y="535676"/>
                </a:lnTo>
                <a:lnTo>
                  <a:pt x="2624183" y="597356"/>
                </a:lnTo>
                <a:lnTo>
                  <a:pt x="2625440" y="676836"/>
                </a:lnTo>
                <a:lnTo>
                  <a:pt x="2625978" y="725138"/>
                </a:lnTo>
                <a:lnTo>
                  <a:pt x="2626447" y="778645"/>
                </a:lnTo>
                <a:lnTo>
                  <a:pt x="2626845" y="837359"/>
                </a:lnTo>
                <a:lnTo>
                  <a:pt x="2627148" y="896731"/>
                </a:lnTo>
                <a:lnTo>
                  <a:pt x="2627427" y="970407"/>
                </a:lnTo>
                <a:lnTo>
                  <a:pt x="2627604" y="1042564"/>
                </a:lnTo>
                <a:lnTo>
                  <a:pt x="2627724" y="1212468"/>
                </a:lnTo>
                <a:lnTo>
                  <a:pt x="2620772" y="1947545"/>
                </a:lnTo>
                <a:lnTo>
                  <a:pt x="2615627" y="2011627"/>
                </a:lnTo>
                <a:lnTo>
                  <a:pt x="2607051" y="2069888"/>
                </a:lnTo>
                <a:lnTo>
                  <a:pt x="2595038" y="2122328"/>
                </a:lnTo>
                <a:lnTo>
                  <a:pt x="2579586" y="2168948"/>
                </a:lnTo>
                <a:lnTo>
                  <a:pt x="2560691" y="2209747"/>
                </a:lnTo>
                <a:lnTo>
                  <a:pt x="2538348" y="2244725"/>
                </a:lnTo>
                <a:lnTo>
                  <a:pt x="2484723" y="2285872"/>
                </a:lnTo>
                <a:lnTo>
                  <a:pt x="2409571" y="2299589"/>
                </a:lnTo>
                <a:lnTo>
                  <a:pt x="2763315" y="2299589"/>
                </a:lnTo>
                <a:lnTo>
                  <a:pt x="2796238" y="2273665"/>
                </a:lnTo>
                <a:lnTo>
                  <a:pt x="2832857" y="2240952"/>
                </a:lnTo>
                <a:lnTo>
                  <a:pt x="2868008" y="2205523"/>
                </a:lnTo>
                <a:lnTo>
                  <a:pt x="2901696" y="2167382"/>
                </a:lnTo>
                <a:lnTo>
                  <a:pt x="2929066" y="2132158"/>
                </a:lnTo>
                <a:lnTo>
                  <a:pt x="2954790" y="2094198"/>
                </a:lnTo>
                <a:lnTo>
                  <a:pt x="2978870" y="2053501"/>
                </a:lnTo>
                <a:lnTo>
                  <a:pt x="3001308" y="2010067"/>
                </a:lnTo>
                <a:lnTo>
                  <a:pt x="3022107" y="1963896"/>
                </a:lnTo>
                <a:lnTo>
                  <a:pt x="3041268" y="1914988"/>
                </a:lnTo>
                <a:lnTo>
                  <a:pt x="3058795" y="1863344"/>
                </a:lnTo>
                <a:lnTo>
                  <a:pt x="3073279" y="1816584"/>
                </a:lnTo>
                <a:lnTo>
                  <a:pt x="3086605" y="1769271"/>
                </a:lnTo>
                <a:lnTo>
                  <a:pt x="3098772" y="1721405"/>
                </a:lnTo>
                <a:lnTo>
                  <a:pt x="3109781" y="1672986"/>
                </a:lnTo>
                <a:lnTo>
                  <a:pt x="3119631" y="1624016"/>
                </a:lnTo>
                <a:lnTo>
                  <a:pt x="3128321" y="1574494"/>
                </a:lnTo>
                <a:lnTo>
                  <a:pt x="3135853" y="1524422"/>
                </a:lnTo>
                <a:lnTo>
                  <a:pt x="3142227" y="1473800"/>
                </a:lnTo>
                <a:lnTo>
                  <a:pt x="3147441" y="1422629"/>
                </a:lnTo>
                <a:lnTo>
                  <a:pt x="3151497" y="1370910"/>
                </a:lnTo>
                <a:lnTo>
                  <a:pt x="3154394" y="1318643"/>
                </a:lnTo>
                <a:lnTo>
                  <a:pt x="3156132" y="1265829"/>
                </a:lnTo>
                <a:lnTo>
                  <a:pt x="3156711" y="1212468"/>
                </a:lnTo>
                <a:lnTo>
                  <a:pt x="3156124" y="1158318"/>
                </a:lnTo>
                <a:lnTo>
                  <a:pt x="3154363" y="1104778"/>
                </a:lnTo>
                <a:lnTo>
                  <a:pt x="3151428" y="1051849"/>
                </a:lnTo>
                <a:lnTo>
                  <a:pt x="3147319" y="999531"/>
                </a:lnTo>
                <a:lnTo>
                  <a:pt x="3142035" y="947825"/>
                </a:lnTo>
                <a:lnTo>
                  <a:pt x="3135578" y="896731"/>
                </a:lnTo>
                <a:lnTo>
                  <a:pt x="3127946" y="846248"/>
                </a:lnTo>
                <a:lnTo>
                  <a:pt x="3119140" y="796378"/>
                </a:lnTo>
                <a:lnTo>
                  <a:pt x="3109160" y="747120"/>
                </a:lnTo>
                <a:lnTo>
                  <a:pt x="3098006" y="698476"/>
                </a:lnTo>
                <a:lnTo>
                  <a:pt x="3085678" y="650444"/>
                </a:lnTo>
                <a:lnTo>
                  <a:pt x="3072176" y="603026"/>
                </a:lnTo>
                <a:lnTo>
                  <a:pt x="3057500" y="556222"/>
                </a:lnTo>
                <a:lnTo>
                  <a:pt x="3041650" y="510031"/>
                </a:lnTo>
                <a:lnTo>
                  <a:pt x="3022162" y="459307"/>
                </a:lnTo>
                <a:lnTo>
                  <a:pt x="3000362" y="410934"/>
                </a:lnTo>
                <a:lnTo>
                  <a:pt x="2976249" y="364913"/>
                </a:lnTo>
                <a:lnTo>
                  <a:pt x="2949826" y="321244"/>
                </a:lnTo>
                <a:lnTo>
                  <a:pt x="2921092" y="279926"/>
                </a:lnTo>
                <a:lnTo>
                  <a:pt x="2890049" y="240961"/>
                </a:lnTo>
                <a:lnTo>
                  <a:pt x="2856698" y="204347"/>
                </a:lnTo>
                <a:lnTo>
                  <a:pt x="2821041" y="170085"/>
                </a:lnTo>
                <a:lnTo>
                  <a:pt x="2783078" y="138175"/>
                </a:lnTo>
                <a:lnTo>
                  <a:pt x="2756096" y="118490"/>
                </a:lnTo>
                <a:close/>
              </a:path>
            </a:pathLst>
          </a:custGeom>
          <a:solidFill>
            <a:srgbClr val="CCCCCC"/>
          </a:solidFill>
        </p:spPr>
        <p:txBody>
          <a:bodyPr wrap="square" lIns="0" tIns="0" rIns="0" bIns="0" rtlCol="0"/>
          <a:lstStyle/>
          <a:p>
            <a:endParaRPr/>
          </a:p>
        </p:txBody>
      </p:sp>
      <p:sp>
        <p:nvSpPr>
          <p:cNvPr id="17" name="bg object 17"/>
          <p:cNvSpPr/>
          <p:nvPr/>
        </p:nvSpPr>
        <p:spPr>
          <a:xfrm>
            <a:off x="0" y="6370638"/>
            <a:ext cx="9137819" cy="254055"/>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800" b="1"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defRPr sz="1200" b="0" i="0">
                <a:solidFill>
                  <a:schemeClr val="tx1"/>
                </a:solidFill>
                <a:latin typeface="Arial"/>
                <a:cs typeface="Arial"/>
              </a:defRPr>
            </a:lvl1pPr>
          </a:lstStyle>
          <a:p>
            <a:pPr marL="12700">
              <a:lnSpc>
                <a:spcPts val="1425"/>
              </a:lnSpc>
            </a:pPr>
            <a:r>
              <a:rPr spc="-5" dirty="0"/>
              <a:t>Copyright </a:t>
            </a:r>
            <a:r>
              <a:rPr dirty="0"/>
              <a:t>© 2004, Oracle. </a:t>
            </a:r>
            <a:r>
              <a:rPr spc="-5" dirty="0"/>
              <a:t>All rights</a:t>
            </a:r>
            <a:r>
              <a:rPr spc="-155" dirty="0"/>
              <a:t> </a:t>
            </a:r>
            <a:r>
              <a:rPr spc="-5" dirty="0"/>
              <a:t>reserved.</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5/28/2020</a:t>
            </a:fld>
            <a:endParaRPr lang="en-US"/>
          </a:p>
        </p:txBody>
      </p:sp>
      <p:sp>
        <p:nvSpPr>
          <p:cNvPr id="5" name="Holder 5"/>
          <p:cNvSpPr>
            <a:spLocks noGrp="1"/>
          </p:cNvSpPr>
          <p:nvPr>
            <p:ph type="sldNum" sz="quarter" idx="7"/>
          </p:nvPr>
        </p:nvSpPr>
        <p:spPr/>
        <p:txBody>
          <a:bodyPr lIns="0" tIns="0" rIns="0" bIns="0"/>
          <a:lstStyle>
            <a:lvl1pPr>
              <a:defRPr sz="1200" b="0" i="0">
                <a:solidFill>
                  <a:schemeClr val="tx1"/>
                </a:solidFill>
                <a:latin typeface="Arial"/>
                <a:cs typeface="Arial"/>
              </a:defRPr>
            </a:lvl1pPr>
          </a:lstStyle>
          <a:p>
            <a:pPr marL="12700">
              <a:lnSpc>
                <a:spcPts val="1425"/>
              </a:lnSpc>
            </a:pPr>
            <a:r>
              <a:rPr spc="-5" dirty="0"/>
              <a:t>10-</a:t>
            </a:r>
            <a:fld id="{81D60167-4931-47E6-BA6A-407CBD079E47}" type="slidenum">
              <a:rPr spc="-5" dirty="0"/>
              <a:t>‹#›</a:t>
            </a:fld>
            <a:endParaRPr spc="-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1200" b="0" i="0">
                <a:solidFill>
                  <a:schemeClr val="tx1"/>
                </a:solidFill>
                <a:latin typeface="Arial"/>
                <a:cs typeface="Arial"/>
              </a:defRPr>
            </a:lvl1pPr>
          </a:lstStyle>
          <a:p>
            <a:pPr marL="12700">
              <a:lnSpc>
                <a:spcPts val="1425"/>
              </a:lnSpc>
            </a:pPr>
            <a:r>
              <a:rPr spc="-5" dirty="0"/>
              <a:t>Copyright </a:t>
            </a:r>
            <a:r>
              <a:rPr dirty="0"/>
              <a:t>© 2004, Oracle. </a:t>
            </a:r>
            <a:r>
              <a:rPr spc="-5" dirty="0"/>
              <a:t>All rights</a:t>
            </a:r>
            <a:r>
              <a:rPr spc="-155" dirty="0"/>
              <a:t> </a:t>
            </a:r>
            <a:r>
              <a:rPr spc="-5" dirty="0"/>
              <a:t>reserved.</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5/28/2020</a:t>
            </a:fld>
            <a:endParaRPr lang="en-US"/>
          </a:p>
        </p:txBody>
      </p:sp>
      <p:sp>
        <p:nvSpPr>
          <p:cNvPr id="4" name="Holder 4"/>
          <p:cNvSpPr>
            <a:spLocks noGrp="1"/>
          </p:cNvSpPr>
          <p:nvPr>
            <p:ph type="sldNum" sz="quarter" idx="7"/>
          </p:nvPr>
        </p:nvSpPr>
        <p:spPr/>
        <p:txBody>
          <a:bodyPr lIns="0" tIns="0" rIns="0" bIns="0"/>
          <a:lstStyle>
            <a:lvl1pPr>
              <a:defRPr sz="1200" b="0" i="0">
                <a:solidFill>
                  <a:schemeClr val="tx1"/>
                </a:solidFill>
                <a:latin typeface="Arial"/>
                <a:cs typeface="Arial"/>
              </a:defRPr>
            </a:lvl1pPr>
          </a:lstStyle>
          <a:p>
            <a:pPr marL="12700">
              <a:lnSpc>
                <a:spcPts val="1425"/>
              </a:lnSpc>
            </a:pPr>
            <a:r>
              <a:rPr spc="-5" dirty="0"/>
              <a:t>10-</a:t>
            </a:r>
            <a:fld id="{81D60167-4931-47E6-BA6A-407CBD079E47}" type="slidenum">
              <a:rPr spc="-5" dirty="0"/>
              <a:t>‹#›</a:t>
            </a:fld>
            <a:endParaRPr spc="-5"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6370638"/>
            <a:ext cx="9137819" cy="254055"/>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1309877" y="524383"/>
            <a:ext cx="6524244" cy="878840"/>
          </a:xfrm>
          <a:prstGeom prst="rect">
            <a:avLst/>
          </a:prstGeom>
        </p:spPr>
        <p:txBody>
          <a:bodyPr wrap="square" lIns="0" tIns="0" rIns="0" bIns="0">
            <a:spAutoFit/>
          </a:bodyPr>
          <a:lstStyle>
            <a:lvl1pPr>
              <a:defRPr sz="2800" b="1" i="0">
                <a:solidFill>
                  <a:schemeClr val="tx1"/>
                </a:solidFill>
                <a:latin typeface="Arial"/>
                <a:cs typeface="Arial"/>
              </a:defRPr>
            </a:lvl1pPr>
          </a:lstStyle>
          <a:p>
            <a:endParaRPr/>
          </a:p>
        </p:txBody>
      </p:sp>
      <p:sp>
        <p:nvSpPr>
          <p:cNvPr id="3" name="Holder 3"/>
          <p:cNvSpPr>
            <a:spLocks noGrp="1"/>
          </p:cNvSpPr>
          <p:nvPr>
            <p:ph type="body" idx="1"/>
          </p:nvPr>
        </p:nvSpPr>
        <p:spPr>
          <a:xfrm>
            <a:off x="973137" y="1336675"/>
            <a:ext cx="7205980" cy="444182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017011" y="6657044"/>
            <a:ext cx="3119754" cy="196215"/>
          </a:xfrm>
          <a:prstGeom prst="rect">
            <a:avLst/>
          </a:prstGeom>
        </p:spPr>
        <p:txBody>
          <a:bodyPr wrap="square" lIns="0" tIns="0" rIns="0" bIns="0">
            <a:spAutoFit/>
          </a:bodyPr>
          <a:lstStyle>
            <a:lvl1pPr>
              <a:defRPr sz="1200" b="0" i="0">
                <a:solidFill>
                  <a:schemeClr val="tx1"/>
                </a:solidFill>
                <a:latin typeface="Arial"/>
                <a:cs typeface="Arial"/>
              </a:defRPr>
            </a:lvl1pPr>
          </a:lstStyle>
          <a:p>
            <a:pPr marL="12700">
              <a:lnSpc>
                <a:spcPts val="1425"/>
              </a:lnSpc>
            </a:pPr>
            <a:r>
              <a:rPr spc="-5" dirty="0"/>
              <a:t>Copyright </a:t>
            </a:r>
            <a:r>
              <a:rPr dirty="0"/>
              <a:t>© 2004, Oracle. </a:t>
            </a:r>
            <a:r>
              <a:rPr spc="-5" dirty="0"/>
              <a:t>All rights</a:t>
            </a:r>
            <a:r>
              <a:rPr spc="-155" dirty="0"/>
              <a:t> </a:t>
            </a:r>
            <a:r>
              <a:rPr spc="-5" dirty="0"/>
              <a:t>reserved.</a:t>
            </a: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5/28/2020</a:t>
            </a:fld>
            <a:endParaRPr lang="en-US"/>
          </a:p>
        </p:txBody>
      </p:sp>
      <p:sp>
        <p:nvSpPr>
          <p:cNvPr id="6" name="Holder 6"/>
          <p:cNvSpPr>
            <a:spLocks noGrp="1"/>
          </p:cNvSpPr>
          <p:nvPr>
            <p:ph type="sldNum" sz="quarter" idx="7"/>
          </p:nvPr>
        </p:nvSpPr>
        <p:spPr>
          <a:xfrm>
            <a:off x="535940" y="6653082"/>
            <a:ext cx="442594" cy="196215"/>
          </a:xfrm>
          <a:prstGeom prst="rect">
            <a:avLst/>
          </a:prstGeom>
        </p:spPr>
        <p:txBody>
          <a:bodyPr wrap="square" lIns="0" tIns="0" rIns="0" bIns="0">
            <a:spAutoFit/>
          </a:bodyPr>
          <a:lstStyle>
            <a:lvl1pPr>
              <a:defRPr sz="1200" b="0" i="0">
                <a:solidFill>
                  <a:schemeClr val="tx1"/>
                </a:solidFill>
                <a:latin typeface="Arial"/>
                <a:cs typeface="Arial"/>
              </a:defRPr>
            </a:lvl1pPr>
          </a:lstStyle>
          <a:p>
            <a:pPr marL="12700">
              <a:lnSpc>
                <a:spcPts val="1425"/>
              </a:lnSpc>
            </a:pPr>
            <a:r>
              <a:rPr spc="-5" dirty="0"/>
              <a:t>10-</a:t>
            </a:r>
            <a:fld id="{81D60167-4931-47E6-BA6A-407CBD079E47}" type="slidenum">
              <a:rPr spc="-5" dirty="0"/>
              <a:t>‹#›</a:t>
            </a:fld>
            <a:endParaRPr spc="-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017011" y="6642607"/>
            <a:ext cx="3119755" cy="208279"/>
          </a:xfrm>
          <a:prstGeom prst="rect">
            <a:avLst/>
          </a:prstGeom>
        </p:spPr>
        <p:txBody>
          <a:bodyPr vert="horz" wrap="square" lIns="0" tIns="12700" rIns="0" bIns="0" rtlCol="0">
            <a:spAutoFit/>
          </a:bodyPr>
          <a:lstStyle/>
          <a:p>
            <a:pPr marL="12700">
              <a:lnSpc>
                <a:spcPct val="100000"/>
              </a:lnSpc>
              <a:spcBef>
                <a:spcPts val="100"/>
              </a:spcBef>
            </a:pPr>
            <a:r>
              <a:rPr sz="1200" spc="-5" dirty="0">
                <a:latin typeface="Arial"/>
                <a:cs typeface="Arial"/>
              </a:rPr>
              <a:t>Copyright </a:t>
            </a:r>
            <a:r>
              <a:rPr sz="1200" dirty="0">
                <a:latin typeface="Arial"/>
                <a:cs typeface="Arial"/>
              </a:rPr>
              <a:t>© 2004, Oracle. </a:t>
            </a:r>
            <a:r>
              <a:rPr sz="1200" spc="-5" dirty="0">
                <a:latin typeface="Arial"/>
                <a:cs typeface="Arial"/>
              </a:rPr>
              <a:t>All rights</a:t>
            </a:r>
            <a:r>
              <a:rPr sz="1200" spc="-155" dirty="0">
                <a:latin typeface="Arial"/>
                <a:cs typeface="Arial"/>
              </a:rPr>
              <a:t> </a:t>
            </a:r>
            <a:r>
              <a:rPr sz="1200" spc="-5" dirty="0">
                <a:latin typeface="Arial"/>
                <a:cs typeface="Arial"/>
              </a:rPr>
              <a:t>reserved.</a:t>
            </a:r>
            <a:endParaRPr sz="1200">
              <a:latin typeface="Arial"/>
              <a:cs typeface="Arial"/>
            </a:endParaRPr>
          </a:p>
        </p:txBody>
      </p:sp>
      <p:sp>
        <p:nvSpPr>
          <p:cNvPr id="3" name="object 3"/>
          <p:cNvSpPr txBox="1">
            <a:spLocks noGrp="1"/>
          </p:cNvSpPr>
          <p:nvPr>
            <p:ph type="title"/>
          </p:nvPr>
        </p:nvSpPr>
        <p:spPr>
          <a:xfrm>
            <a:off x="3077336" y="2658313"/>
            <a:ext cx="2986405" cy="452120"/>
          </a:xfrm>
          <a:prstGeom prst="rect">
            <a:avLst/>
          </a:prstGeom>
        </p:spPr>
        <p:txBody>
          <a:bodyPr vert="horz" wrap="square" lIns="0" tIns="12065" rIns="0" bIns="0" rtlCol="0">
            <a:spAutoFit/>
          </a:bodyPr>
          <a:lstStyle/>
          <a:p>
            <a:pPr marL="12700">
              <a:lnSpc>
                <a:spcPct val="100000"/>
              </a:lnSpc>
              <a:spcBef>
                <a:spcPts val="95"/>
              </a:spcBef>
            </a:pPr>
            <a:r>
              <a:rPr spc="-5" dirty="0"/>
              <a:t>Creating</a:t>
            </a:r>
            <a:r>
              <a:rPr spc="-55" dirty="0"/>
              <a:t> </a:t>
            </a:r>
            <a:r>
              <a:rPr spc="-5" dirty="0"/>
              <a:t>Triggers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016AFF0-DD02-4E5F-8379-CE01738BACFA}"/>
              </a:ext>
            </a:extLst>
          </p:cNvPr>
          <p:cNvSpPr>
            <a:spLocks noGrp="1"/>
          </p:cNvSpPr>
          <p:nvPr>
            <p:ph type="body" idx="1"/>
          </p:nvPr>
        </p:nvSpPr>
        <p:spPr>
          <a:xfrm>
            <a:off x="228599" y="1676400"/>
            <a:ext cx="8686800" cy="3046988"/>
          </a:xfrm>
        </p:spPr>
        <p:txBody>
          <a:bodyPr/>
          <a:lstStyle/>
          <a:p>
            <a:pPr fontAlgn="base"/>
            <a:r>
              <a:rPr lang="en-GB" b="1" dirty="0"/>
              <a:t>CREATE</a:t>
            </a:r>
            <a:r>
              <a:rPr lang="en-GB" dirty="0"/>
              <a:t> [OR REPLACE ] </a:t>
            </a:r>
            <a:r>
              <a:rPr lang="en-GB" b="1" dirty="0"/>
              <a:t>TRIGGER</a:t>
            </a:r>
            <a:r>
              <a:rPr lang="en-GB" dirty="0"/>
              <a:t>: /*Trigger </a:t>
            </a:r>
            <a:r>
              <a:rPr lang="az-Latn-AZ" dirty="0"/>
              <a:t>verilən</a:t>
            </a:r>
            <a:r>
              <a:rPr lang="en-GB" dirty="0"/>
              <a:t> </a:t>
            </a:r>
            <a:r>
              <a:rPr lang="az-Latn-AZ" dirty="0"/>
              <a:t>adda yaradır və ya dəyişdirir</a:t>
            </a:r>
            <a:r>
              <a:rPr lang="en-GB" dirty="0"/>
              <a:t>*/</a:t>
            </a:r>
          </a:p>
          <a:p>
            <a:pPr fontAlgn="base"/>
            <a:r>
              <a:rPr lang="en-GB" dirty="0"/>
              <a:t>BEFORE | </a:t>
            </a:r>
            <a:r>
              <a:rPr lang="en-GB" b="1" dirty="0"/>
              <a:t>AFTER</a:t>
            </a:r>
            <a:r>
              <a:rPr lang="en-GB" dirty="0"/>
              <a:t> | </a:t>
            </a:r>
            <a:r>
              <a:rPr lang="en-GB" b="1" dirty="0"/>
              <a:t>INSTEAD</a:t>
            </a:r>
            <a:r>
              <a:rPr lang="en-GB" dirty="0"/>
              <a:t> </a:t>
            </a:r>
            <a:r>
              <a:rPr lang="en-GB" b="1" dirty="0"/>
              <a:t>OF</a:t>
            </a:r>
            <a:r>
              <a:rPr lang="en-GB" dirty="0"/>
              <a:t>: /*</a:t>
            </a:r>
            <a:r>
              <a:rPr lang="en-GB" dirty="0" err="1"/>
              <a:t>Triggerin</a:t>
            </a:r>
            <a:r>
              <a:rPr lang="en-GB" dirty="0"/>
              <a:t> n</a:t>
            </a:r>
            <a:r>
              <a:rPr lang="az-Latn-AZ" dirty="0"/>
              <a:t>ə</a:t>
            </a:r>
            <a:r>
              <a:rPr lang="en-GB" dirty="0"/>
              <a:t> zaman t</a:t>
            </a:r>
            <a:r>
              <a:rPr lang="az-Latn-AZ" dirty="0"/>
              <a:t>ətiklənəcəyini təyin edir</a:t>
            </a:r>
            <a:r>
              <a:rPr lang="en-GB" dirty="0"/>
              <a:t>*/</a:t>
            </a:r>
          </a:p>
          <a:p>
            <a:pPr fontAlgn="base"/>
            <a:r>
              <a:rPr lang="en-GB" dirty="0"/>
              <a:t>BEFORE: /*Trigger </a:t>
            </a:r>
            <a:r>
              <a:rPr lang="az-Latn-AZ" dirty="0"/>
              <a:t>içindəki əməliyyat cədvəl üzərində işləmədən əvvəl gerçəkləşir</a:t>
            </a:r>
            <a:r>
              <a:rPr lang="en-GB" dirty="0"/>
              <a:t>*/</a:t>
            </a:r>
          </a:p>
          <a:p>
            <a:pPr fontAlgn="base"/>
            <a:r>
              <a:rPr lang="en-GB" b="1" dirty="0"/>
              <a:t>AFTER</a:t>
            </a:r>
            <a:r>
              <a:rPr lang="en-GB" dirty="0"/>
              <a:t>: /*Trigger </a:t>
            </a:r>
            <a:r>
              <a:rPr lang="az-Latn-AZ" dirty="0"/>
              <a:t>içindəki əməliyyat cədvəl üzərindəki əməliyyatdan sonra gerçəkləşir </a:t>
            </a:r>
            <a:r>
              <a:rPr lang="en-GB" dirty="0"/>
              <a:t>*/</a:t>
            </a:r>
          </a:p>
          <a:p>
            <a:pPr fontAlgn="base"/>
            <a:r>
              <a:rPr lang="en-GB" b="1" dirty="0">
                <a:solidFill>
                  <a:srgbClr val="FF0000"/>
                </a:solidFill>
              </a:rPr>
              <a:t>INSTEAD</a:t>
            </a:r>
            <a:r>
              <a:rPr lang="en-GB" dirty="0">
                <a:solidFill>
                  <a:srgbClr val="FF0000"/>
                </a:solidFill>
              </a:rPr>
              <a:t> </a:t>
            </a:r>
            <a:r>
              <a:rPr lang="en-GB" b="1" dirty="0">
                <a:solidFill>
                  <a:srgbClr val="FF0000"/>
                </a:solidFill>
              </a:rPr>
              <a:t>OF</a:t>
            </a:r>
            <a:r>
              <a:rPr lang="en-GB" dirty="0">
                <a:solidFill>
                  <a:srgbClr val="FF0000"/>
                </a:solidFill>
              </a:rPr>
              <a:t>: /*SQL </a:t>
            </a:r>
            <a:r>
              <a:rPr lang="en-GB" dirty="0" err="1">
                <a:solidFill>
                  <a:srgbClr val="FF0000"/>
                </a:solidFill>
              </a:rPr>
              <a:t>ifadesi</a:t>
            </a:r>
            <a:r>
              <a:rPr lang="en-GB" dirty="0">
                <a:solidFill>
                  <a:srgbClr val="FF0000"/>
                </a:solidFill>
              </a:rPr>
              <a:t> </a:t>
            </a:r>
            <a:r>
              <a:rPr lang="en-GB" dirty="0" err="1">
                <a:solidFill>
                  <a:srgbClr val="FF0000"/>
                </a:solidFill>
              </a:rPr>
              <a:t>yerine</a:t>
            </a:r>
            <a:r>
              <a:rPr lang="en-GB" dirty="0">
                <a:solidFill>
                  <a:srgbClr val="FF0000"/>
                </a:solidFill>
              </a:rPr>
              <a:t> </a:t>
            </a:r>
            <a:r>
              <a:rPr lang="en-GB" dirty="0" err="1">
                <a:solidFill>
                  <a:srgbClr val="FF0000"/>
                </a:solidFill>
              </a:rPr>
              <a:t>Trigger'ın</a:t>
            </a:r>
            <a:r>
              <a:rPr lang="en-GB" dirty="0">
                <a:solidFill>
                  <a:srgbClr val="FF0000"/>
                </a:solidFill>
              </a:rPr>
              <a:t> </a:t>
            </a:r>
            <a:r>
              <a:rPr lang="en-GB" dirty="0" err="1">
                <a:solidFill>
                  <a:srgbClr val="FF0000"/>
                </a:solidFill>
              </a:rPr>
              <a:t>içerisindeki</a:t>
            </a:r>
            <a:r>
              <a:rPr lang="en-GB" dirty="0">
                <a:solidFill>
                  <a:srgbClr val="FF0000"/>
                </a:solidFill>
              </a:rPr>
              <a:t> </a:t>
            </a:r>
            <a:r>
              <a:rPr lang="en-GB" dirty="0" err="1">
                <a:solidFill>
                  <a:srgbClr val="FF0000"/>
                </a:solidFill>
              </a:rPr>
              <a:t>ifadeler</a:t>
            </a:r>
            <a:r>
              <a:rPr lang="en-GB" dirty="0">
                <a:solidFill>
                  <a:srgbClr val="FF0000"/>
                </a:solidFill>
              </a:rPr>
              <a:t> </a:t>
            </a:r>
            <a:r>
              <a:rPr lang="en-GB" dirty="0" err="1">
                <a:solidFill>
                  <a:srgbClr val="FF0000"/>
                </a:solidFill>
              </a:rPr>
              <a:t>çalıştırılır</a:t>
            </a:r>
            <a:r>
              <a:rPr lang="en-GB" dirty="0">
                <a:solidFill>
                  <a:srgbClr val="FF0000"/>
                </a:solidFill>
              </a:rPr>
              <a:t>.*/</a:t>
            </a:r>
          </a:p>
          <a:p>
            <a:pPr fontAlgn="base"/>
            <a:r>
              <a:rPr lang="en-GB" dirty="0">
                <a:solidFill>
                  <a:srgbClr val="FF0000"/>
                </a:solidFill>
              </a:rPr>
              <a:t>/*View </a:t>
            </a:r>
            <a:r>
              <a:rPr lang="en-GB" dirty="0" err="1">
                <a:solidFill>
                  <a:srgbClr val="FF0000"/>
                </a:solidFill>
              </a:rPr>
              <a:t>üzerinde</a:t>
            </a:r>
            <a:r>
              <a:rPr lang="en-GB" dirty="0">
                <a:solidFill>
                  <a:srgbClr val="FF0000"/>
                </a:solidFill>
              </a:rPr>
              <a:t> </a:t>
            </a:r>
            <a:r>
              <a:rPr lang="en-GB" dirty="0" err="1">
                <a:solidFill>
                  <a:srgbClr val="FF0000"/>
                </a:solidFill>
              </a:rPr>
              <a:t>ki</a:t>
            </a:r>
            <a:r>
              <a:rPr lang="en-GB" dirty="0">
                <a:solidFill>
                  <a:srgbClr val="FF0000"/>
                </a:solidFill>
              </a:rPr>
              <a:t> </a:t>
            </a:r>
            <a:r>
              <a:rPr lang="en-GB" dirty="0" err="1">
                <a:solidFill>
                  <a:srgbClr val="FF0000"/>
                </a:solidFill>
              </a:rPr>
              <a:t>işlemlerde</a:t>
            </a:r>
            <a:r>
              <a:rPr lang="en-GB" dirty="0">
                <a:solidFill>
                  <a:srgbClr val="FF0000"/>
                </a:solidFill>
              </a:rPr>
              <a:t>, view’ a </a:t>
            </a:r>
            <a:r>
              <a:rPr lang="en-GB" dirty="0" err="1">
                <a:solidFill>
                  <a:srgbClr val="FF0000"/>
                </a:solidFill>
              </a:rPr>
              <a:t>ulaşmak</a:t>
            </a:r>
            <a:r>
              <a:rPr lang="en-GB" dirty="0">
                <a:solidFill>
                  <a:srgbClr val="FF0000"/>
                </a:solidFill>
              </a:rPr>
              <a:t> </a:t>
            </a:r>
            <a:r>
              <a:rPr lang="en-GB" dirty="0" err="1">
                <a:solidFill>
                  <a:srgbClr val="FF0000"/>
                </a:solidFill>
              </a:rPr>
              <a:t>yerine</a:t>
            </a:r>
            <a:r>
              <a:rPr lang="en-GB" dirty="0">
                <a:solidFill>
                  <a:srgbClr val="FF0000"/>
                </a:solidFill>
              </a:rPr>
              <a:t> </a:t>
            </a:r>
            <a:r>
              <a:rPr lang="en-GB" dirty="0" err="1">
                <a:solidFill>
                  <a:srgbClr val="FF0000"/>
                </a:solidFill>
              </a:rPr>
              <a:t>içerisinde</a:t>
            </a:r>
            <a:r>
              <a:rPr lang="en-GB" dirty="0">
                <a:solidFill>
                  <a:srgbClr val="FF0000"/>
                </a:solidFill>
              </a:rPr>
              <a:t> </a:t>
            </a:r>
            <a:r>
              <a:rPr lang="en-GB" dirty="0" err="1">
                <a:solidFill>
                  <a:srgbClr val="FF0000"/>
                </a:solidFill>
              </a:rPr>
              <a:t>ki</a:t>
            </a:r>
            <a:r>
              <a:rPr lang="en-GB" dirty="0">
                <a:solidFill>
                  <a:srgbClr val="FF0000"/>
                </a:solidFill>
              </a:rPr>
              <a:t> </a:t>
            </a:r>
            <a:r>
              <a:rPr lang="en-GB" dirty="0" err="1">
                <a:solidFill>
                  <a:srgbClr val="FF0000"/>
                </a:solidFill>
              </a:rPr>
              <a:t>tablo</a:t>
            </a:r>
            <a:r>
              <a:rPr lang="en-GB" dirty="0">
                <a:solidFill>
                  <a:srgbClr val="FF0000"/>
                </a:solidFill>
              </a:rPr>
              <a:t> </a:t>
            </a:r>
            <a:r>
              <a:rPr lang="en-GB" dirty="0" err="1">
                <a:solidFill>
                  <a:srgbClr val="FF0000"/>
                </a:solidFill>
              </a:rPr>
              <a:t>oluşturulur</a:t>
            </a:r>
            <a:r>
              <a:rPr lang="en-GB" dirty="0">
                <a:solidFill>
                  <a:srgbClr val="FF0000"/>
                </a:solidFill>
              </a:rPr>
              <a:t>.*/ </a:t>
            </a:r>
          </a:p>
          <a:p>
            <a:pPr fontAlgn="base"/>
            <a:r>
              <a:rPr lang="en-GB" b="1" dirty="0"/>
              <a:t>INSERT</a:t>
            </a:r>
            <a:r>
              <a:rPr lang="en-GB" dirty="0"/>
              <a:t> [OR] | </a:t>
            </a:r>
            <a:r>
              <a:rPr lang="en-GB" b="1" dirty="0"/>
              <a:t>UPDATE</a:t>
            </a:r>
            <a:r>
              <a:rPr lang="en-GB" dirty="0"/>
              <a:t> [OR] | </a:t>
            </a:r>
            <a:r>
              <a:rPr lang="en-GB" b="1" dirty="0"/>
              <a:t>DELETE</a:t>
            </a:r>
            <a:r>
              <a:rPr lang="en-GB" dirty="0"/>
              <a:t>: /*</a:t>
            </a:r>
            <a:r>
              <a:rPr lang="en-GB" dirty="0" err="1"/>
              <a:t>Seçil</a:t>
            </a:r>
            <a:r>
              <a:rPr lang="az-Latn-AZ" dirty="0"/>
              <a:t>ə</a:t>
            </a:r>
            <a:r>
              <a:rPr lang="en-GB" dirty="0"/>
              <a:t>n DML </a:t>
            </a:r>
            <a:r>
              <a:rPr lang="az-Latn-AZ" dirty="0"/>
              <a:t>əmrinə</a:t>
            </a:r>
            <a:r>
              <a:rPr lang="en-GB" dirty="0"/>
              <a:t> </a:t>
            </a:r>
            <a:r>
              <a:rPr lang="en-GB" dirty="0" err="1"/>
              <a:t>gör</a:t>
            </a:r>
            <a:r>
              <a:rPr lang="az-Latn-AZ" dirty="0"/>
              <a:t>ə</a:t>
            </a:r>
            <a:r>
              <a:rPr lang="en-GB" dirty="0"/>
              <a:t> trigger </a:t>
            </a:r>
            <a:r>
              <a:rPr lang="en-GB" dirty="0" err="1"/>
              <a:t>planlanır</a:t>
            </a:r>
            <a:r>
              <a:rPr lang="en-GB" dirty="0"/>
              <a:t>.*/</a:t>
            </a:r>
          </a:p>
          <a:p>
            <a:pPr fontAlgn="base"/>
            <a:r>
              <a:rPr lang="en-GB" b="1" dirty="0"/>
              <a:t>OF</a:t>
            </a:r>
            <a:r>
              <a:rPr lang="en-GB" dirty="0"/>
              <a:t>: /*Han</a:t>
            </a:r>
            <a:r>
              <a:rPr lang="az-Latn-AZ" dirty="0"/>
              <a:t>sı</a:t>
            </a:r>
            <a:r>
              <a:rPr lang="en-GB" dirty="0"/>
              <a:t> </a:t>
            </a:r>
            <a:r>
              <a:rPr lang="en-GB" dirty="0" err="1"/>
              <a:t>sütunlar</a:t>
            </a:r>
            <a:r>
              <a:rPr lang="en-GB" dirty="0"/>
              <a:t> </a:t>
            </a:r>
            <a:r>
              <a:rPr lang="az-Latn-AZ" dirty="0"/>
              <a:t>üçü</a:t>
            </a:r>
            <a:r>
              <a:rPr lang="en-GB" dirty="0"/>
              <a:t>n trigger </a:t>
            </a:r>
            <a:r>
              <a:rPr lang="az-Latn-AZ" dirty="0"/>
              <a:t>ediləcəyi təyin edilir</a:t>
            </a:r>
            <a:r>
              <a:rPr lang="en-GB" dirty="0"/>
              <a:t>.*/</a:t>
            </a:r>
          </a:p>
          <a:p>
            <a:pPr fontAlgn="base"/>
            <a:r>
              <a:rPr lang="en-GB" b="1" dirty="0"/>
              <a:t>ON</a:t>
            </a:r>
            <a:r>
              <a:rPr lang="en-GB" dirty="0"/>
              <a:t>: /* Han</a:t>
            </a:r>
            <a:r>
              <a:rPr lang="az-Latn-AZ" dirty="0"/>
              <a:t>sı</a:t>
            </a:r>
            <a:r>
              <a:rPr lang="en-GB" dirty="0"/>
              <a:t> </a:t>
            </a:r>
            <a:r>
              <a:rPr lang="en-GB" dirty="0" err="1"/>
              <a:t>sütunlar</a:t>
            </a:r>
            <a:r>
              <a:rPr lang="en-GB" dirty="0"/>
              <a:t> </a:t>
            </a:r>
            <a:r>
              <a:rPr lang="az-Latn-AZ" dirty="0"/>
              <a:t>üçü</a:t>
            </a:r>
            <a:r>
              <a:rPr lang="en-GB" dirty="0"/>
              <a:t>n trigger </a:t>
            </a:r>
            <a:r>
              <a:rPr lang="az-Latn-AZ" dirty="0"/>
              <a:t>ediləcəyi təyin edilir</a:t>
            </a:r>
            <a:r>
              <a:rPr lang="en-GB" dirty="0"/>
              <a:t>.*/</a:t>
            </a:r>
          </a:p>
          <a:p>
            <a:pPr fontAlgn="base"/>
            <a:r>
              <a:rPr lang="en-GB" dirty="0"/>
              <a:t>REFERENCING OLD </a:t>
            </a:r>
            <a:r>
              <a:rPr lang="en-GB" b="1" dirty="0"/>
              <a:t>AS</a:t>
            </a:r>
            <a:r>
              <a:rPr lang="en-GB" dirty="0"/>
              <a:t> o NEW </a:t>
            </a:r>
            <a:r>
              <a:rPr lang="en-GB" b="1" dirty="0"/>
              <a:t>AS</a:t>
            </a:r>
            <a:r>
              <a:rPr lang="en-GB" dirty="0"/>
              <a:t> n: /*n DML </a:t>
            </a:r>
            <a:r>
              <a:rPr lang="en-GB" dirty="0" err="1"/>
              <a:t>sorgularındaki</a:t>
            </a:r>
            <a:r>
              <a:rPr lang="en-GB" dirty="0"/>
              <a:t> </a:t>
            </a:r>
            <a:r>
              <a:rPr lang="en-GB" dirty="0" err="1"/>
              <a:t>eski</a:t>
            </a:r>
            <a:r>
              <a:rPr lang="en-GB" dirty="0"/>
              <a:t> </a:t>
            </a:r>
            <a:r>
              <a:rPr lang="en-GB" dirty="0" err="1"/>
              <a:t>ve</a:t>
            </a:r>
            <a:r>
              <a:rPr lang="en-GB" dirty="0"/>
              <a:t> </a:t>
            </a:r>
            <a:r>
              <a:rPr lang="en-GB" dirty="0" err="1"/>
              <a:t>yeni</a:t>
            </a:r>
            <a:r>
              <a:rPr lang="en-GB" dirty="0"/>
              <a:t> </a:t>
            </a:r>
            <a:r>
              <a:rPr lang="en-GB" dirty="0" err="1"/>
              <a:t>değerleri</a:t>
            </a:r>
            <a:r>
              <a:rPr lang="en-GB" dirty="0"/>
              <a:t> </a:t>
            </a:r>
            <a:r>
              <a:rPr lang="en-GB" dirty="0" err="1"/>
              <a:t>verir</a:t>
            </a:r>
            <a:r>
              <a:rPr lang="en-GB" dirty="0"/>
              <a:t>.*/</a:t>
            </a:r>
          </a:p>
          <a:p>
            <a:endParaRPr lang="en-GB" dirty="0"/>
          </a:p>
        </p:txBody>
      </p:sp>
    </p:spTree>
    <p:extLst>
      <p:ext uri="{BB962C8B-B14F-4D97-AF65-F5344CB8AC3E}">
        <p14:creationId xmlns:p14="http://schemas.microsoft.com/office/powerpoint/2010/main" val="977494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07055" y="524383"/>
            <a:ext cx="3877945" cy="452120"/>
          </a:xfrm>
          <a:prstGeom prst="rect">
            <a:avLst/>
          </a:prstGeom>
        </p:spPr>
        <p:txBody>
          <a:bodyPr vert="horz" wrap="square" lIns="0" tIns="12065" rIns="0" bIns="0" rtlCol="0">
            <a:spAutoFit/>
          </a:bodyPr>
          <a:lstStyle/>
          <a:p>
            <a:pPr marL="12700">
              <a:lnSpc>
                <a:spcPct val="100000"/>
              </a:lnSpc>
              <a:spcBef>
                <a:spcPts val="95"/>
              </a:spcBef>
            </a:pPr>
            <a:r>
              <a:rPr spc="-10" dirty="0"/>
              <a:t>Types </a:t>
            </a:r>
            <a:r>
              <a:rPr spc="-5" dirty="0"/>
              <a:t>of DML</a:t>
            </a:r>
            <a:r>
              <a:rPr spc="10" dirty="0"/>
              <a:t> </a:t>
            </a:r>
            <a:r>
              <a:rPr spc="-5" dirty="0"/>
              <a:t>Triggers</a:t>
            </a:r>
          </a:p>
        </p:txBody>
      </p:sp>
      <p:sp>
        <p:nvSpPr>
          <p:cNvPr id="4" name="object 4"/>
          <p:cNvSpPr txBox="1"/>
          <p:nvPr/>
        </p:nvSpPr>
        <p:spPr>
          <a:xfrm>
            <a:off x="535940" y="6653082"/>
            <a:ext cx="356870" cy="196215"/>
          </a:xfrm>
          <a:prstGeom prst="rect">
            <a:avLst/>
          </a:prstGeom>
        </p:spPr>
        <p:txBody>
          <a:bodyPr vert="horz" wrap="square" lIns="0" tIns="0" rIns="0" bIns="0" rtlCol="0">
            <a:spAutoFit/>
          </a:bodyPr>
          <a:lstStyle/>
          <a:p>
            <a:pPr marL="12700">
              <a:lnSpc>
                <a:spcPts val="1425"/>
              </a:lnSpc>
            </a:pPr>
            <a:r>
              <a:rPr sz="1200" spc="-5" dirty="0">
                <a:latin typeface="Arial"/>
                <a:cs typeface="Arial"/>
              </a:rPr>
              <a:t>10-</a:t>
            </a:r>
            <a:fld id="{81D60167-4931-47E6-BA6A-407CBD079E47}" type="slidenum">
              <a:rPr sz="1200" spc="-5" dirty="0">
                <a:latin typeface="Arial"/>
                <a:cs typeface="Arial"/>
              </a:rPr>
              <a:t>11</a:t>
            </a:fld>
            <a:endParaRPr sz="1200">
              <a:latin typeface="Arial"/>
              <a:cs typeface="Arial"/>
            </a:endParaRPr>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Copyright </a:t>
            </a:r>
            <a:r>
              <a:rPr dirty="0"/>
              <a:t>© 2004, Oracle. </a:t>
            </a:r>
            <a:r>
              <a:rPr spc="-5" dirty="0"/>
              <a:t>All rights</a:t>
            </a:r>
            <a:r>
              <a:rPr spc="-155" dirty="0"/>
              <a:t> </a:t>
            </a:r>
            <a:r>
              <a:rPr spc="-5" dirty="0"/>
              <a:t>reserved.</a:t>
            </a:r>
          </a:p>
        </p:txBody>
      </p:sp>
      <p:sp>
        <p:nvSpPr>
          <p:cNvPr id="3" name="object 3"/>
          <p:cNvSpPr txBox="1"/>
          <p:nvPr/>
        </p:nvSpPr>
        <p:spPr>
          <a:xfrm>
            <a:off x="863600" y="1808733"/>
            <a:ext cx="7355205" cy="4290060"/>
          </a:xfrm>
          <a:prstGeom prst="rect">
            <a:avLst/>
          </a:prstGeom>
        </p:spPr>
        <p:txBody>
          <a:bodyPr vert="horz" wrap="square" lIns="0" tIns="12065" rIns="0" bIns="0" rtlCol="0">
            <a:spAutoFit/>
          </a:bodyPr>
          <a:lstStyle/>
          <a:p>
            <a:pPr marL="12700">
              <a:lnSpc>
                <a:spcPct val="100000"/>
              </a:lnSpc>
              <a:spcBef>
                <a:spcPts val="95"/>
              </a:spcBef>
            </a:pPr>
            <a:r>
              <a:rPr sz="2200" b="1" spc="-5" dirty="0">
                <a:latin typeface="Arial"/>
                <a:cs typeface="Arial"/>
              </a:rPr>
              <a:t>The trigger </a:t>
            </a:r>
            <a:r>
              <a:rPr sz="2200" b="1" spc="-10" dirty="0">
                <a:latin typeface="Arial"/>
                <a:cs typeface="Arial"/>
              </a:rPr>
              <a:t>type </a:t>
            </a:r>
            <a:r>
              <a:rPr sz="2200" b="1" spc="-5" dirty="0">
                <a:latin typeface="Arial"/>
                <a:cs typeface="Arial"/>
              </a:rPr>
              <a:t>determines if the body executes</a:t>
            </a:r>
            <a:r>
              <a:rPr sz="2200" b="1" spc="225" dirty="0">
                <a:latin typeface="Arial"/>
                <a:cs typeface="Arial"/>
              </a:rPr>
              <a:t> </a:t>
            </a:r>
            <a:r>
              <a:rPr sz="2200" b="1" spc="-5" dirty="0">
                <a:latin typeface="Arial"/>
                <a:cs typeface="Arial"/>
              </a:rPr>
              <a:t>for</a:t>
            </a:r>
            <a:endParaRPr sz="2200">
              <a:latin typeface="Arial"/>
              <a:cs typeface="Arial"/>
            </a:endParaRPr>
          </a:p>
          <a:p>
            <a:pPr marL="12700">
              <a:lnSpc>
                <a:spcPct val="100000"/>
              </a:lnSpc>
            </a:pPr>
            <a:r>
              <a:rPr sz="2200" b="1" dirty="0">
                <a:latin typeface="Arial"/>
                <a:cs typeface="Arial"/>
              </a:rPr>
              <a:t>each </a:t>
            </a:r>
            <a:r>
              <a:rPr sz="2200" b="1" spc="-5" dirty="0">
                <a:latin typeface="Arial"/>
                <a:cs typeface="Arial"/>
              </a:rPr>
              <a:t>row or only </a:t>
            </a:r>
            <a:r>
              <a:rPr sz="2200" b="1" dirty="0">
                <a:latin typeface="Arial"/>
                <a:cs typeface="Arial"/>
              </a:rPr>
              <a:t>once </a:t>
            </a:r>
            <a:r>
              <a:rPr sz="2200" b="1" spc="-5" dirty="0">
                <a:latin typeface="Arial"/>
                <a:cs typeface="Arial"/>
              </a:rPr>
              <a:t>for the triggering</a:t>
            </a:r>
            <a:r>
              <a:rPr sz="2200" b="1" spc="114" dirty="0">
                <a:latin typeface="Arial"/>
                <a:cs typeface="Arial"/>
              </a:rPr>
              <a:t> </a:t>
            </a:r>
            <a:r>
              <a:rPr sz="2200" b="1" dirty="0">
                <a:latin typeface="Arial"/>
                <a:cs typeface="Arial"/>
              </a:rPr>
              <a:t>statement.</a:t>
            </a:r>
            <a:endParaRPr sz="2200">
              <a:latin typeface="Arial"/>
              <a:cs typeface="Arial"/>
            </a:endParaRPr>
          </a:p>
          <a:p>
            <a:pPr marL="584200" indent="-457834">
              <a:lnSpc>
                <a:spcPct val="100000"/>
              </a:lnSpc>
              <a:spcBef>
                <a:spcPts val="530"/>
              </a:spcBef>
              <a:buClr>
                <a:srgbClr val="FF0000"/>
              </a:buClr>
              <a:buFont typeface="Arial"/>
              <a:buChar char="•"/>
              <a:tabLst>
                <a:tab pos="584200" algn="l"/>
                <a:tab pos="584835" algn="l"/>
              </a:tabLst>
            </a:pPr>
            <a:r>
              <a:rPr sz="2200" b="1" spc="-5" dirty="0">
                <a:latin typeface="Arial"/>
                <a:cs typeface="Arial"/>
              </a:rPr>
              <a:t>A statement</a:t>
            </a:r>
            <a:r>
              <a:rPr sz="2200" b="1" spc="10" dirty="0">
                <a:latin typeface="Arial"/>
                <a:cs typeface="Arial"/>
              </a:rPr>
              <a:t> </a:t>
            </a:r>
            <a:r>
              <a:rPr sz="2200" b="1" spc="-5" dirty="0">
                <a:latin typeface="Arial"/>
                <a:cs typeface="Arial"/>
              </a:rPr>
              <a:t>trigger:</a:t>
            </a:r>
            <a:endParaRPr sz="2200">
              <a:latin typeface="Arial"/>
              <a:cs typeface="Arial"/>
            </a:endParaRPr>
          </a:p>
          <a:p>
            <a:pPr marL="1041400" lvl="1" indent="-343535">
              <a:lnSpc>
                <a:spcPct val="100000"/>
              </a:lnSpc>
              <a:spcBef>
                <a:spcPts val="489"/>
              </a:spcBef>
              <a:buClr>
                <a:srgbClr val="FF0000"/>
              </a:buClr>
              <a:buFont typeface="Arial"/>
              <a:buChar char="–"/>
              <a:tabLst>
                <a:tab pos="1041400" algn="l"/>
                <a:tab pos="1042035" algn="l"/>
              </a:tabLst>
            </a:pPr>
            <a:r>
              <a:rPr sz="2000" b="1" dirty="0">
                <a:latin typeface="Arial"/>
                <a:cs typeface="Arial"/>
              </a:rPr>
              <a:t>Executes once for the triggering</a:t>
            </a:r>
            <a:r>
              <a:rPr sz="2000" b="1" spc="-110" dirty="0">
                <a:latin typeface="Arial"/>
                <a:cs typeface="Arial"/>
              </a:rPr>
              <a:t> </a:t>
            </a:r>
            <a:r>
              <a:rPr sz="2000" b="1" spc="-5" dirty="0">
                <a:latin typeface="Arial"/>
                <a:cs typeface="Arial"/>
              </a:rPr>
              <a:t>event</a:t>
            </a:r>
            <a:endParaRPr sz="2000">
              <a:latin typeface="Arial"/>
              <a:cs typeface="Arial"/>
            </a:endParaRPr>
          </a:p>
          <a:p>
            <a:pPr marL="1041400" lvl="1" indent="-343535">
              <a:lnSpc>
                <a:spcPct val="100000"/>
              </a:lnSpc>
              <a:spcBef>
                <a:spcPts val="480"/>
              </a:spcBef>
              <a:buClr>
                <a:srgbClr val="FF0000"/>
              </a:buClr>
              <a:buFont typeface="Arial"/>
              <a:buChar char="–"/>
              <a:tabLst>
                <a:tab pos="1041400" algn="l"/>
                <a:tab pos="1042035" algn="l"/>
              </a:tabLst>
            </a:pPr>
            <a:r>
              <a:rPr sz="2000" b="1" dirty="0">
                <a:latin typeface="Arial"/>
                <a:cs typeface="Arial"/>
              </a:rPr>
              <a:t>Is the default </a:t>
            </a:r>
            <a:r>
              <a:rPr sz="2000" b="1" spc="-10" dirty="0">
                <a:latin typeface="Arial"/>
                <a:cs typeface="Arial"/>
              </a:rPr>
              <a:t>type </a:t>
            </a:r>
            <a:r>
              <a:rPr sz="2000" b="1" dirty="0">
                <a:latin typeface="Arial"/>
                <a:cs typeface="Arial"/>
              </a:rPr>
              <a:t>of</a:t>
            </a:r>
            <a:r>
              <a:rPr sz="2000" b="1" spc="-60" dirty="0">
                <a:latin typeface="Arial"/>
                <a:cs typeface="Arial"/>
              </a:rPr>
              <a:t> </a:t>
            </a:r>
            <a:r>
              <a:rPr sz="2000" b="1" dirty="0">
                <a:latin typeface="Arial"/>
                <a:cs typeface="Arial"/>
              </a:rPr>
              <a:t>trigger</a:t>
            </a:r>
            <a:endParaRPr sz="2000">
              <a:latin typeface="Arial"/>
              <a:cs typeface="Arial"/>
            </a:endParaRPr>
          </a:p>
          <a:p>
            <a:pPr marL="1041400" lvl="1" indent="-343535">
              <a:lnSpc>
                <a:spcPct val="100000"/>
              </a:lnSpc>
              <a:spcBef>
                <a:spcPts val="480"/>
              </a:spcBef>
              <a:buClr>
                <a:srgbClr val="FF0000"/>
              </a:buClr>
              <a:buFont typeface="Arial"/>
              <a:buChar char="–"/>
              <a:tabLst>
                <a:tab pos="1041400" algn="l"/>
                <a:tab pos="1042035" algn="l"/>
              </a:tabLst>
            </a:pPr>
            <a:r>
              <a:rPr sz="2000" b="1" dirty="0">
                <a:latin typeface="Arial"/>
                <a:cs typeface="Arial"/>
              </a:rPr>
              <a:t>Fires once </a:t>
            </a:r>
            <a:r>
              <a:rPr sz="2000" b="1" spc="-5" dirty="0">
                <a:latin typeface="Arial"/>
                <a:cs typeface="Arial"/>
              </a:rPr>
              <a:t>even </a:t>
            </a:r>
            <a:r>
              <a:rPr sz="2000" b="1" dirty="0">
                <a:latin typeface="Arial"/>
                <a:cs typeface="Arial"/>
              </a:rPr>
              <a:t>if no </a:t>
            </a:r>
            <a:r>
              <a:rPr sz="2000" b="1" spc="10" dirty="0">
                <a:latin typeface="Arial"/>
                <a:cs typeface="Arial"/>
              </a:rPr>
              <a:t>rows </a:t>
            </a:r>
            <a:r>
              <a:rPr sz="2000" b="1" dirty="0">
                <a:latin typeface="Arial"/>
                <a:cs typeface="Arial"/>
              </a:rPr>
              <a:t>are affected at</a:t>
            </a:r>
            <a:r>
              <a:rPr sz="2000" b="1" spc="-204" dirty="0">
                <a:latin typeface="Arial"/>
                <a:cs typeface="Arial"/>
              </a:rPr>
              <a:t> </a:t>
            </a:r>
            <a:r>
              <a:rPr sz="2000" b="1" dirty="0">
                <a:latin typeface="Arial"/>
                <a:cs typeface="Arial"/>
              </a:rPr>
              <a:t>all</a:t>
            </a:r>
            <a:endParaRPr sz="2000">
              <a:latin typeface="Arial"/>
              <a:cs typeface="Arial"/>
            </a:endParaRPr>
          </a:p>
          <a:p>
            <a:pPr marL="584200" indent="-457834">
              <a:lnSpc>
                <a:spcPct val="100000"/>
              </a:lnSpc>
              <a:spcBef>
                <a:spcPts val="520"/>
              </a:spcBef>
              <a:buClr>
                <a:srgbClr val="FF0000"/>
              </a:buClr>
              <a:buFont typeface="Arial"/>
              <a:buChar char="•"/>
              <a:tabLst>
                <a:tab pos="584200" algn="l"/>
                <a:tab pos="584835" algn="l"/>
              </a:tabLst>
            </a:pPr>
            <a:r>
              <a:rPr sz="2200" b="1" spc="-5" dirty="0">
                <a:latin typeface="Arial"/>
                <a:cs typeface="Arial"/>
              </a:rPr>
              <a:t>A row</a:t>
            </a:r>
            <a:r>
              <a:rPr sz="2200" b="1" dirty="0">
                <a:latin typeface="Arial"/>
                <a:cs typeface="Arial"/>
              </a:rPr>
              <a:t> </a:t>
            </a:r>
            <a:r>
              <a:rPr sz="2200" b="1" spc="-5" dirty="0">
                <a:latin typeface="Arial"/>
                <a:cs typeface="Arial"/>
              </a:rPr>
              <a:t>trigger:</a:t>
            </a:r>
            <a:endParaRPr sz="2200">
              <a:latin typeface="Arial"/>
              <a:cs typeface="Arial"/>
            </a:endParaRPr>
          </a:p>
          <a:p>
            <a:pPr marL="1041400" marR="1085215" lvl="1" indent="-342900">
              <a:lnSpc>
                <a:spcPct val="100000"/>
              </a:lnSpc>
              <a:spcBef>
                <a:spcPts val="489"/>
              </a:spcBef>
              <a:buClr>
                <a:srgbClr val="FF0000"/>
              </a:buClr>
              <a:buFont typeface="Arial"/>
              <a:buChar char="–"/>
              <a:tabLst>
                <a:tab pos="1041400" algn="l"/>
                <a:tab pos="1042035" algn="l"/>
              </a:tabLst>
            </a:pPr>
            <a:r>
              <a:rPr sz="2000" b="1" dirty="0">
                <a:latin typeface="Arial"/>
                <a:cs typeface="Arial"/>
              </a:rPr>
              <a:t>Executes once for each </a:t>
            </a:r>
            <a:r>
              <a:rPr sz="2000" b="1" spc="-5" dirty="0">
                <a:latin typeface="Arial"/>
                <a:cs typeface="Arial"/>
              </a:rPr>
              <a:t>row </a:t>
            </a:r>
            <a:r>
              <a:rPr sz="2000" b="1" dirty="0">
                <a:latin typeface="Arial"/>
                <a:cs typeface="Arial"/>
              </a:rPr>
              <a:t>affected by</a:t>
            </a:r>
            <a:r>
              <a:rPr sz="2000" b="1" spc="-130" dirty="0">
                <a:latin typeface="Arial"/>
                <a:cs typeface="Arial"/>
              </a:rPr>
              <a:t> </a:t>
            </a:r>
            <a:r>
              <a:rPr sz="2000" b="1" dirty="0">
                <a:latin typeface="Arial"/>
                <a:cs typeface="Arial"/>
              </a:rPr>
              <a:t>the  triggering</a:t>
            </a:r>
            <a:r>
              <a:rPr sz="2000" b="1" spc="-50" dirty="0">
                <a:latin typeface="Arial"/>
                <a:cs typeface="Arial"/>
              </a:rPr>
              <a:t> </a:t>
            </a:r>
            <a:r>
              <a:rPr sz="2000" b="1" spc="-5" dirty="0">
                <a:latin typeface="Arial"/>
                <a:cs typeface="Arial"/>
              </a:rPr>
              <a:t>event</a:t>
            </a:r>
            <a:endParaRPr sz="2000">
              <a:latin typeface="Arial"/>
              <a:cs typeface="Arial"/>
            </a:endParaRPr>
          </a:p>
          <a:p>
            <a:pPr marL="1041400" marR="661670" lvl="1" indent="-342900">
              <a:lnSpc>
                <a:spcPct val="100000"/>
              </a:lnSpc>
              <a:spcBef>
                <a:spcPts val="480"/>
              </a:spcBef>
              <a:buClr>
                <a:srgbClr val="FF0000"/>
              </a:buClr>
              <a:buFont typeface="Arial"/>
              <a:buChar char="–"/>
              <a:tabLst>
                <a:tab pos="1041400" algn="l"/>
                <a:tab pos="1042035" algn="l"/>
              </a:tabLst>
            </a:pPr>
            <a:r>
              <a:rPr sz="2000" b="1" dirty="0">
                <a:latin typeface="Arial"/>
                <a:cs typeface="Arial"/>
              </a:rPr>
              <a:t>Is not executed if the triggering </a:t>
            </a:r>
            <a:r>
              <a:rPr sz="2000" b="1" spc="-5" dirty="0">
                <a:latin typeface="Arial"/>
                <a:cs typeface="Arial"/>
              </a:rPr>
              <a:t>event </a:t>
            </a:r>
            <a:r>
              <a:rPr sz="2000" b="1" dirty="0">
                <a:latin typeface="Arial"/>
                <a:cs typeface="Arial"/>
              </a:rPr>
              <a:t>does</a:t>
            </a:r>
            <a:r>
              <a:rPr sz="2000" b="1" spc="-125" dirty="0">
                <a:latin typeface="Arial"/>
                <a:cs typeface="Arial"/>
              </a:rPr>
              <a:t> </a:t>
            </a:r>
            <a:r>
              <a:rPr sz="2000" b="1" dirty="0">
                <a:latin typeface="Arial"/>
                <a:cs typeface="Arial"/>
              </a:rPr>
              <a:t>not  affect any</a:t>
            </a:r>
            <a:r>
              <a:rPr sz="2000" b="1" spc="-70" dirty="0">
                <a:latin typeface="Arial"/>
                <a:cs typeface="Arial"/>
              </a:rPr>
              <a:t> </a:t>
            </a:r>
            <a:r>
              <a:rPr sz="2000" b="1" spc="10" dirty="0">
                <a:latin typeface="Arial"/>
                <a:cs typeface="Arial"/>
              </a:rPr>
              <a:t>rows</a:t>
            </a:r>
            <a:endParaRPr sz="2000">
              <a:latin typeface="Arial"/>
              <a:cs typeface="Arial"/>
            </a:endParaRPr>
          </a:p>
          <a:p>
            <a:pPr marL="1041400" lvl="1" indent="-343535">
              <a:lnSpc>
                <a:spcPct val="100000"/>
              </a:lnSpc>
              <a:spcBef>
                <a:spcPts val="350"/>
              </a:spcBef>
              <a:buClr>
                <a:srgbClr val="FF0000"/>
              </a:buClr>
              <a:buFont typeface="Arial"/>
              <a:buChar char="–"/>
              <a:tabLst>
                <a:tab pos="1041400" algn="l"/>
                <a:tab pos="1042035" algn="l"/>
              </a:tabLst>
            </a:pPr>
            <a:r>
              <a:rPr sz="2000" b="1" dirty="0">
                <a:latin typeface="Arial"/>
                <a:cs typeface="Arial"/>
              </a:rPr>
              <a:t>Is indicated by </a:t>
            </a:r>
            <a:r>
              <a:rPr sz="2000" b="1" spc="-5" dirty="0">
                <a:latin typeface="Arial"/>
                <a:cs typeface="Arial"/>
              </a:rPr>
              <a:t>specifying </a:t>
            </a:r>
            <a:r>
              <a:rPr sz="2000" b="1" dirty="0">
                <a:latin typeface="Arial"/>
                <a:cs typeface="Arial"/>
              </a:rPr>
              <a:t>the </a:t>
            </a:r>
            <a:r>
              <a:rPr sz="2000" b="1" spc="-5" dirty="0">
                <a:latin typeface="Courier New"/>
                <a:cs typeface="Courier New"/>
              </a:rPr>
              <a:t>FOR EACH ROW</a:t>
            </a:r>
            <a:r>
              <a:rPr sz="2000" b="1" spc="-735" dirty="0">
                <a:latin typeface="Courier New"/>
                <a:cs typeface="Courier New"/>
              </a:rPr>
              <a:t> </a:t>
            </a:r>
            <a:r>
              <a:rPr sz="2000" b="1" dirty="0">
                <a:latin typeface="Arial"/>
                <a:cs typeface="Arial"/>
              </a:rPr>
              <a:t>clause</a:t>
            </a:r>
            <a:endParaRPr sz="2000">
              <a:latin typeface="Arial"/>
              <a:cs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291332" y="524383"/>
            <a:ext cx="2512060" cy="452120"/>
          </a:xfrm>
          <a:prstGeom prst="rect">
            <a:avLst/>
          </a:prstGeom>
        </p:spPr>
        <p:txBody>
          <a:bodyPr vert="horz" wrap="square" lIns="0" tIns="12065" rIns="0" bIns="0" rtlCol="0">
            <a:spAutoFit/>
          </a:bodyPr>
          <a:lstStyle/>
          <a:p>
            <a:pPr marL="12700">
              <a:lnSpc>
                <a:spcPct val="100000"/>
              </a:lnSpc>
              <a:spcBef>
                <a:spcPts val="95"/>
              </a:spcBef>
            </a:pPr>
            <a:r>
              <a:rPr spc="-5" dirty="0"/>
              <a:t>Trigger</a:t>
            </a:r>
            <a:r>
              <a:rPr spc="-65" dirty="0"/>
              <a:t> </a:t>
            </a:r>
            <a:r>
              <a:rPr spc="-5" dirty="0"/>
              <a:t>Timing</a:t>
            </a:r>
          </a:p>
        </p:txBody>
      </p:sp>
      <p:sp>
        <p:nvSpPr>
          <p:cNvPr id="4" name="object 4"/>
          <p:cNvSpPr txBox="1"/>
          <p:nvPr/>
        </p:nvSpPr>
        <p:spPr>
          <a:xfrm>
            <a:off x="535940" y="6653082"/>
            <a:ext cx="356870" cy="196215"/>
          </a:xfrm>
          <a:prstGeom prst="rect">
            <a:avLst/>
          </a:prstGeom>
        </p:spPr>
        <p:txBody>
          <a:bodyPr vert="horz" wrap="square" lIns="0" tIns="0" rIns="0" bIns="0" rtlCol="0">
            <a:spAutoFit/>
          </a:bodyPr>
          <a:lstStyle/>
          <a:p>
            <a:pPr marL="12700">
              <a:lnSpc>
                <a:spcPts val="1425"/>
              </a:lnSpc>
            </a:pPr>
            <a:r>
              <a:rPr sz="1200" spc="-5" dirty="0">
                <a:latin typeface="Arial"/>
                <a:cs typeface="Arial"/>
              </a:rPr>
              <a:t>10-</a:t>
            </a:r>
            <a:fld id="{81D60167-4931-47E6-BA6A-407CBD079E47}" type="slidenum">
              <a:rPr sz="1200" spc="-5" dirty="0">
                <a:latin typeface="Arial"/>
                <a:cs typeface="Arial"/>
              </a:rPr>
              <a:t>12</a:t>
            </a:fld>
            <a:endParaRPr sz="1200">
              <a:latin typeface="Arial"/>
              <a:cs typeface="Arial"/>
            </a:endParaRPr>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Copyright </a:t>
            </a:r>
            <a:r>
              <a:rPr dirty="0"/>
              <a:t>© 2004, Oracle. </a:t>
            </a:r>
            <a:r>
              <a:rPr spc="-5" dirty="0"/>
              <a:t>All rights</a:t>
            </a:r>
            <a:r>
              <a:rPr spc="-155" dirty="0"/>
              <a:t> </a:t>
            </a:r>
            <a:r>
              <a:rPr spc="-5" dirty="0"/>
              <a:t>reserved.</a:t>
            </a:r>
          </a:p>
        </p:txBody>
      </p:sp>
      <p:sp>
        <p:nvSpPr>
          <p:cNvPr id="3" name="object 3"/>
          <p:cNvSpPr txBox="1"/>
          <p:nvPr/>
        </p:nvSpPr>
        <p:spPr>
          <a:xfrm>
            <a:off x="863600" y="1759334"/>
            <a:ext cx="7044055" cy="3696335"/>
          </a:xfrm>
          <a:prstGeom prst="rect">
            <a:avLst/>
          </a:prstGeom>
        </p:spPr>
        <p:txBody>
          <a:bodyPr vert="horz" wrap="square" lIns="0" tIns="61594" rIns="0" bIns="0" rtlCol="0">
            <a:spAutoFit/>
          </a:bodyPr>
          <a:lstStyle/>
          <a:p>
            <a:pPr marL="12700">
              <a:lnSpc>
                <a:spcPct val="100000"/>
              </a:lnSpc>
              <a:spcBef>
                <a:spcPts val="484"/>
              </a:spcBef>
            </a:pPr>
            <a:r>
              <a:rPr sz="2200" b="1" spc="-5" dirty="0">
                <a:latin typeface="Arial"/>
                <a:cs typeface="Arial"/>
              </a:rPr>
              <a:t>When should the trigger</a:t>
            </a:r>
            <a:r>
              <a:rPr sz="2200" b="1" spc="85" dirty="0">
                <a:latin typeface="Arial"/>
                <a:cs typeface="Arial"/>
              </a:rPr>
              <a:t> </a:t>
            </a:r>
            <a:r>
              <a:rPr sz="2200" b="1" spc="-5" dirty="0">
                <a:latin typeface="Arial"/>
                <a:cs typeface="Arial"/>
              </a:rPr>
              <a:t>fire?</a:t>
            </a:r>
            <a:endParaRPr sz="2200">
              <a:latin typeface="Arial"/>
              <a:cs typeface="Arial"/>
            </a:endParaRPr>
          </a:p>
          <a:p>
            <a:pPr marL="584200" indent="-457834">
              <a:lnSpc>
                <a:spcPct val="100000"/>
              </a:lnSpc>
              <a:spcBef>
                <a:spcPts val="385"/>
              </a:spcBef>
              <a:buClr>
                <a:srgbClr val="FF0000"/>
              </a:buClr>
              <a:buFont typeface="Arial"/>
              <a:buChar char="•"/>
              <a:tabLst>
                <a:tab pos="584200" algn="l"/>
                <a:tab pos="584835" algn="l"/>
              </a:tabLst>
            </a:pPr>
            <a:r>
              <a:rPr sz="2200" b="1" spc="-5" dirty="0">
                <a:latin typeface="Courier New"/>
                <a:cs typeface="Courier New"/>
              </a:rPr>
              <a:t>BEFORE</a:t>
            </a:r>
            <a:r>
              <a:rPr sz="2200" b="1" spc="-5" dirty="0">
                <a:latin typeface="Arial"/>
                <a:cs typeface="Arial"/>
              </a:rPr>
              <a:t>: Execute the trigger </a:t>
            </a:r>
            <a:r>
              <a:rPr sz="2200" b="1" dirty="0">
                <a:latin typeface="Arial"/>
                <a:cs typeface="Arial"/>
              </a:rPr>
              <a:t>body </a:t>
            </a:r>
            <a:r>
              <a:rPr sz="2200" b="1" spc="-5" dirty="0">
                <a:latin typeface="Arial"/>
                <a:cs typeface="Arial"/>
              </a:rPr>
              <a:t>before</a:t>
            </a:r>
            <a:r>
              <a:rPr sz="2200" b="1" spc="135" dirty="0">
                <a:latin typeface="Arial"/>
                <a:cs typeface="Arial"/>
              </a:rPr>
              <a:t> </a:t>
            </a:r>
            <a:r>
              <a:rPr sz="2200" b="1" spc="-5" dirty="0">
                <a:latin typeface="Arial"/>
                <a:cs typeface="Arial"/>
              </a:rPr>
              <a:t>the</a:t>
            </a:r>
            <a:endParaRPr sz="2200">
              <a:latin typeface="Arial"/>
              <a:cs typeface="Arial"/>
            </a:endParaRPr>
          </a:p>
          <a:p>
            <a:pPr marL="584200">
              <a:lnSpc>
                <a:spcPct val="100000"/>
              </a:lnSpc>
              <a:spcBef>
                <a:spcPts val="145"/>
              </a:spcBef>
            </a:pPr>
            <a:r>
              <a:rPr sz="2200" b="1" spc="-5" dirty="0">
                <a:latin typeface="Arial"/>
                <a:cs typeface="Arial"/>
              </a:rPr>
              <a:t>triggering DML event on a</a:t>
            </a:r>
            <a:r>
              <a:rPr sz="2200" b="1" spc="95" dirty="0">
                <a:latin typeface="Arial"/>
                <a:cs typeface="Arial"/>
              </a:rPr>
              <a:t> </a:t>
            </a:r>
            <a:r>
              <a:rPr sz="2200" b="1" spc="-5" dirty="0">
                <a:latin typeface="Arial"/>
                <a:cs typeface="Arial"/>
              </a:rPr>
              <a:t>table.</a:t>
            </a:r>
            <a:endParaRPr sz="2200">
              <a:latin typeface="Arial"/>
              <a:cs typeface="Arial"/>
            </a:endParaRPr>
          </a:p>
          <a:p>
            <a:pPr marL="584200" marR="974725" indent="-457834">
              <a:lnSpc>
                <a:spcPct val="105500"/>
              </a:lnSpc>
              <a:spcBef>
                <a:spcPts val="240"/>
              </a:spcBef>
              <a:buClr>
                <a:srgbClr val="FF0000"/>
              </a:buClr>
              <a:buFont typeface="Arial"/>
              <a:buChar char="•"/>
              <a:tabLst>
                <a:tab pos="584200" algn="l"/>
                <a:tab pos="584835" algn="l"/>
              </a:tabLst>
            </a:pPr>
            <a:r>
              <a:rPr sz="2200" b="1" spc="-5" dirty="0">
                <a:latin typeface="Courier New"/>
                <a:cs typeface="Courier New"/>
              </a:rPr>
              <a:t>AFTER</a:t>
            </a:r>
            <a:r>
              <a:rPr sz="2200" b="1" spc="-5" dirty="0">
                <a:latin typeface="Arial"/>
                <a:cs typeface="Arial"/>
              </a:rPr>
              <a:t>: Execute the trigger body after the  triggering DML event on a</a:t>
            </a:r>
            <a:r>
              <a:rPr sz="2200" b="1" spc="95" dirty="0">
                <a:latin typeface="Arial"/>
                <a:cs typeface="Arial"/>
              </a:rPr>
              <a:t> </a:t>
            </a:r>
            <a:r>
              <a:rPr sz="2200" b="1" spc="-5" dirty="0">
                <a:latin typeface="Arial"/>
                <a:cs typeface="Arial"/>
              </a:rPr>
              <a:t>table.</a:t>
            </a:r>
            <a:endParaRPr sz="2200">
              <a:latin typeface="Arial"/>
              <a:cs typeface="Arial"/>
            </a:endParaRPr>
          </a:p>
          <a:p>
            <a:pPr marL="584200" marR="5080" indent="-457834">
              <a:lnSpc>
                <a:spcPct val="102699"/>
              </a:lnSpc>
              <a:spcBef>
                <a:spcPts val="315"/>
              </a:spcBef>
              <a:buClr>
                <a:srgbClr val="FF0000"/>
              </a:buClr>
              <a:buFont typeface="Arial"/>
              <a:buChar char="•"/>
              <a:tabLst>
                <a:tab pos="584200" algn="l"/>
                <a:tab pos="584835" algn="l"/>
              </a:tabLst>
            </a:pPr>
            <a:r>
              <a:rPr sz="2200" b="1" spc="-5" dirty="0">
                <a:latin typeface="Courier New"/>
                <a:cs typeface="Courier New"/>
              </a:rPr>
              <a:t>INSTEAD</a:t>
            </a:r>
            <a:r>
              <a:rPr sz="2200" b="1" spc="-530" dirty="0">
                <a:latin typeface="Courier New"/>
                <a:cs typeface="Courier New"/>
              </a:rPr>
              <a:t> </a:t>
            </a:r>
            <a:r>
              <a:rPr sz="2200" b="1" spc="-5" dirty="0">
                <a:latin typeface="Courier New"/>
                <a:cs typeface="Courier New"/>
              </a:rPr>
              <a:t>OF</a:t>
            </a:r>
            <a:r>
              <a:rPr sz="2200" b="1" spc="-5" dirty="0">
                <a:latin typeface="Arial"/>
                <a:cs typeface="Arial"/>
              </a:rPr>
              <a:t>: Execute the trigger body instead of  the triggering statement. This is used for </a:t>
            </a:r>
            <a:r>
              <a:rPr sz="2200" b="1" dirty="0">
                <a:latin typeface="Arial"/>
                <a:cs typeface="Arial"/>
              </a:rPr>
              <a:t>views  </a:t>
            </a:r>
            <a:r>
              <a:rPr sz="2200" b="1" spc="-5" dirty="0">
                <a:latin typeface="Arial"/>
                <a:cs typeface="Arial"/>
              </a:rPr>
              <a:t>that are not </a:t>
            </a:r>
            <a:r>
              <a:rPr sz="2200" b="1" dirty="0">
                <a:latin typeface="Arial"/>
                <a:cs typeface="Arial"/>
              </a:rPr>
              <a:t>otherwise</a:t>
            </a:r>
            <a:r>
              <a:rPr sz="2200" b="1" spc="35" dirty="0">
                <a:latin typeface="Arial"/>
                <a:cs typeface="Arial"/>
              </a:rPr>
              <a:t> </a:t>
            </a:r>
            <a:r>
              <a:rPr sz="2200" b="1" spc="-5" dirty="0">
                <a:latin typeface="Arial"/>
                <a:cs typeface="Arial"/>
              </a:rPr>
              <a:t>modifiable.</a:t>
            </a:r>
            <a:endParaRPr sz="2200">
              <a:latin typeface="Arial"/>
              <a:cs typeface="Arial"/>
            </a:endParaRPr>
          </a:p>
          <a:p>
            <a:pPr marL="12700" marR="323850">
              <a:lnSpc>
                <a:spcPct val="100000"/>
              </a:lnSpc>
              <a:spcBef>
                <a:spcPts val="525"/>
              </a:spcBef>
            </a:pPr>
            <a:r>
              <a:rPr sz="2200" b="1" spc="-5" dirty="0">
                <a:latin typeface="Arial"/>
                <a:cs typeface="Arial"/>
              </a:rPr>
              <a:t>Note: If multiple triggers are defined for the same  object, then the order of firing triggers is</a:t>
            </a:r>
            <a:r>
              <a:rPr sz="2200" b="1" spc="185" dirty="0">
                <a:latin typeface="Arial"/>
                <a:cs typeface="Arial"/>
              </a:rPr>
              <a:t> </a:t>
            </a:r>
            <a:r>
              <a:rPr sz="2200" b="1" spc="-5" dirty="0">
                <a:latin typeface="Arial"/>
                <a:cs typeface="Arial"/>
              </a:rPr>
              <a:t>arbitrary.</a:t>
            </a:r>
            <a:endParaRPr sz="2200">
              <a:latin typeface="Arial"/>
              <a:cs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914400"/>
            <a:ext cx="7543800" cy="822961"/>
          </a:xfrm>
          <a:solidFill>
            <a:srgbClr val="00B050"/>
          </a:solidFill>
        </p:spPr>
        <p:txBody>
          <a:bodyPr/>
          <a:lstStyle/>
          <a:p>
            <a:pPr algn="ctr"/>
            <a:r>
              <a:rPr lang="en-GB" dirty="0">
                <a:solidFill>
                  <a:schemeClr val="bg1"/>
                </a:solidFill>
              </a:rPr>
              <a:t>CREATE TRIGGER</a:t>
            </a:r>
          </a:p>
        </p:txBody>
      </p:sp>
      <p:sp>
        <p:nvSpPr>
          <p:cNvPr id="3" name="Content Placeholder 2"/>
          <p:cNvSpPr>
            <a:spLocks noGrp="1"/>
          </p:cNvSpPr>
          <p:nvPr>
            <p:ph idx="1"/>
          </p:nvPr>
        </p:nvSpPr>
        <p:spPr>
          <a:xfrm>
            <a:off x="822960" y="1905000"/>
            <a:ext cx="7543800" cy="3323987"/>
          </a:xfrm>
          <a:solidFill>
            <a:schemeClr val="bg1">
              <a:lumMod val="95000"/>
            </a:schemeClr>
          </a:solidFill>
        </p:spPr>
        <p:txBody>
          <a:bodyPr/>
          <a:lstStyle/>
          <a:p>
            <a:r>
              <a:rPr lang="en-GB" sz="2400" dirty="0">
                <a:solidFill>
                  <a:srgbClr val="0070C0"/>
                </a:solidFill>
              </a:rPr>
              <a:t>create table </a:t>
            </a:r>
            <a:r>
              <a:rPr lang="en-GB" sz="2400" dirty="0" err="1">
                <a:solidFill>
                  <a:srgbClr val="0070C0"/>
                </a:solidFill>
              </a:rPr>
              <a:t>mylog</a:t>
            </a:r>
            <a:r>
              <a:rPr lang="en-GB" sz="2400" dirty="0">
                <a:solidFill>
                  <a:srgbClr val="0070C0"/>
                </a:solidFill>
              </a:rPr>
              <a:t>(</a:t>
            </a:r>
          </a:p>
          <a:p>
            <a:r>
              <a:rPr lang="en-GB" sz="2400" dirty="0">
                <a:solidFill>
                  <a:srgbClr val="0070C0"/>
                </a:solidFill>
              </a:rPr>
              <a:t>note varchar2(20),</a:t>
            </a:r>
          </a:p>
          <a:p>
            <a:r>
              <a:rPr lang="en-GB" sz="2400" dirty="0" err="1">
                <a:solidFill>
                  <a:srgbClr val="0070C0"/>
                </a:solidFill>
              </a:rPr>
              <a:t>write_date</a:t>
            </a:r>
            <a:r>
              <a:rPr lang="en-GB" sz="2400" dirty="0">
                <a:solidFill>
                  <a:srgbClr val="0070C0"/>
                </a:solidFill>
              </a:rPr>
              <a:t> date);</a:t>
            </a:r>
          </a:p>
          <a:p>
            <a:endParaRPr lang="en-GB" sz="2400" dirty="0">
              <a:solidFill>
                <a:srgbClr val="0070C0"/>
              </a:solidFill>
            </a:endParaRPr>
          </a:p>
          <a:p>
            <a:r>
              <a:rPr lang="en-GB" sz="2400" b="1" dirty="0">
                <a:solidFill>
                  <a:srgbClr val="0070C0"/>
                </a:solidFill>
              </a:rPr>
              <a:t>CREATE or REPLACE TRIGGER test1</a:t>
            </a:r>
          </a:p>
          <a:p>
            <a:r>
              <a:rPr lang="en-GB" sz="2400" b="1" dirty="0">
                <a:solidFill>
                  <a:srgbClr val="0070C0"/>
                </a:solidFill>
              </a:rPr>
              <a:t>  AFTER INSERT  ON </a:t>
            </a:r>
            <a:r>
              <a:rPr lang="en-GB" sz="2400" b="1" dirty="0" err="1">
                <a:solidFill>
                  <a:srgbClr val="0070C0"/>
                </a:solidFill>
              </a:rPr>
              <a:t>emp</a:t>
            </a:r>
            <a:endParaRPr lang="en-GB" sz="2400" b="1" dirty="0">
              <a:solidFill>
                <a:srgbClr val="0070C0"/>
              </a:solidFill>
            </a:endParaRPr>
          </a:p>
          <a:p>
            <a:r>
              <a:rPr lang="en-GB" sz="2400" b="1" dirty="0">
                <a:solidFill>
                  <a:srgbClr val="0070C0"/>
                </a:solidFill>
              </a:rPr>
              <a:t>  BEGIN</a:t>
            </a:r>
          </a:p>
          <a:p>
            <a:r>
              <a:rPr lang="en-GB" sz="2400" b="1" dirty="0">
                <a:solidFill>
                  <a:srgbClr val="0070C0"/>
                </a:solidFill>
              </a:rPr>
              <a:t>    insert into </a:t>
            </a:r>
            <a:r>
              <a:rPr lang="en-GB" sz="2400" b="1" dirty="0" err="1">
                <a:solidFill>
                  <a:srgbClr val="0070C0"/>
                </a:solidFill>
              </a:rPr>
              <a:t>mylog</a:t>
            </a:r>
            <a:r>
              <a:rPr lang="en-GB" sz="2400" b="1" dirty="0">
                <a:solidFill>
                  <a:srgbClr val="0070C0"/>
                </a:solidFill>
              </a:rPr>
              <a:t> values(</a:t>
            </a:r>
            <a:r>
              <a:rPr lang="en-GB" sz="2400" b="1" dirty="0" err="1">
                <a:solidFill>
                  <a:srgbClr val="0070C0"/>
                </a:solidFill>
              </a:rPr>
              <a:t>USER,sysdate</a:t>
            </a:r>
            <a:r>
              <a:rPr lang="en-GB" sz="2400" b="1" dirty="0">
                <a:solidFill>
                  <a:srgbClr val="0070C0"/>
                </a:solidFill>
              </a:rPr>
              <a:t>);</a:t>
            </a:r>
          </a:p>
          <a:p>
            <a:r>
              <a:rPr lang="en-GB" sz="2400" b="1" dirty="0">
                <a:solidFill>
                  <a:srgbClr val="0070C0"/>
                </a:solidFill>
              </a:rPr>
              <a:t>END;</a:t>
            </a:r>
          </a:p>
        </p:txBody>
      </p:sp>
    </p:spTree>
    <p:extLst>
      <p:ext uri="{BB962C8B-B14F-4D97-AF65-F5344CB8AC3E}">
        <p14:creationId xmlns:p14="http://schemas.microsoft.com/office/powerpoint/2010/main" val="709132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914400"/>
            <a:ext cx="7543800" cy="822961"/>
          </a:xfrm>
          <a:solidFill>
            <a:srgbClr val="00B050"/>
          </a:solidFill>
        </p:spPr>
        <p:txBody>
          <a:bodyPr/>
          <a:lstStyle/>
          <a:p>
            <a:pPr algn="ctr"/>
            <a:r>
              <a:rPr lang="en-GB" dirty="0">
                <a:solidFill>
                  <a:schemeClr val="bg1"/>
                </a:solidFill>
              </a:rPr>
              <a:t>CREATE TRIGGER</a:t>
            </a:r>
          </a:p>
        </p:txBody>
      </p:sp>
      <p:sp>
        <p:nvSpPr>
          <p:cNvPr id="3" name="Content Placeholder 2"/>
          <p:cNvSpPr>
            <a:spLocks noGrp="1"/>
          </p:cNvSpPr>
          <p:nvPr>
            <p:ph idx="1"/>
          </p:nvPr>
        </p:nvSpPr>
        <p:spPr>
          <a:xfrm>
            <a:off x="76200" y="1905000"/>
            <a:ext cx="9067800" cy="3323987"/>
          </a:xfrm>
          <a:solidFill>
            <a:schemeClr val="bg1">
              <a:lumMod val="95000"/>
            </a:schemeClr>
          </a:solidFill>
        </p:spPr>
        <p:txBody>
          <a:bodyPr/>
          <a:lstStyle/>
          <a:p>
            <a:r>
              <a:rPr lang="en-US" sz="2400" dirty="0">
                <a:solidFill>
                  <a:srgbClr val="0070C0"/>
                </a:solidFill>
              </a:rPr>
              <a:t>create or replace trigger </a:t>
            </a:r>
            <a:r>
              <a:rPr lang="en-US" sz="2400" dirty="0" err="1">
                <a:solidFill>
                  <a:srgbClr val="0070C0"/>
                </a:solidFill>
              </a:rPr>
              <a:t>control_dmls</a:t>
            </a:r>
            <a:endParaRPr lang="en-US" sz="2400" dirty="0">
              <a:solidFill>
                <a:srgbClr val="0070C0"/>
              </a:solidFill>
            </a:endParaRPr>
          </a:p>
          <a:p>
            <a:r>
              <a:rPr lang="en-US" sz="2400" dirty="0">
                <a:solidFill>
                  <a:srgbClr val="0070C0"/>
                </a:solidFill>
              </a:rPr>
              <a:t>before insert or update or delete on dept</a:t>
            </a:r>
          </a:p>
          <a:p>
            <a:r>
              <a:rPr lang="en-US" sz="2400" dirty="0">
                <a:solidFill>
                  <a:srgbClr val="0070C0"/>
                </a:solidFill>
              </a:rPr>
              <a:t>BEGIN</a:t>
            </a:r>
          </a:p>
          <a:p>
            <a:r>
              <a:rPr lang="en-US" sz="2400" dirty="0">
                <a:solidFill>
                  <a:srgbClr val="0070C0"/>
                </a:solidFill>
              </a:rPr>
              <a:t>   if (</a:t>
            </a:r>
            <a:r>
              <a:rPr lang="en-US" sz="2400" dirty="0" err="1">
                <a:solidFill>
                  <a:srgbClr val="0070C0"/>
                </a:solidFill>
              </a:rPr>
              <a:t>to_char</a:t>
            </a:r>
            <a:r>
              <a:rPr lang="en-US" sz="2400" dirty="0">
                <a:solidFill>
                  <a:srgbClr val="0070C0"/>
                </a:solidFill>
              </a:rPr>
              <a:t>(sysdate,'HH24:MI') NOT BETWEEN '09:00' and '17:00') then</a:t>
            </a:r>
          </a:p>
          <a:p>
            <a:r>
              <a:rPr lang="en-US" sz="2400" dirty="0">
                <a:solidFill>
                  <a:srgbClr val="0070C0"/>
                </a:solidFill>
              </a:rPr>
              <a:t>   </a:t>
            </a:r>
          </a:p>
          <a:p>
            <a:pPr algn="just"/>
            <a:r>
              <a:rPr lang="en-US" sz="2400" dirty="0">
                <a:solidFill>
                  <a:srgbClr val="0070C0"/>
                </a:solidFill>
              </a:rPr>
              <a:t>   </a:t>
            </a:r>
            <a:r>
              <a:rPr lang="en-US" sz="2400" dirty="0" err="1">
                <a:solidFill>
                  <a:srgbClr val="0070C0"/>
                </a:solidFill>
              </a:rPr>
              <a:t>raise_application_error</a:t>
            </a:r>
            <a:r>
              <a:rPr lang="en-US" sz="2400" dirty="0">
                <a:solidFill>
                  <a:srgbClr val="0070C0"/>
                </a:solidFill>
              </a:rPr>
              <a:t>(-20124,'You are allowed to manipulate only between 09:00 AM and 6:00 pm. TRY AGAIN </a:t>
            </a:r>
            <a:r>
              <a:rPr lang="en-US" sz="2400" dirty="0">
                <a:solidFill>
                  <a:srgbClr val="0070C0"/>
                </a:solidFill>
                <a:sym typeface="Wingdings" panose="05000000000000000000" pitchFamily="2" charset="2"/>
              </a:rPr>
              <a:t></a:t>
            </a:r>
            <a:r>
              <a:rPr lang="en-US" sz="2400" dirty="0">
                <a:solidFill>
                  <a:srgbClr val="0070C0"/>
                </a:solidFill>
              </a:rPr>
              <a:t>!');</a:t>
            </a:r>
          </a:p>
          <a:p>
            <a:r>
              <a:rPr lang="en-US" sz="2400" dirty="0">
                <a:solidFill>
                  <a:srgbClr val="0070C0"/>
                </a:solidFill>
              </a:rPr>
              <a:t>   end if;</a:t>
            </a:r>
          </a:p>
          <a:p>
            <a:r>
              <a:rPr lang="en-US" sz="2400" dirty="0">
                <a:solidFill>
                  <a:srgbClr val="0070C0"/>
                </a:solidFill>
              </a:rPr>
              <a:t>end;</a:t>
            </a:r>
            <a:endParaRPr lang="en-GB" sz="2400" dirty="0">
              <a:solidFill>
                <a:srgbClr val="0070C0"/>
              </a:solidFill>
            </a:endParaRPr>
          </a:p>
        </p:txBody>
      </p:sp>
    </p:spTree>
    <p:extLst>
      <p:ext uri="{BB962C8B-B14F-4D97-AF65-F5344CB8AC3E}">
        <p14:creationId xmlns:p14="http://schemas.microsoft.com/office/powerpoint/2010/main" val="1208525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9877" y="152400"/>
            <a:ext cx="6524244" cy="430887"/>
          </a:xfrm>
          <a:solidFill>
            <a:srgbClr val="FFFF00"/>
          </a:solidFill>
        </p:spPr>
        <p:txBody>
          <a:bodyPr/>
          <a:lstStyle/>
          <a:p>
            <a:pPr algn="ctr"/>
            <a:r>
              <a:rPr lang="en-GB" spc="-5" dirty="0">
                <a:solidFill>
                  <a:srgbClr val="0070C0"/>
                </a:solidFill>
              </a:rPr>
              <a:t>Using</a:t>
            </a:r>
            <a:r>
              <a:rPr lang="en-GB" dirty="0">
                <a:solidFill>
                  <a:srgbClr val="0070C0"/>
                </a:solidFill>
              </a:rPr>
              <a:t> </a:t>
            </a:r>
            <a:r>
              <a:rPr lang="en-GB" spc="-5" dirty="0">
                <a:solidFill>
                  <a:srgbClr val="0070C0"/>
                </a:solidFill>
                <a:latin typeface="Courier New"/>
                <a:cs typeface="Courier New"/>
              </a:rPr>
              <a:t>OLD</a:t>
            </a:r>
            <a:r>
              <a:rPr lang="en-GB" spc="-930" dirty="0">
                <a:solidFill>
                  <a:srgbClr val="0070C0"/>
                </a:solidFill>
                <a:latin typeface="Courier New"/>
                <a:cs typeface="Courier New"/>
              </a:rPr>
              <a:t> </a:t>
            </a:r>
            <a:r>
              <a:rPr lang="en-GB" spc="-5" dirty="0">
                <a:solidFill>
                  <a:srgbClr val="0070C0"/>
                </a:solidFill>
              </a:rPr>
              <a:t>and</a:t>
            </a:r>
            <a:r>
              <a:rPr lang="en-GB" spc="5" dirty="0">
                <a:solidFill>
                  <a:srgbClr val="0070C0"/>
                </a:solidFill>
              </a:rPr>
              <a:t> </a:t>
            </a:r>
            <a:r>
              <a:rPr lang="en-GB" spc="-5" dirty="0">
                <a:solidFill>
                  <a:srgbClr val="0070C0"/>
                </a:solidFill>
                <a:latin typeface="Courier New"/>
                <a:cs typeface="Courier New"/>
              </a:rPr>
              <a:t>NEW</a:t>
            </a:r>
            <a:r>
              <a:rPr lang="en-GB" spc="-930" dirty="0">
                <a:solidFill>
                  <a:srgbClr val="0070C0"/>
                </a:solidFill>
                <a:latin typeface="Courier New"/>
                <a:cs typeface="Courier New"/>
              </a:rPr>
              <a:t> </a:t>
            </a:r>
            <a:r>
              <a:rPr lang="en-GB" spc="-5" dirty="0">
                <a:solidFill>
                  <a:srgbClr val="0070C0"/>
                </a:solidFill>
              </a:rPr>
              <a:t>Qualifiers</a:t>
            </a:r>
            <a:endParaRPr lang="en-GB" dirty="0">
              <a:solidFill>
                <a:srgbClr val="0070C0"/>
              </a:solidFill>
            </a:endParaRPr>
          </a:p>
        </p:txBody>
      </p:sp>
      <p:sp>
        <p:nvSpPr>
          <p:cNvPr id="3" name="Text Placeholder 2"/>
          <p:cNvSpPr>
            <a:spLocks noGrp="1"/>
          </p:cNvSpPr>
          <p:nvPr>
            <p:ph type="body" idx="1"/>
          </p:nvPr>
        </p:nvSpPr>
        <p:spPr>
          <a:xfrm>
            <a:off x="152399" y="685800"/>
            <a:ext cx="8839200" cy="4062651"/>
          </a:xfrm>
          <a:solidFill>
            <a:schemeClr val="accent5">
              <a:lumMod val="40000"/>
              <a:lumOff val="60000"/>
            </a:schemeClr>
          </a:solidFill>
        </p:spPr>
        <p:txBody>
          <a:bodyPr/>
          <a:lstStyle/>
          <a:p>
            <a:pPr fontAlgn="base"/>
            <a:br>
              <a:rPr lang="en-GB" sz="2400" dirty="0"/>
            </a:br>
            <a:r>
              <a:rPr lang="en-GB" sz="2400" dirty="0"/>
              <a:t>:old and :new are </a:t>
            </a:r>
            <a:r>
              <a:rPr lang="en-GB" sz="2400" dirty="0" err="1"/>
              <a:t>pseudorecords</a:t>
            </a:r>
            <a:r>
              <a:rPr lang="en-GB" sz="2400" dirty="0"/>
              <a:t> referred to access row level data when using row level trigger.</a:t>
            </a:r>
          </a:p>
          <a:p>
            <a:pPr fontAlgn="base"/>
            <a:r>
              <a:rPr lang="en-GB" sz="2400" dirty="0"/>
              <a:t>:old - refers to Old Value</a:t>
            </a:r>
          </a:p>
          <a:p>
            <a:pPr fontAlgn="base"/>
            <a:r>
              <a:rPr lang="en-GB" sz="2400" dirty="0"/>
              <a:t>:new - refers to New value</a:t>
            </a:r>
          </a:p>
          <a:p>
            <a:pPr fontAlgn="base"/>
            <a:r>
              <a:rPr lang="en-GB" sz="2400" dirty="0"/>
              <a:t>For Below operation, respective old and new values:</a:t>
            </a:r>
          </a:p>
          <a:p>
            <a:pPr fontAlgn="base"/>
            <a:r>
              <a:rPr lang="en-GB" sz="2400" b="1" dirty="0"/>
              <a:t>INSERT</a:t>
            </a:r>
            <a:r>
              <a:rPr lang="en-GB" sz="2400" dirty="0"/>
              <a:t>- :</a:t>
            </a:r>
            <a:r>
              <a:rPr lang="en-GB" sz="2400" dirty="0" err="1"/>
              <a:t>old.value</a:t>
            </a:r>
            <a:r>
              <a:rPr lang="en-GB" sz="2400" dirty="0"/>
              <a:t>= NULL, :new value= post insert value</a:t>
            </a:r>
          </a:p>
          <a:p>
            <a:pPr fontAlgn="base"/>
            <a:r>
              <a:rPr lang="en-GB" sz="2400" b="1" dirty="0"/>
              <a:t>DELETE</a:t>
            </a:r>
            <a:r>
              <a:rPr lang="en-GB" sz="2400" dirty="0"/>
              <a:t>- :</a:t>
            </a:r>
            <a:r>
              <a:rPr lang="en-GB" sz="2400" dirty="0" err="1"/>
              <a:t>old.value</a:t>
            </a:r>
            <a:r>
              <a:rPr lang="en-GB" sz="2400" dirty="0"/>
              <a:t>= Pre Delete value, :new value= null</a:t>
            </a:r>
          </a:p>
          <a:p>
            <a:pPr fontAlgn="base"/>
            <a:r>
              <a:rPr lang="en-GB" sz="2400" b="1" dirty="0"/>
              <a:t>UPDATE</a:t>
            </a:r>
            <a:r>
              <a:rPr lang="en-GB" sz="2400" dirty="0"/>
              <a:t>- :</a:t>
            </a:r>
            <a:r>
              <a:rPr lang="en-GB" sz="2400" dirty="0" err="1"/>
              <a:t>old.value</a:t>
            </a:r>
            <a:r>
              <a:rPr lang="en-GB" sz="2400" dirty="0"/>
              <a:t>= Pre update value, :new value= Post Update value</a:t>
            </a:r>
          </a:p>
          <a:p>
            <a:endParaRPr lang="en-GB"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0200" y="4038600"/>
            <a:ext cx="5596164" cy="2566762"/>
          </a:xfrm>
          <a:prstGeom prst="rect">
            <a:avLst/>
          </a:prstGeom>
        </p:spPr>
      </p:pic>
    </p:spTree>
    <p:extLst>
      <p:ext uri="{BB962C8B-B14F-4D97-AF65-F5344CB8AC3E}">
        <p14:creationId xmlns:p14="http://schemas.microsoft.com/office/powerpoint/2010/main" val="23041560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09877" y="152400"/>
            <a:ext cx="6524244" cy="430887"/>
          </a:xfrm>
          <a:solidFill>
            <a:srgbClr val="FFFF00"/>
          </a:solidFill>
        </p:spPr>
        <p:txBody>
          <a:bodyPr/>
          <a:lstStyle/>
          <a:p>
            <a:pPr algn="ctr"/>
            <a:r>
              <a:rPr lang="en-GB" spc="-5" dirty="0">
                <a:solidFill>
                  <a:srgbClr val="0070C0"/>
                </a:solidFill>
              </a:rPr>
              <a:t>Using</a:t>
            </a:r>
            <a:r>
              <a:rPr lang="en-GB" dirty="0">
                <a:solidFill>
                  <a:srgbClr val="0070C0"/>
                </a:solidFill>
              </a:rPr>
              <a:t> </a:t>
            </a:r>
            <a:r>
              <a:rPr lang="en-GB" spc="-5" dirty="0">
                <a:solidFill>
                  <a:srgbClr val="0070C0"/>
                </a:solidFill>
                <a:latin typeface="Courier New"/>
                <a:cs typeface="Courier New"/>
              </a:rPr>
              <a:t>OLD</a:t>
            </a:r>
            <a:r>
              <a:rPr lang="en-GB" spc="-930" dirty="0">
                <a:solidFill>
                  <a:srgbClr val="0070C0"/>
                </a:solidFill>
                <a:latin typeface="Courier New"/>
                <a:cs typeface="Courier New"/>
              </a:rPr>
              <a:t> </a:t>
            </a:r>
            <a:r>
              <a:rPr lang="en-GB" spc="-5" dirty="0">
                <a:solidFill>
                  <a:srgbClr val="0070C0"/>
                </a:solidFill>
              </a:rPr>
              <a:t>and</a:t>
            </a:r>
            <a:r>
              <a:rPr lang="en-GB" spc="5" dirty="0">
                <a:solidFill>
                  <a:srgbClr val="0070C0"/>
                </a:solidFill>
              </a:rPr>
              <a:t> </a:t>
            </a:r>
            <a:r>
              <a:rPr lang="en-GB" spc="-5" dirty="0">
                <a:solidFill>
                  <a:srgbClr val="0070C0"/>
                </a:solidFill>
                <a:latin typeface="Courier New"/>
                <a:cs typeface="Courier New"/>
              </a:rPr>
              <a:t>NEW</a:t>
            </a:r>
            <a:r>
              <a:rPr lang="en-GB" spc="-930" dirty="0">
                <a:solidFill>
                  <a:srgbClr val="0070C0"/>
                </a:solidFill>
                <a:latin typeface="Courier New"/>
                <a:cs typeface="Courier New"/>
              </a:rPr>
              <a:t> </a:t>
            </a:r>
            <a:r>
              <a:rPr lang="en-GB" spc="-5" dirty="0">
                <a:solidFill>
                  <a:srgbClr val="0070C0"/>
                </a:solidFill>
              </a:rPr>
              <a:t>Qualifiers</a:t>
            </a:r>
            <a:endParaRPr lang="en-GB" dirty="0">
              <a:solidFill>
                <a:srgbClr val="0070C0"/>
              </a:solidFill>
            </a:endParaRPr>
          </a:p>
        </p:txBody>
      </p:sp>
      <p:sp>
        <p:nvSpPr>
          <p:cNvPr id="8" name="Rectangle 3">
            <a:extLst>
              <a:ext uri="{FF2B5EF4-FFF2-40B4-BE49-F238E27FC236}">
                <a16:creationId xmlns:a16="http://schemas.microsoft.com/office/drawing/2014/main" id="{BA1AFC3A-DDCF-4BAF-8F6E-0368FA39FF19}"/>
              </a:ext>
            </a:extLst>
          </p:cNvPr>
          <p:cNvSpPr>
            <a:spLocks noGrp="1" noChangeArrowheads="1"/>
          </p:cNvSpPr>
          <p:nvPr>
            <p:ph type="body" idx="1"/>
          </p:nvPr>
        </p:nvSpPr>
        <p:spPr bwMode="auto">
          <a:xfrm>
            <a:off x="76201" y="1349260"/>
            <a:ext cx="8991600" cy="136960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en-US" sz="900" b="0" i="0" u="none" strike="noStrike" cap="none" normalizeH="0" baseline="0" dirty="0">
              <a:ln>
                <a:noFill/>
              </a:ln>
              <a:solidFill>
                <a:schemeClr val="tx1"/>
              </a:solidFill>
              <a:effectLst/>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0" i="0" u="none" strike="noStrike" cap="none" normalizeH="0" baseline="0" dirty="0">
                <a:ln>
                  <a:noFill/>
                </a:ln>
                <a:solidFill>
                  <a:srgbClr val="242729"/>
                </a:solidFill>
                <a:effectLst/>
                <a:latin typeface="inherit"/>
                <a:cs typeface="Arial" panose="020B0604020202020204" pitchFamily="34" charset="0"/>
              </a:rPr>
              <a:t>:New and :Old Value can be differentiated in DML Statements .</a:t>
            </a:r>
            <a:br>
              <a:rPr kumimoji="0" lang="en-US" altLang="en-US" sz="1600" b="0" i="0" u="none" strike="noStrike" cap="none" normalizeH="0" baseline="0" dirty="0">
                <a:ln>
                  <a:noFill/>
                </a:ln>
                <a:solidFill>
                  <a:srgbClr val="242729"/>
                </a:solidFill>
                <a:effectLst/>
                <a:latin typeface="inherit"/>
                <a:cs typeface="Arial" panose="020B0604020202020204" pitchFamily="34" charset="0"/>
              </a:rPr>
            </a:br>
            <a:r>
              <a:rPr kumimoji="0" lang="en-US" altLang="en-US" sz="1600" b="1" i="0" u="none" strike="noStrike" cap="none" normalizeH="0" baseline="0" dirty="0">
                <a:ln>
                  <a:noFill/>
                </a:ln>
                <a:solidFill>
                  <a:srgbClr val="242729"/>
                </a:solidFill>
                <a:effectLst/>
                <a:latin typeface="inherit"/>
                <a:cs typeface="Arial" panose="020B0604020202020204" pitchFamily="34" charset="0"/>
              </a:rPr>
              <a:t>Insert</a:t>
            </a:r>
            <a:r>
              <a:rPr kumimoji="0" lang="en-US" altLang="en-US" sz="1600" b="0" i="0" u="none" strike="noStrike" cap="none" normalizeH="0" baseline="0" dirty="0">
                <a:ln>
                  <a:noFill/>
                </a:ln>
                <a:solidFill>
                  <a:srgbClr val="242729"/>
                </a:solidFill>
                <a:effectLst/>
                <a:latin typeface="inherit"/>
                <a:cs typeface="Arial" panose="020B0604020202020204" pitchFamily="34" charset="0"/>
              </a:rPr>
              <a:t> -- </a:t>
            </a:r>
            <a:r>
              <a:rPr kumimoji="0" lang="en-US" altLang="en-US" sz="1600" b="1" i="0" u="none" strike="noStrike" cap="none" normalizeH="0" baseline="0" dirty="0">
                <a:ln>
                  <a:noFill/>
                </a:ln>
                <a:solidFill>
                  <a:srgbClr val="242729"/>
                </a:solidFill>
                <a:effectLst/>
                <a:latin typeface="inherit"/>
                <a:cs typeface="Arial" panose="020B0604020202020204" pitchFamily="34" charset="0"/>
              </a:rPr>
              <a:t>:Old</a:t>
            </a:r>
            <a:r>
              <a:rPr kumimoji="0" lang="en-US" altLang="en-US" sz="1600" b="0" i="0" u="none" strike="noStrike" cap="none" normalizeH="0" baseline="0" dirty="0">
                <a:ln>
                  <a:noFill/>
                </a:ln>
                <a:solidFill>
                  <a:srgbClr val="242729"/>
                </a:solidFill>
                <a:effectLst/>
                <a:latin typeface="inherit"/>
                <a:cs typeface="Arial" panose="020B0604020202020204" pitchFamily="34" charset="0"/>
              </a:rPr>
              <a:t> = NULL </a:t>
            </a:r>
            <a:r>
              <a:rPr kumimoji="0" lang="en-US" altLang="en-US" sz="1600" b="1" i="0" u="none" strike="noStrike" cap="none" normalizeH="0" baseline="0" dirty="0">
                <a:ln>
                  <a:noFill/>
                </a:ln>
                <a:solidFill>
                  <a:srgbClr val="242729"/>
                </a:solidFill>
                <a:effectLst/>
                <a:latin typeface="inherit"/>
                <a:cs typeface="Arial" panose="020B0604020202020204" pitchFamily="34" charset="0"/>
              </a:rPr>
              <a:t>:New</a:t>
            </a:r>
            <a:r>
              <a:rPr kumimoji="0" lang="en-US" altLang="en-US" sz="1600" b="0" i="0" u="none" strike="noStrike" cap="none" normalizeH="0" baseline="0" dirty="0">
                <a:ln>
                  <a:noFill/>
                </a:ln>
                <a:solidFill>
                  <a:srgbClr val="242729"/>
                </a:solidFill>
                <a:effectLst/>
                <a:latin typeface="inherit"/>
                <a:cs typeface="Arial" panose="020B0604020202020204" pitchFamily="34" charset="0"/>
              </a:rPr>
              <a:t>= Inserted new value</a:t>
            </a:r>
            <a:endParaRPr kumimoji="0" lang="en-US" altLang="en-US" sz="1600" b="0" i="0" u="none" strike="noStrike" cap="none" normalizeH="0" baseline="0" dirty="0">
              <a:ln>
                <a:noFill/>
              </a:ln>
              <a:solidFill>
                <a:srgbClr val="242729"/>
              </a:solidFill>
              <a:effectLst/>
              <a:latin typeface="Arial" panose="020B0604020202020204" pitchFamily="34" charset="0"/>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1" i="0" u="none" strike="noStrike" cap="none" normalizeH="0" baseline="0" dirty="0">
                <a:ln>
                  <a:noFill/>
                </a:ln>
                <a:solidFill>
                  <a:srgbClr val="242729"/>
                </a:solidFill>
                <a:effectLst/>
                <a:latin typeface="inherit"/>
                <a:cs typeface="Arial" panose="020B0604020202020204" pitchFamily="34" charset="0"/>
              </a:rPr>
              <a:t>Update</a:t>
            </a:r>
            <a:r>
              <a:rPr kumimoji="0" lang="en-US" altLang="en-US" sz="1600" b="0" i="0" u="none" strike="noStrike" cap="none" normalizeH="0" baseline="0" dirty="0">
                <a:ln>
                  <a:noFill/>
                </a:ln>
                <a:solidFill>
                  <a:srgbClr val="242729"/>
                </a:solidFill>
                <a:effectLst/>
                <a:latin typeface="inherit"/>
                <a:cs typeface="Arial" panose="020B0604020202020204" pitchFamily="34" charset="0"/>
              </a:rPr>
              <a:t> -- </a:t>
            </a:r>
            <a:r>
              <a:rPr kumimoji="0" lang="en-US" altLang="en-US" sz="1600" b="1" i="0" u="none" strike="noStrike" cap="none" normalizeH="0" baseline="0" dirty="0">
                <a:ln>
                  <a:noFill/>
                </a:ln>
                <a:solidFill>
                  <a:srgbClr val="242729"/>
                </a:solidFill>
                <a:effectLst/>
                <a:latin typeface="inherit"/>
                <a:cs typeface="Arial" panose="020B0604020202020204" pitchFamily="34" charset="0"/>
              </a:rPr>
              <a:t>:Old</a:t>
            </a:r>
            <a:r>
              <a:rPr kumimoji="0" lang="en-US" altLang="en-US" sz="1600" b="0" i="0" u="none" strike="noStrike" cap="none" normalizeH="0" baseline="0" dirty="0">
                <a:ln>
                  <a:noFill/>
                </a:ln>
                <a:solidFill>
                  <a:srgbClr val="242729"/>
                </a:solidFill>
                <a:effectLst/>
                <a:latin typeface="inherit"/>
                <a:cs typeface="Arial" panose="020B0604020202020204" pitchFamily="34" charset="0"/>
              </a:rPr>
              <a:t> = Value present in table before the Update statement Triggered </a:t>
            </a:r>
            <a:r>
              <a:rPr kumimoji="0" lang="en-US" altLang="en-US" sz="1600" b="1" i="0" u="none" strike="noStrike" cap="none" normalizeH="0" baseline="0" dirty="0">
                <a:ln>
                  <a:noFill/>
                </a:ln>
                <a:solidFill>
                  <a:srgbClr val="242729"/>
                </a:solidFill>
                <a:effectLst/>
                <a:latin typeface="inherit"/>
                <a:cs typeface="Arial" panose="020B0604020202020204" pitchFamily="34" charset="0"/>
              </a:rPr>
              <a:t>:New</a:t>
            </a:r>
            <a:r>
              <a:rPr kumimoji="0" lang="en-US" altLang="en-US" sz="1600" b="0" i="0" u="none" strike="noStrike" cap="none" normalizeH="0" baseline="0" dirty="0">
                <a:ln>
                  <a:noFill/>
                </a:ln>
                <a:solidFill>
                  <a:srgbClr val="242729"/>
                </a:solidFill>
                <a:effectLst/>
                <a:latin typeface="inherit"/>
                <a:cs typeface="Arial" panose="020B0604020202020204" pitchFamily="34" charset="0"/>
              </a:rPr>
              <a:t> = Given new value to Update</a:t>
            </a:r>
            <a:endParaRPr kumimoji="0" lang="en-US" altLang="en-US" sz="1600" b="0" i="0" u="none" strike="noStrike" cap="none" normalizeH="0" baseline="0" dirty="0">
              <a:ln>
                <a:noFill/>
              </a:ln>
              <a:solidFill>
                <a:srgbClr val="242729"/>
              </a:solidFill>
              <a:effectLst/>
              <a:latin typeface="Arial" panose="020B0604020202020204" pitchFamily="34" charset="0"/>
              <a:cs typeface="Arial" panose="020B0604020202020204"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1600" b="1" i="0" u="none" strike="noStrike" cap="none" normalizeH="0" baseline="0" dirty="0">
                <a:ln>
                  <a:noFill/>
                </a:ln>
                <a:solidFill>
                  <a:srgbClr val="242729"/>
                </a:solidFill>
                <a:effectLst/>
                <a:latin typeface="inherit"/>
                <a:cs typeface="Arial" panose="020B0604020202020204" pitchFamily="34" charset="0"/>
              </a:rPr>
              <a:t>Delete</a:t>
            </a:r>
            <a:r>
              <a:rPr kumimoji="0" lang="en-US" altLang="en-US" sz="1600" b="0" i="0" u="none" strike="noStrike" cap="none" normalizeH="0" baseline="0" dirty="0">
                <a:ln>
                  <a:noFill/>
                </a:ln>
                <a:solidFill>
                  <a:srgbClr val="242729"/>
                </a:solidFill>
                <a:effectLst/>
                <a:latin typeface="inherit"/>
                <a:cs typeface="Arial" panose="020B0604020202020204" pitchFamily="34" charset="0"/>
              </a:rPr>
              <a:t> -- </a:t>
            </a:r>
            <a:r>
              <a:rPr kumimoji="0" lang="en-US" altLang="en-US" sz="1600" b="1" i="0" u="none" strike="noStrike" cap="none" normalizeH="0" baseline="0" dirty="0">
                <a:ln>
                  <a:noFill/>
                </a:ln>
                <a:solidFill>
                  <a:srgbClr val="242729"/>
                </a:solidFill>
                <a:effectLst/>
                <a:latin typeface="inherit"/>
                <a:cs typeface="Arial" panose="020B0604020202020204" pitchFamily="34" charset="0"/>
              </a:rPr>
              <a:t>:Old</a:t>
            </a:r>
            <a:r>
              <a:rPr kumimoji="0" lang="en-US" altLang="en-US" sz="1600" b="0" i="0" u="none" strike="noStrike" cap="none" normalizeH="0" baseline="0" dirty="0">
                <a:ln>
                  <a:noFill/>
                </a:ln>
                <a:solidFill>
                  <a:srgbClr val="242729"/>
                </a:solidFill>
                <a:effectLst/>
                <a:latin typeface="inherit"/>
                <a:cs typeface="Arial" panose="020B0604020202020204" pitchFamily="34" charset="0"/>
              </a:rPr>
              <a:t> = Value before deletion </a:t>
            </a:r>
            <a:r>
              <a:rPr kumimoji="0" lang="en-US" altLang="en-US" sz="1600" b="1" i="0" u="none" strike="noStrike" cap="none" normalizeH="0" baseline="0" dirty="0">
                <a:ln>
                  <a:noFill/>
                </a:ln>
                <a:solidFill>
                  <a:srgbClr val="242729"/>
                </a:solidFill>
                <a:effectLst/>
                <a:latin typeface="inherit"/>
                <a:cs typeface="Arial" panose="020B0604020202020204" pitchFamily="34" charset="0"/>
              </a:rPr>
              <a:t>:New</a:t>
            </a:r>
            <a:r>
              <a:rPr kumimoji="0" lang="en-US" altLang="en-US" sz="1600" b="0" i="0" u="none" strike="noStrike" cap="none" normalizeH="0" baseline="0" dirty="0">
                <a:ln>
                  <a:noFill/>
                </a:ln>
                <a:solidFill>
                  <a:srgbClr val="242729"/>
                </a:solidFill>
                <a:effectLst/>
                <a:latin typeface="inherit"/>
                <a:cs typeface="Arial" panose="020B0604020202020204" pitchFamily="34" charset="0"/>
              </a:rPr>
              <a:t> = NULL</a:t>
            </a:r>
            <a:endParaRPr kumimoji="0" lang="en-US" altLang="en-US" sz="2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640142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685800"/>
            <a:ext cx="7543800" cy="430887"/>
          </a:xfrm>
          <a:solidFill>
            <a:srgbClr val="00B050"/>
          </a:solidFill>
        </p:spPr>
        <p:txBody>
          <a:bodyPr/>
          <a:lstStyle/>
          <a:p>
            <a:pPr algn="ctr"/>
            <a:r>
              <a:rPr lang="en-GB" dirty="0">
                <a:solidFill>
                  <a:schemeClr val="bg1"/>
                </a:solidFill>
              </a:rPr>
              <a:t>CREATE TRIGGER for AUTOINCREMENT</a:t>
            </a:r>
          </a:p>
        </p:txBody>
      </p:sp>
      <p:sp>
        <p:nvSpPr>
          <p:cNvPr id="3" name="Content Placeholder 2"/>
          <p:cNvSpPr>
            <a:spLocks noGrp="1"/>
          </p:cNvSpPr>
          <p:nvPr>
            <p:ph idx="1"/>
          </p:nvPr>
        </p:nvSpPr>
        <p:spPr>
          <a:xfrm>
            <a:off x="533400" y="1447800"/>
            <a:ext cx="8001000" cy="4584383"/>
          </a:xfrm>
          <a:solidFill>
            <a:schemeClr val="bg1"/>
          </a:solidFill>
        </p:spPr>
        <p:txBody>
          <a:bodyPr/>
          <a:lstStyle/>
          <a:p>
            <a:r>
              <a:rPr lang="en-GB" sz="2400" dirty="0">
                <a:solidFill>
                  <a:srgbClr val="0070C0"/>
                </a:solidFill>
              </a:rPr>
              <a:t>create sequence </a:t>
            </a:r>
            <a:r>
              <a:rPr lang="en-GB" sz="2400" dirty="0" err="1">
                <a:solidFill>
                  <a:srgbClr val="0070C0"/>
                </a:solidFill>
              </a:rPr>
              <a:t>id_seq</a:t>
            </a:r>
            <a:endParaRPr lang="en-GB" sz="2400" dirty="0">
              <a:solidFill>
                <a:srgbClr val="0070C0"/>
              </a:solidFill>
            </a:endParaRPr>
          </a:p>
          <a:p>
            <a:r>
              <a:rPr lang="en-GB" sz="2400" dirty="0">
                <a:solidFill>
                  <a:srgbClr val="0070C0"/>
                </a:solidFill>
              </a:rPr>
              <a:t>    increment by 1</a:t>
            </a:r>
          </a:p>
          <a:p>
            <a:r>
              <a:rPr lang="en-GB" sz="2400" dirty="0">
                <a:solidFill>
                  <a:srgbClr val="0070C0"/>
                </a:solidFill>
              </a:rPr>
              <a:t>    start with 1</a:t>
            </a:r>
          </a:p>
          <a:p>
            <a:r>
              <a:rPr lang="en-GB" sz="2400" dirty="0">
                <a:solidFill>
                  <a:srgbClr val="0070C0"/>
                </a:solidFill>
              </a:rPr>
              <a:t>    </a:t>
            </a:r>
            <a:r>
              <a:rPr lang="en-GB" sz="2400" dirty="0" err="1">
                <a:solidFill>
                  <a:srgbClr val="0070C0"/>
                </a:solidFill>
              </a:rPr>
              <a:t>nocache</a:t>
            </a:r>
            <a:r>
              <a:rPr lang="en-GB" sz="2400" dirty="0">
                <a:solidFill>
                  <a:srgbClr val="0070C0"/>
                </a:solidFill>
              </a:rPr>
              <a:t>;</a:t>
            </a:r>
          </a:p>
          <a:p>
            <a:endParaRPr lang="en-GB" sz="2400" dirty="0"/>
          </a:p>
          <a:p>
            <a:r>
              <a:rPr lang="en-GB" sz="2400" dirty="0"/>
              <a:t>CREATE OR REPLACE TRIGGER </a:t>
            </a:r>
            <a:r>
              <a:rPr lang="en-GB" sz="2400" dirty="0" err="1"/>
              <a:t>myseq</a:t>
            </a:r>
            <a:endParaRPr lang="en-GB" sz="2400" dirty="0"/>
          </a:p>
          <a:p>
            <a:r>
              <a:rPr lang="en-GB" sz="2400" dirty="0"/>
              <a:t>     BEFORE INSERT ON test22</a:t>
            </a:r>
          </a:p>
          <a:p>
            <a:r>
              <a:rPr lang="en-GB" sz="2400" dirty="0"/>
              <a:t>     FOR EACH ROW</a:t>
            </a:r>
          </a:p>
          <a:p>
            <a:r>
              <a:rPr lang="en-GB" sz="2400" dirty="0"/>
              <a:t>     WHEN (new.ID IS NULL)</a:t>
            </a:r>
          </a:p>
          <a:p>
            <a:r>
              <a:rPr lang="en-GB" sz="2400" dirty="0"/>
              <a:t>BEGIN</a:t>
            </a:r>
          </a:p>
          <a:p>
            <a:r>
              <a:rPr lang="en-GB" sz="2400" dirty="0"/>
              <a:t>     :new.ID := </a:t>
            </a:r>
            <a:r>
              <a:rPr lang="en-GB" sz="2400" dirty="0" err="1"/>
              <a:t>id_seq.NEXTVAL</a:t>
            </a:r>
            <a:r>
              <a:rPr lang="en-GB" sz="2400" dirty="0"/>
              <a:t>;</a:t>
            </a:r>
          </a:p>
          <a:p>
            <a:r>
              <a:rPr lang="en-GB" sz="2400" dirty="0"/>
              <a:t>END;</a:t>
            </a:r>
          </a:p>
        </p:txBody>
      </p:sp>
    </p:spTree>
    <p:extLst>
      <p:ext uri="{BB962C8B-B14F-4D97-AF65-F5344CB8AC3E}">
        <p14:creationId xmlns:p14="http://schemas.microsoft.com/office/powerpoint/2010/main" val="2046144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9877" y="152400"/>
            <a:ext cx="6524244" cy="430887"/>
          </a:xfrm>
          <a:solidFill>
            <a:srgbClr val="FFFF00"/>
          </a:solidFill>
        </p:spPr>
        <p:txBody>
          <a:bodyPr/>
          <a:lstStyle/>
          <a:p>
            <a:pPr algn="ctr"/>
            <a:r>
              <a:rPr lang="en-GB" spc="-5" dirty="0">
                <a:solidFill>
                  <a:srgbClr val="0070C0"/>
                </a:solidFill>
              </a:rPr>
              <a:t>Using</a:t>
            </a:r>
            <a:r>
              <a:rPr lang="en-GB" dirty="0">
                <a:solidFill>
                  <a:srgbClr val="0070C0"/>
                </a:solidFill>
              </a:rPr>
              <a:t> </a:t>
            </a:r>
            <a:r>
              <a:rPr lang="en-GB" spc="-5" dirty="0">
                <a:solidFill>
                  <a:srgbClr val="0070C0"/>
                </a:solidFill>
                <a:latin typeface="Courier New"/>
                <a:cs typeface="Courier New"/>
              </a:rPr>
              <a:t>OLD</a:t>
            </a:r>
            <a:r>
              <a:rPr lang="en-GB" spc="-930" dirty="0">
                <a:solidFill>
                  <a:srgbClr val="0070C0"/>
                </a:solidFill>
                <a:latin typeface="Courier New"/>
                <a:cs typeface="Courier New"/>
              </a:rPr>
              <a:t> </a:t>
            </a:r>
            <a:r>
              <a:rPr lang="en-GB" spc="-5" dirty="0">
                <a:solidFill>
                  <a:srgbClr val="0070C0"/>
                </a:solidFill>
              </a:rPr>
              <a:t>and</a:t>
            </a:r>
            <a:r>
              <a:rPr lang="en-GB" spc="5" dirty="0">
                <a:solidFill>
                  <a:srgbClr val="0070C0"/>
                </a:solidFill>
              </a:rPr>
              <a:t> </a:t>
            </a:r>
            <a:r>
              <a:rPr lang="en-GB" spc="-5" dirty="0">
                <a:solidFill>
                  <a:srgbClr val="0070C0"/>
                </a:solidFill>
                <a:latin typeface="Courier New"/>
                <a:cs typeface="Courier New"/>
              </a:rPr>
              <a:t>NEW</a:t>
            </a:r>
            <a:r>
              <a:rPr lang="en-GB" spc="-930" dirty="0">
                <a:solidFill>
                  <a:srgbClr val="0070C0"/>
                </a:solidFill>
                <a:latin typeface="Courier New"/>
                <a:cs typeface="Courier New"/>
              </a:rPr>
              <a:t> </a:t>
            </a:r>
            <a:r>
              <a:rPr lang="en-GB" spc="-5" dirty="0">
                <a:solidFill>
                  <a:srgbClr val="0070C0"/>
                </a:solidFill>
              </a:rPr>
              <a:t>Qualifiers</a:t>
            </a:r>
            <a:endParaRPr lang="en-GB" dirty="0">
              <a:solidFill>
                <a:srgbClr val="0070C0"/>
              </a:solidFill>
            </a:endParaRPr>
          </a:p>
        </p:txBody>
      </p:sp>
      <p:sp>
        <p:nvSpPr>
          <p:cNvPr id="5" name="Text Placeholder 4"/>
          <p:cNvSpPr>
            <a:spLocks noGrp="1"/>
          </p:cNvSpPr>
          <p:nvPr>
            <p:ph type="body" idx="1"/>
          </p:nvPr>
        </p:nvSpPr>
        <p:spPr>
          <a:xfrm>
            <a:off x="241220" y="1143000"/>
            <a:ext cx="8661557" cy="4431983"/>
          </a:xfrm>
        </p:spPr>
        <p:txBody>
          <a:bodyPr/>
          <a:lstStyle/>
          <a:p>
            <a:r>
              <a:rPr lang="en-GB" sz="2400" dirty="0">
                <a:solidFill>
                  <a:srgbClr val="0070C0"/>
                </a:solidFill>
                <a:latin typeface="Times New Roman" panose="02020603050405020304" pitchFamily="18" charset="0"/>
                <a:cs typeface="Times New Roman" panose="02020603050405020304" pitchFamily="18" charset="0"/>
              </a:rPr>
              <a:t>CREATE OR REPLACE TRIGGER </a:t>
            </a:r>
            <a:r>
              <a:rPr lang="en-GB" sz="2400" dirty="0">
                <a:solidFill>
                  <a:srgbClr val="00B050"/>
                </a:solidFill>
                <a:latin typeface="Times New Roman" panose="02020603050405020304" pitchFamily="18" charset="0"/>
                <a:cs typeface="Times New Roman" panose="02020603050405020304" pitchFamily="18" charset="0"/>
              </a:rPr>
              <a:t>mytrigger1</a:t>
            </a:r>
          </a:p>
          <a:p>
            <a:r>
              <a:rPr lang="en-GB" sz="2400" dirty="0">
                <a:solidFill>
                  <a:srgbClr val="0070C0"/>
                </a:solidFill>
                <a:latin typeface="Times New Roman" panose="02020603050405020304" pitchFamily="18" charset="0"/>
                <a:cs typeface="Times New Roman" panose="02020603050405020304" pitchFamily="18" charset="0"/>
              </a:rPr>
              <a:t>     before DELETE OR INSERT OR UPDATE ON </a:t>
            </a:r>
            <a:r>
              <a:rPr lang="en-GB" sz="2400" dirty="0" err="1">
                <a:solidFill>
                  <a:srgbClr val="00B050"/>
                </a:solidFill>
                <a:latin typeface="Times New Roman" panose="02020603050405020304" pitchFamily="18" charset="0"/>
                <a:cs typeface="Times New Roman" panose="02020603050405020304" pitchFamily="18" charset="0"/>
              </a:rPr>
              <a:t>emp</a:t>
            </a:r>
            <a:endParaRPr lang="en-GB" sz="2400" dirty="0">
              <a:solidFill>
                <a:srgbClr val="00B050"/>
              </a:solidFill>
              <a:latin typeface="Times New Roman" panose="02020603050405020304" pitchFamily="18" charset="0"/>
              <a:cs typeface="Times New Roman" panose="02020603050405020304" pitchFamily="18" charset="0"/>
            </a:endParaRPr>
          </a:p>
          <a:p>
            <a:r>
              <a:rPr lang="en-GB" sz="2400" dirty="0">
                <a:solidFill>
                  <a:srgbClr val="0070C0"/>
                </a:solidFill>
                <a:latin typeface="Times New Roman" panose="02020603050405020304" pitchFamily="18" charset="0"/>
                <a:cs typeface="Times New Roman" panose="02020603050405020304" pitchFamily="18" charset="0"/>
              </a:rPr>
              <a:t>     FOR EACH ROW</a:t>
            </a:r>
          </a:p>
          <a:p>
            <a:r>
              <a:rPr lang="en-GB" sz="2400" dirty="0">
                <a:solidFill>
                  <a:srgbClr val="0070C0"/>
                </a:solidFill>
                <a:latin typeface="Times New Roman" panose="02020603050405020304" pitchFamily="18" charset="0"/>
                <a:cs typeface="Times New Roman" panose="02020603050405020304" pitchFamily="18" charset="0"/>
              </a:rPr>
              <a:t>     </a:t>
            </a:r>
            <a:r>
              <a:rPr lang="en-GB" sz="2400" dirty="0">
                <a:solidFill>
                  <a:schemeClr val="accent6"/>
                </a:solidFill>
                <a:latin typeface="Times New Roman" panose="02020603050405020304" pitchFamily="18" charset="0"/>
                <a:cs typeface="Times New Roman" panose="02020603050405020304" pitchFamily="18" charset="0"/>
              </a:rPr>
              <a:t>BEGIN</a:t>
            </a:r>
          </a:p>
          <a:p>
            <a:r>
              <a:rPr lang="en-GB" sz="2400" b="1" dirty="0">
                <a:solidFill>
                  <a:srgbClr val="7030A0"/>
                </a:solidFill>
                <a:latin typeface="Times New Roman" panose="02020603050405020304" pitchFamily="18" charset="0"/>
                <a:cs typeface="Times New Roman" panose="02020603050405020304" pitchFamily="18" charset="0"/>
              </a:rPr>
              <a:t>     if inserting then</a:t>
            </a:r>
          </a:p>
          <a:p>
            <a:r>
              <a:rPr lang="en-GB" sz="2400" dirty="0">
                <a:solidFill>
                  <a:srgbClr val="FF0000"/>
                </a:solidFill>
                <a:latin typeface="Times New Roman" panose="02020603050405020304" pitchFamily="18" charset="0"/>
                <a:cs typeface="Times New Roman" panose="02020603050405020304" pitchFamily="18" charset="0"/>
              </a:rPr>
              <a:t>  </a:t>
            </a:r>
            <a:r>
              <a:rPr lang="en-GB" sz="2400" dirty="0" err="1">
                <a:solidFill>
                  <a:srgbClr val="FF0000"/>
                </a:solidFill>
                <a:latin typeface="Times New Roman" panose="02020603050405020304" pitchFamily="18" charset="0"/>
                <a:cs typeface="Times New Roman" panose="02020603050405020304" pitchFamily="18" charset="0"/>
              </a:rPr>
              <a:t>dbms_output.put_line</a:t>
            </a:r>
            <a:r>
              <a:rPr lang="en-GB" sz="2400" dirty="0">
                <a:solidFill>
                  <a:srgbClr val="FF0000"/>
                </a:solidFill>
                <a:latin typeface="Times New Roman" panose="02020603050405020304" pitchFamily="18" charset="0"/>
                <a:cs typeface="Times New Roman" panose="02020603050405020304" pitchFamily="18" charset="0"/>
              </a:rPr>
              <a:t>('Your new value is:  '||:</a:t>
            </a:r>
            <a:r>
              <a:rPr lang="en-GB" sz="2400" dirty="0" err="1">
                <a:solidFill>
                  <a:srgbClr val="FF0000"/>
                </a:solidFill>
                <a:latin typeface="Times New Roman" panose="02020603050405020304" pitchFamily="18" charset="0"/>
                <a:cs typeface="Times New Roman" panose="02020603050405020304" pitchFamily="18" charset="0"/>
              </a:rPr>
              <a:t>new.e_name</a:t>
            </a:r>
            <a:r>
              <a:rPr lang="en-GB" sz="2400" dirty="0">
                <a:solidFill>
                  <a:srgbClr val="FF0000"/>
                </a:solidFill>
                <a:latin typeface="Times New Roman" panose="02020603050405020304" pitchFamily="18" charset="0"/>
                <a:cs typeface="Times New Roman" panose="02020603050405020304" pitchFamily="18" charset="0"/>
              </a:rPr>
              <a:t>);</a:t>
            </a:r>
          </a:p>
          <a:p>
            <a:r>
              <a:rPr lang="en-GB" sz="2400" b="1" dirty="0">
                <a:solidFill>
                  <a:srgbClr val="7030A0"/>
                </a:solidFill>
                <a:latin typeface="Times New Roman" panose="02020603050405020304" pitchFamily="18" charset="0"/>
                <a:cs typeface="Times New Roman" panose="02020603050405020304" pitchFamily="18" charset="0"/>
              </a:rPr>
              <a:t>     end if;</a:t>
            </a:r>
          </a:p>
          <a:p>
            <a:r>
              <a:rPr lang="en-GB" sz="2400" dirty="0">
                <a:solidFill>
                  <a:srgbClr val="0070C0"/>
                </a:solidFill>
                <a:latin typeface="Times New Roman" panose="02020603050405020304" pitchFamily="18" charset="0"/>
                <a:cs typeface="Times New Roman" panose="02020603050405020304" pitchFamily="18" charset="0"/>
              </a:rPr>
              <a:t>     </a:t>
            </a:r>
            <a:r>
              <a:rPr lang="en-GB" sz="2400" b="1" dirty="0">
                <a:solidFill>
                  <a:srgbClr val="7030A0"/>
                </a:solidFill>
                <a:latin typeface="Times New Roman" panose="02020603050405020304" pitchFamily="18" charset="0"/>
                <a:cs typeface="Times New Roman" panose="02020603050405020304" pitchFamily="18" charset="0"/>
              </a:rPr>
              <a:t>if updating then</a:t>
            </a:r>
          </a:p>
          <a:p>
            <a:r>
              <a:rPr lang="en-GB" sz="2400" dirty="0">
                <a:solidFill>
                  <a:srgbClr val="0070C0"/>
                </a:solidFill>
                <a:latin typeface="Times New Roman" panose="02020603050405020304" pitchFamily="18" charset="0"/>
                <a:cs typeface="Times New Roman" panose="02020603050405020304" pitchFamily="18" charset="0"/>
              </a:rPr>
              <a:t>  </a:t>
            </a:r>
            <a:r>
              <a:rPr lang="en-GB" sz="2400" dirty="0" err="1">
                <a:solidFill>
                  <a:srgbClr val="FF0000"/>
                </a:solidFill>
                <a:latin typeface="Times New Roman" panose="02020603050405020304" pitchFamily="18" charset="0"/>
                <a:cs typeface="Times New Roman" panose="02020603050405020304" pitchFamily="18" charset="0"/>
              </a:rPr>
              <a:t>dbms_output.put_line</a:t>
            </a:r>
            <a:r>
              <a:rPr lang="en-GB" sz="2400" dirty="0">
                <a:solidFill>
                  <a:srgbClr val="FF0000"/>
                </a:solidFill>
                <a:latin typeface="Times New Roman" panose="02020603050405020304" pitchFamily="18" charset="0"/>
                <a:cs typeface="Times New Roman" panose="02020603050405020304" pitchFamily="18" charset="0"/>
              </a:rPr>
              <a:t>('Your old value is:'||:</a:t>
            </a:r>
            <a:r>
              <a:rPr lang="en-GB" sz="2400" dirty="0" err="1">
                <a:solidFill>
                  <a:srgbClr val="FF0000"/>
                </a:solidFill>
                <a:latin typeface="Times New Roman" panose="02020603050405020304" pitchFamily="18" charset="0"/>
                <a:cs typeface="Times New Roman" panose="02020603050405020304" pitchFamily="18" charset="0"/>
              </a:rPr>
              <a:t>old.e_name</a:t>
            </a:r>
            <a:r>
              <a:rPr lang="en-GB" sz="2400" dirty="0">
                <a:solidFill>
                  <a:srgbClr val="FF0000"/>
                </a:solidFill>
                <a:latin typeface="Times New Roman" panose="02020603050405020304" pitchFamily="18" charset="0"/>
                <a:cs typeface="Times New Roman" panose="02020603050405020304" pitchFamily="18" charset="0"/>
              </a:rPr>
              <a:t>);</a:t>
            </a:r>
          </a:p>
          <a:p>
            <a:r>
              <a:rPr lang="en-GB" sz="2400" dirty="0">
                <a:solidFill>
                  <a:srgbClr val="FF0000"/>
                </a:solidFill>
                <a:latin typeface="Times New Roman" panose="02020603050405020304" pitchFamily="18" charset="0"/>
                <a:cs typeface="Times New Roman" panose="02020603050405020304" pitchFamily="18" charset="0"/>
              </a:rPr>
              <a:t>  </a:t>
            </a:r>
            <a:r>
              <a:rPr lang="en-GB" sz="2400" dirty="0" err="1">
                <a:solidFill>
                  <a:srgbClr val="FF0000"/>
                </a:solidFill>
                <a:latin typeface="Times New Roman" panose="02020603050405020304" pitchFamily="18" charset="0"/>
                <a:cs typeface="Times New Roman" panose="02020603050405020304" pitchFamily="18" charset="0"/>
              </a:rPr>
              <a:t>dbms_output.put_line</a:t>
            </a:r>
            <a:r>
              <a:rPr lang="en-GB" sz="2400" dirty="0">
                <a:solidFill>
                  <a:srgbClr val="FF0000"/>
                </a:solidFill>
                <a:latin typeface="Times New Roman" panose="02020603050405020304" pitchFamily="18" charset="0"/>
                <a:cs typeface="Times New Roman" panose="02020603050405020304" pitchFamily="18" charset="0"/>
              </a:rPr>
              <a:t>('Your new value is:'||:</a:t>
            </a:r>
            <a:r>
              <a:rPr lang="en-GB" sz="2400" dirty="0" err="1">
                <a:solidFill>
                  <a:srgbClr val="FF0000"/>
                </a:solidFill>
                <a:latin typeface="Times New Roman" panose="02020603050405020304" pitchFamily="18" charset="0"/>
                <a:cs typeface="Times New Roman" panose="02020603050405020304" pitchFamily="18" charset="0"/>
              </a:rPr>
              <a:t>new.e_name</a:t>
            </a:r>
            <a:r>
              <a:rPr lang="en-GB" sz="2400" dirty="0">
                <a:solidFill>
                  <a:srgbClr val="FF0000"/>
                </a:solidFill>
                <a:latin typeface="Times New Roman" panose="02020603050405020304" pitchFamily="18" charset="0"/>
                <a:cs typeface="Times New Roman" panose="02020603050405020304" pitchFamily="18" charset="0"/>
              </a:rPr>
              <a:t>);</a:t>
            </a:r>
          </a:p>
          <a:p>
            <a:r>
              <a:rPr lang="en-GB" sz="2400" b="1" dirty="0">
                <a:solidFill>
                  <a:srgbClr val="7030A0"/>
                </a:solidFill>
                <a:latin typeface="Times New Roman" panose="02020603050405020304" pitchFamily="18" charset="0"/>
                <a:cs typeface="Times New Roman" panose="02020603050405020304" pitchFamily="18" charset="0"/>
              </a:rPr>
              <a:t>     end if;</a:t>
            </a:r>
          </a:p>
          <a:p>
            <a:r>
              <a:rPr lang="en-GB" sz="2400" dirty="0">
                <a:solidFill>
                  <a:schemeClr val="accent6"/>
                </a:solidFill>
                <a:latin typeface="Times New Roman" panose="02020603050405020304" pitchFamily="18" charset="0"/>
                <a:cs typeface="Times New Roman" panose="02020603050405020304" pitchFamily="18" charset="0"/>
              </a:rPr>
              <a:t>   END;</a:t>
            </a:r>
          </a:p>
        </p:txBody>
      </p:sp>
    </p:spTree>
    <p:extLst>
      <p:ext uri="{BB962C8B-B14F-4D97-AF65-F5344CB8AC3E}">
        <p14:creationId xmlns:p14="http://schemas.microsoft.com/office/powerpoint/2010/main" val="7348200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9877" y="152400"/>
            <a:ext cx="6524244" cy="430887"/>
          </a:xfrm>
          <a:solidFill>
            <a:srgbClr val="FFFF00"/>
          </a:solidFill>
        </p:spPr>
        <p:txBody>
          <a:bodyPr/>
          <a:lstStyle/>
          <a:p>
            <a:pPr algn="ctr"/>
            <a:r>
              <a:rPr lang="en-GB" spc="-5" dirty="0">
                <a:solidFill>
                  <a:srgbClr val="0070C0"/>
                </a:solidFill>
              </a:rPr>
              <a:t>Using</a:t>
            </a:r>
            <a:r>
              <a:rPr lang="en-GB" dirty="0">
                <a:solidFill>
                  <a:srgbClr val="0070C0"/>
                </a:solidFill>
              </a:rPr>
              <a:t> </a:t>
            </a:r>
            <a:r>
              <a:rPr lang="en-GB" spc="-5" dirty="0">
                <a:solidFill>
                  <a:srgbClr val="0070C0"/>
                </a:solidFill>
                <a:latin typeface="Courier New"/>
                <a:cs typeface="Courier New"/>
              </a:rPr>
              <a:t>OLD</a:t>
            </a:r>
            <a:r>
              <a:rPr lang="en-GB" spc="-930" dirty="0">
                <a:solidFill>
                  <a:srgbClr val="0070C0"/>
                </a:solidFill>
                <a:latin typeface="Courier New"/>
                <a:cs typeface="Courier New"/>
              </a:rPr>
              <a:t> </a:t>
            </a:r>
            <a:r>
              <a:rPr lang="en-GB" spc="-5" dirty="0">
                <a:solidFill>
                  <a:srgbClr val="0070C0"/>
                </a:solidFill>
              </a:rPr>
              <a:t>and</a:t>
            </a:r>
            <a:r>
              <a:rPr lang="en-GB" spc="5" dirty="0">
                <a:solidFill>
                  <a:srgbClr val="0070C0"/>
                </a:solidFill>
              </a:rPr>
              <a:t> </a:t>
            </a:r>
            <a:r>
              <a:rPr lang="en-GB" spc="-5" dirty="0">
                <a:solidFill>
                  <a:srgbClr val="0070C0"/>
                </a:solidFill>
                <a:latin typeface="Courier New"/>
                <a:cs typeface="Courier New"/>
              </a:rPr>
              <a:t>NEW</a:t>
            </a:r>
            <a:r>
              <a:rPr lang="en-GB" spc="-930" dirty="0">
                <a:solidFill>
                  <a:srgbClr val="0070C0"/>
                </a:solidFill>
                <a:latin typeface="Courier New"/>
                <a:cs typeface="Courier New"/>
              </a:rPr>
              <a:t> </a:t>
            </a:r>
            <a:r>
              <a:rPr lang="en-GB" spc="-5" dirty="0">
                <a:solidFill>
                  <a:srgbClr val="0070C0"/>
                </a:solidFill>
              </a:rPr>
              <a:t>Qualifiers</a:t>
            </a:r>
            <a:endParaRPr lang="en-GB" dirty="0">
              <a:solidFill>
                <a:srgbClr val="0070C0"/>
              </a:solidFill>
            </a:endParaRPr>
          </a:p>
        </p:txBody>
      </p:sp>
      <p:sp>
        <p:nvSpPr>
          <p:cNvPr id="5" name="Text Placeholder 4"/>
          <p:cNvSpPr>
            <a:spLocks noGrp="1"/>
          </p:cNvSpPr>
          <p:nvPr>
            <p:ph type="body" idx="1"/>
          </p:nvPr>
        </p:nvSpPr>
        <p:spPr>
          <a:xfrm>
            <a:off x="482443" y="1457979"/>
            <a:ext cx="8661557" cy="1477328"/>
          </a:xfrm>
        </p:spPr>
        <p:txBody>
          <a:bodyPr/>
          <a:lstStyle/>
          <a:p>
            <a:r>
              <a:rPr lang="en-GB" sz="3200" dirty="0">
                <a:solidFill>
                  <a:srgbClr val="00B050"/>
                </a:solidFill>
                <a:latin typeface="Times New Roman" panose="02020603050405020304" pitchFamily="18" charset="0"/>
                <a:cs typeface="Times New Roman" panose="02020603050405020304" pitchFamily="18" charset="0"/>
              </a:rPr>
              <a:t>update </a:t>
            </a:r>
            <a:r>
              <a:rPr lang="en-GB" sz="3200" dirty="0" err="1">
                <a:solidFill>
                  <a:srgbClr val="00B050"/>
                </a:solidFill>
                <a:latin typeface="Times New Roman" panose="02020603050405020304" pitchFamily="18" charset="0"/>
                <a:cs typeface="Times New Roman" panose="02020603050405020304" pitchFamily="18" charset="0"/>
              </a:rPr>
              <a:t>emp</a:t>
            </a:r>
            <a:endParaRPr lang="en-GB" sz="3200" dirty="0">
              <a:solidFill>
                <a:srgbClr val="00B050"/>
              </a:solidFill>
              <a:latin typeface="Times New Roman" panose="02020603050405020304" pitchFamily="18" charset="0"/>
              <a:cs typeface="Times New Roman" panose="02020603050405020304" pitchFamily="18" charset="0"/>
            </a:endParaRPr>
          </a:p>
          <a:p>
            <a:r>
              <a:rPr lang="en-GB" sz="3200" dirty="0">
                <a:solidFill>
                  <a:srgbClr val="00B050"/>
                </a:solidFill>
                <a:latin typeface="Times New Roman" panose="02020603050405020304" pitchFamily="18" charset="0"/>
                <a:cs typeface="Times New Roman" panose="02020603050405020304" pitchFamily="18" charset="0"/>
              </a:rPr>
              <a:t>set </a:t>
            </a:r>
            <a:r>
              <a:rPr lang="en-GB" sz="3200" dirty="0" err="1">
                <a:solidFill>
                  <a:srgbClr val="00B050"/>
                </a:solidFill>
                <a:latin typeface="Times New Roman" panose="02020603050405020304" pitchFamily="18" charset="0"/>
                <a:cs typeface="Times New Roman" panose="02020603050405020304" pitchFamily="18" charset="0"/>
              </a:rPr>
              <a:t>e_name</a:t>
            </a:r>
            <a:r>
              <a:rPr lang="en-GB" sz="3200" dirty="0">
                <a:solidFill>
                  <a:srgbClr val="00B050"/>
                </a:solidFill>
                <a:latin typeface="Times New Roman" panose="02020603050405020304" pitchFamily="18" charset="0"/>
                <a:cs typeface="Times New Roman" panose="02020603050405020304" pitchFamily="18" charset="0"/>
              </a:rPr>
              <a:t>='</a:t>
            </a:r>
            <a:r>
              <a:rPr lang="en-GB" sz="3200" dirty="0" err="1">
                <a:solidFill>
                  <a:srgbClr val="00B050"/>
                </a:solidFill>
                <a:latin typeface="Times New Roman" panose="02020603050405020304" pitchFamily="18" charset="0"/>
                <a:cs typeface="Times New Roman" panose="02020603050405020304" pitchFamily="18" charset="0"/>
              </a:rPr>
              <a:t>Cavid</a:t>
            </a:r>
            <a:r>
              <a:rPr lang="en-GB" sz="3200" dirty="0">
                <a:solidFill>
                  <a:srgbClr val="00B050"/>
                </a:solidFill>
                <a:latin typeface="Times New Roman" panose="02020603050405020304" pitchFamily="18" charset="0"/>
                <a:cs typeface="Times New Roman" panose="02020603050405020304" pitchFamily="18" charset="0"/>
              </a:rPr>
              <a:t>'</a:t>
            </a:r>
          </a:p>
          <a:p>
            <a:r>
              <a:rPr lang="en-GB" sz="3200" dirty="0">
                <a:solidFill>
                  <a:srgbClr val="00B050"/>
                </a:solidFill>
                <a:latin typeface="Times New Roman" panose="02020603050405020304" pitchFamily="18" charset="0"/>
                <a:cs typeface="Times New Roman" panose="02020603050405020304" pitchFamily="18" charset="0"/>
              </a:rPr>
              <a:t>WHERE </a:t>
            </a:r>
            <a:r>
              <a:rPr lang="en-GB" sz="3200" dirty="0" err="1">
                <a:solidFill>
                  <a:srgbClr val="00B050"/>
                </a:solidFill>
                <a:latin typeface="Times New Roman" panose="02020603050405020304" pitchFamily="18" charset="0"/>
                <a:cs typeface="Times New Roman" panose="02020603050405020304" pitchFamily="18" charset="0"/>
              </a:rPr>
              <a:t>e_id</a:t>
            </a:r>
            <a:r>
              <a:rPr lang="en-GB" sz="3200" dirty="0">
                <a:solidFill>
                  <a:srgbClr val="00B050"/>
                </a:solidFill>
                <a:latin typeface="Times New Roman" panose="02020603050405020304" pitchFamily="18" charset="0"/>
                <a:cs typeface="Times New Roman" panose="02020603050405020304" pitchFamily="18" charset="0"/>
              </a:rPr>
              <a:t>=11;</a:t>
            </a:r>
          </a:p>
        </p:txBody>
      </p:sp>
      <p:pic>
        <p:nvPicPr>
          <p:cNvPr id="3" name="Picture 2"/>
          <p:cNvPicPr>
            <a:picLocks noChangeAspect="1"/>
          </p:cNvPicPr>
          <p:nvPr/>
        </p:nvPicPr>
        <p:blipFill>
          <a:blip r:embed="rId2"/>
          <a:stretch>
            <a:fillRect/>
          </a:stretch>
        </p:blipFill>
        <p:spPr>
          <a:xfrm>
            <a:off x="2514600" y="3810000"/>
            <a:ext cx="3448050" cy="2223730"/>
          </a:xfrm>
          <a:prstGeom prst="rect">
            <a:avLst/>
          </a:prstGeom>
        </p:spPr>
      </p:pic>
    </p:spTree>
    <p:extLst>
      <p:ext uri="{BB962C8B-B14F-4D97-AF65-F5344CB8AC3E}">
        <p14:creationId xmlns:p14="http://schemas.microsoft.com/office/powerpoint/2010/main" val="166773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68017" y="524383"/>
            <a:ext cx="5753100" cy="566181"/>
          </a:xfrm>
          <a:prstGeom prst="rect">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vert="horz" wrap="square" lIns="0" tIns="12065" rIns="0" bIns="0" rtlCol="0">
            <a:spAutoFit/>
          </a:bodyPr>
          <a:lstStyle/>
          <a:p>
            <a:pPr marL="12700" algn="ctr">
              <a:lnSpc>
                <a:spcPct val="100000"/>
              </a:lnSpc>
              <a:spcBef>
                <a:spcPts val="95"/>
              </a:spcBef>
            </a:pPr>
            <a:r>
              <a:rPr sz="3600" spc="-5" dirty="0">
                <a:solidFill>
                  <a:srgbClr val="FF0000"/>
                </a:solidFill>
              </a:rPr>
              <a:t>Triggers</a:t>
            </a:r>
          </a:p>
        </p:txBody>
      </p:sp>
      <p:sp>
        <p:nvSpPr>
          <p:cNvPr id="4" name="object 4"/>
          <p:cNvSpPr txBox="1"/>
          <p:nvPr/>
        </p:nvSpPr>
        <p:spPr>
          <a:xfrm>
            <a:off x="535940" y="6653082"/>
            <a:ext cx="356870" cy="196215"/>
          </a:xfrm>
          <a:prstGeom prst="rect">
            <a:avLst/>
          </a:prstGeom>
        </p:spPr>
        <p:txBody>
          <a:bodyPr vert="horz" wrap="square" lIns="0" tIns="0" rIns="0" bIns="0" rtlCol="0">
            <a:spAutoFit/>
          </a:bodyPr>
          <a:lstStyle/>
          <a:p>
            <a:pPr marL="12700">
              <a:lnSpc>
                <a:spcPts val="1425"/>
              </a:lnSpc>
            </a:pPr>
            <a:r>
              <a:rPr sz="1200" spc="-5" dirty="0">
                <a:latin typeface="Arial"/>
                <a:cs typeface="Arial"/>
              </a:rPr>
              <a:t>10-</a:t>
            </a:r>
            <a:fld id="{81D60167-4931-47E6-BA6A-407CBD079E47}" type="slidenum">
              <a:rPr sz="1200" spc="-5" dirty="0">
                <a:latin typeface="Arial"/>
                <a:cs typeface="Arial"/>
              </a:rPr>
              <a:t>2</a:t>
            </a:fld>
            <a:endParaRPr sz="1200">
              <a:latin typeface="Arial"/>
              <a:cs typeface="Arial"/>
            </a:endParaRPr>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Copyright </a:t>
            </a:r>
            <a:r>
              <a:rPr dirty="0"/>
              <a:t>© 2004, Oracle. </a:t>
            </a:r>
            <a:r>
              <a:rPr spc="-5" dirty="0"/>
              <a:t>All rights</a:t>
            </a:r>
            <a:r>
              <a:rPr spc="-155" dirty="0"/>
              <a:t> </a:t>
            </a:r>
            <a:r>
              <a:rPr spc="-5" dirty="0"/>
              <a:t>reserved.</a:t>
            </a:r>
          </a:p>
        </p:txBody>
      </p:sp>
      <p:sp>
        <p:nvSpPr>
          <p:cNvPr id="3" name="object 3"/>
          <p:cNvSpPr txBox="1"/>
          <p:nvPr/>
        </p:nvSpPr>
        <p:spPr>
          <a:xfrm>
            <a:off x="381000" y="1371600"/>
            <a:ext cx="7922895" cy="1557478"/>
          </a:xfrm>
          <a:prstGeom prst="rect">
            <a:avLst/>
          </a:prstGeom>
          <a:solidFill>
            <a:schemeClr val="bg1">
              <a:lumMod val="85000"/>
            </a:schemeClr>
          </a:solidFill>
        </p:spPr>
        <p:txBody>
          <a:bodyPr vert="horz" wrap="square" lIns="0" tIns="79375" rIns="0" bIns="0" rtlCol="0">
            <a:spAutoFit/>
          </a:bodyPr>
          <a:lstStyle/>
          <a:p>
            <a:pPr marL="12066" algn="just">
              <a:lnSpc>
                <a:spcPct val="100000"/>
              </a:lnSpc>
              <a:spcBef>
                <a:spcPts val="625"/>
              </a:spcBef>
              <a:buClr>
                <a:srgbClr val="FF0000"/>
              </a:buClr>
              <a:tabLst>
                <a:tab pos="469900" algn="l"/>
                <a:tab pos="470534" algn="l"/>
              </a:tabLst>
            </a:pPr>
            <a:r>
              <a:rPr lang="en-GB" sz="2400" dirty="0">
                <a:latin typeface="Times New Roman" panose="02020603050405020304" pitchFamily="18" charset="0"/>
                <a:cs typeface="Times New Roman" panose="02020603050405020304" pitchFamily="18" charset="0"/>
              </a:rPr>
              <a:t>A trigger is a named program unit that is stored in the database and </a:t>
            </a:r>
            <a:r>
              <a:rPr lang="en-GB" sz="2400" b="1" dirty="0">
                <a:solidFill>
                  <a:srgbClr val="FF0000"/>
                </a:solidFill>
                <a:latin typeface="Times New Roman" panose="02020603050405020304" pitchFamily="18" charset="0"/>
                <a:cs typeface="Times New Roman" panose="02020603050405020304" pitchFamily="18" charset="0"/>
              </a:rPr>
              <a:t>fired</a:t>
            </a:r>
            <a:r>
              <a:rPr lang="en-GB" sz="2400" dirty="0">
                <a:latin typeface="Times New Roman" panose="02020603050405020304" pitchFamily="18" charset="0"/>
                <a:cs typeface="Times New Roman" panose="02020603050405020304" pitchFamily="18" charset="0"/>
              </a:rPr>
              <a:t> (executed) in response to a specified event. The specified </a:t>
            </a:r>
            <a:r>
              <a:rPr lang="en-GB" sz="2400" b="1" dirty="0">
                <a:solidFill>
                  <a:srgbClr val="FF0000"/>
                </a:solidFill>
                <a:latin typeface="Times New Roman" panose="02020603050405020304" pitchFamily="18" charset="0"/>
                <a:cs typeface="Times New Roman" panose="02020603050405020304" pitchFamily="18" charset="0"/>
              </a:rPr>
              <a:t>event</a:t>
            </a:r>
            <a:r>
              <a:rPr lang="en-GB" sz="2400" dirty="0">
                <a:latin typeface="Times New Roman" panose="02020603050405020304" pitchFamily="18" charset="0"/>
                <a:cs typeface="Times New Roman" panose="02020603050405020304" pitchFamily="18" charset="0"/>
              </a:rPr>
              <a:t> is associated with either a table, a view, a schema, or the database, and it is one of the following:</a:t>
            </a:r>
            <a:endParaRPr sz="2800" dirty="0">
              <a:latin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1D974EB9-48C9-40EF-A00F-B3EB5D09CC85}"/>
              </a:ext>
            </a:extLst>
          </p:cNvPr>
          <p:cNvPicPr>
            <a:picLocks noChangeAspect="1"/>
          </p:cNvPicPr>
          <p:nvPr/>
        </p:nvPicPr>
        <p:blipFill>
          <a:blip r:embed="rId2"/>
          <a:stretch>
            <a:fillRect/>
          </a:stretch>
        </p:blipFill>
        <p:spPr>
          <a:xfrm>
            <a:off x="101432" y="3538137"/>
            <a:ext cx="8941136" cy="1948263"/>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67305" y="499998"/>
            <a:ext cx="4956175" cy="452120"/>
          </a:xfrm>
          <a:prstGeom prst="rect">
            <a:avLst/>
          </a:prstGeom>
        </p:spPr>
        <p:txBody>
          <a:bodyPr vert="horz" wrap="square" lIns="0" tIns="12065" rIns="0" bIns="0" rtlCol="0">
            <a:spAutoFit/>
          </a:bodyPr>
          <a:lstStyle/>
          <a:p>
            <a:pPr marL="12700">
              <a:lnSpc>
                <a:spcPct val="100000"/>
              </a:lnSpc>
              <a:spcBef>
                <a:spcPts val="95"/>
              </a:spcBef>
            </a:pPr>
            <a:r>
              <a:rPr spc="-5" dirty="0"/>
              <a:t>Using</a:t>
            </a:r>
            <a:r>
              <a:rPr dirty="0"/>
              <a:t> </a:t>
            </a:r>
            <a:r>
              <a:rPr spc="-5" dirty="0">
                <a:latin typeface="Courier New"/>
                <a:cs typeface="Courier New"/>
              </a:rPr>
              <a:t>OLD</a:t>
            </a:r>
            <a:r>
              <a:rPr spc="-930" dirty="0">
                <a:latin typeface="Courier New"/>
                <a:cs typeface="Courier New"/>
              </a:rPr>
              <a:t> </a:t>
            </a:r>
            <a:r>
              <a:rPr spc="-5" dirty="0"/>
              <a:t>and</a:t>
            </a:r>
            <a:r>
              <a:rPr spc="5" dirty="0"/>
              <a:t> </a:t>
            </a:r>
            <a:r>
              <a:rPr spc="-5" dirty="0">
                <a:latin typeface="Courier New"/>
                <a:cs typeface="Courier New"/>
              </a:rPr>
              <a:t>NEW</a:t>
            </a:r>
            <a:r>
              <a:rPr spc="-930" dirty="0">
                <a:latin typeface="Courier New"/>
                <a:cs typeface="Courier New"/>
              </a:rPr>
              <a:t> </a:t>
            </a:r>
            <a:r>
              <a:rPr spc="-5" dirty="0"/>
              <a:t>Qualifiers</a:t>
            </a:r>
          </a:p>
        </p:txBody>
      </p:sp>
      <p:grpSp>
        <p:nvGrpSpPr>
          <p:cNvPr id="3" name="object 3"/>
          <p:cNvGrpSpPr/>
          <p:nvPr/>
        </p:nvGrpSpPr>
        <p:grpSpPr>
          <a:xfrm>
            <a:off x="990600" y="2076450"/>
            <a:ext cx="7167880" cy="3686175"/>
            <a:chOff x="990600" y="2076450"/>
            <a:chExt cx="7167880" cy="3686175"/>
          </a:xfrm>
        </p:grpSpPr>
        <p:sp>
          <p:nvSpPr>
            <p:cNvPr id="4" name="object 4"/>
            <p:cNvSpPr/>
            <p:nvPr/>
          </p:nvSpPr>
          <p:spPr>
            <a:xfrm>
              <a:off x="1004887" y="2090737"/>
              <a:ext cx="7139305" cy="3657600"/>
            </a:xfrm>
            <a:custGeom>
              <a:avLst/>
              <a:gdLst/>
              <a:ahLst/>
              <a:cxnLst/>
              <a:rect l="l" t="t" r="r" b="b"/>
              <a:pathLst>
                <a:path w="7139305" h="3657600">
                  <a:moveTo>
                    <a:pt x="7138924" y="0"/>
                  </a:moveTo>
                  <a:lnTo>
                    <a:pt x="0" y="0"/>
                  </a:lnTo>
                  <a:lnTo>
                    <a:pt x="0" y="3657600"/>
                  </a:lnTo>
                  <a:lnTo>
                    <a:pt x="7138924" y="3657600"/>
                  </a:lnTo>
                  <a:lnTo>
                    <a:pt x="7138924" y="0"/>
                  </a:lnTo>
                  <a:close/>
                </a:path>
              </a:pathLst>
            </a:custGeom>
            <a:solidFill>
              <a:srgbClr val="CCCCCC"/>
            </a:solidFill>
          </p:spPr>
          <p:txBody>
            <a:bodyPr wrap="square" lIns="0" tIns="0" rIns="0" bIns="0" rtlCol="0"/>
            <a:lstStyle/>
            <a:p>
              <a:endParaRPr/>
            </a:p>
          </p:txBody>
        </p:sp>
        <p:sp>
          <p:nvSpPr>
            <p:cNvPr id="5" name="object 5"/>
            <p:cNvSpPr/>
            <p:nvPr/>
          </p:nvSpPr>
          <p:spPr>
            <a:xfrm>
              <a:off x="1004887" y="2090737"/>
              <a:ext cx="7139305" cy="3657600"/>
            </a:xfrm>
            <a:custGeom>
              <a:avLst/>
              <a:gdLst/>
              <a:ahLst/>
              <a:cxnLst/>
              <a:rect l="l" t="t" r="r" b="b"/>
              <a:pathLst>
                <a:path w="7139305" h="3657600">
                  <a:moveTo>
                    <a:pt x="0" y="3657600"/>
                  </a:moveTo>
                  <a:lnTo>
                    <a:pt x="7138924" y="3657600"/>
                  </a:lnTo>
                  <a:lnTo>
                    <a:pt x="7138924" y="0"/>
                  </a:lnTo>
                  <a:lnTo>
                    <a:pt x="0" y="0"/>
                  </a:lnTo>
                  <a:lnTo>
                    <a:pt x="0" y="3657600"/>
                  </a:lnTo>
                  <a:close/>
                </a:path>
              </a:pathLst>
            </a:custGeom>
            <a:ln w="28575">
              <a:solidFill>
                <a:srgbClr val="000000"/>
              </a:solidFill>
            </a:ln>
          </p:spPr>
          <p:txBody>
            <a:bodyPr wrap="square" lIns="0" tIns="0" rIns="0" bIns="0" rtlCol="0"/>
            <a:lstStyle/>
            <a:p>
              <a:endParaRPr/>
            </a:p>
          </p:txBody>
        </p:sp>
      </p:grpSp>
      <p:sp>
        <p:nvSpPr>
          <p:cNvPr id="6" name="object 6"/>
          <p:cNvSpPr txBox="1"/>
          <p:nvPr/>
        </p:nvSpPr>
        <p:spPr>
          <a:xfrm>
            <a:off x="1084580" y="2091054"/>
            <a:ext cx="6172835" cy="629285"/>
          </a:xfrm>
          <a:prstGeom prst="rect">
            <a:avLst/>
          </a:prstGeom>
        </p:spPr>
        <p:txBody>
          <a:bodyPr vert="horz" wrap="square" lIns="0" tIns="12700" rIns="0" bIns="0" rtlCol="0">
            <a:spAutoFit/>
          </a:bodyPr>
          <a:lstStyle/>
          <a:p>
            <a:pPr marL="12700" marR="5080">
              <a:lnSpc>
                <a:spcPct val="110000"/>
              </a:lnSpc>
              <a:spcBef>
                <a:spcPts val="100"/>
              </a:spcBef>
            </a:pPr>
            <a:r>
              <a:rPr sz="1800" b="1" spc="-5" dirty="0">
                <a:latin typeface="Courier New"/>
                <a:cs typeface="Courier New"/>
              </a:rPr>
              <a:t>CREATE OR REPLACE TRIGGER </a:t>
            </a:r>
            <a:r>
              <a:rPr sz="1800" b="1" spc="-10" dirty="0">
                <a:latin typeface="Courier New"/>
                <a:cs typeface="Courier New"/>
              </a:rPr>
              <a:t>audit_emp_values  </a:t>
            </a:r>
            <a:r>
              <a:rPr sz="1800" b="1" spc="-5" dirty="0">
                <a:latin typeface="Courier New"/>
                <a:cs typeface="Courier New"/>
              </a:rPr>
              <a:t>AFTER DELETE OR INSERT OR UPDATE ON</a:t>
            </a:r>
            <a:r>
              <a:rPr sz="1800" b="1" spc="-245" dirty="0">
                <a:latin typeface="Courier New"/>
                <a:cs typeface="Courier New"/>
              </a:rPr>
              <a:t> </a:t>
            </a:r>
            <a:r>
              <a:rPr sz="1800" b="1" spc="-5" dirty="0">
                <a:latin typeface="Courier New"/>
                <a:cs typeface="Courier New"/>
              </a:rPr>
              <a:t>employees</a:t>
            </a:r>
            <a:endParaRPr sz="1800">
              <a:latin typeface="Courier New"/>
              <a:cs typeface="Courier New"/>
            </a:endParaRPr>
          </a:p>
        </p:txBody>
      </p:sp>
      <p:sp>
        <p:nvSpPr>
          <p:cNvPr id="11" name="object 11"/>
          <p:cNvSpPr txBox="1">
            <a:spLocks noGrp="1"/>
          </p:cNvSpPr>
          <p:nvPr>
            <p:ph type="sldNum" sz="quarter" idx="7"/>
          </p:nvPr>
        </p:nvSpPr>
        <p:spPr>
          <a:prstGeom prst="rect">
            <a:avLst/>
          </a:prstGeom>
        </p:spPr>
        <p:txBody>
          <a:bodyPr vert="horz" wrap="square" lIns="0" tIns="0" rIns="0" bIns="0" rtlCol="0">
            <a:spAutoFit/>
          </a:bodyPr>
          <a:lstStyle/>
          <a:p>
            <a:pPr marL="12700">
              <a:lnSpc>
                <a:spcPts val="1425"/>
              </a:lnSpc>
            </a:pPr>
            <a:r>
              <a:rPr spc="-5" dirty="0"/>
              <a:t>10-</a:t>
            </a:r>
            <a:fld id="{81D60167-4931-47E6-BA6A-407CBD079E47}" type="slidenum">
              <a:rPr spc="-5" dirty="0"/>
              <a:t>20</a:t>
            </a:fld>
            <a:endParaRPr spc="-5" dirty="0"/>
          </a:p>
        </p:txBody>
      </p:sp>
      <p:sp>
        <p:nvSpPr>
          <p:cNvPr id="12" name="object 12"/>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Copyright </a:t>
            </a:r>
            <a:r>
              <a:rPr dirty="0"/>
              <a:t>© 2004, Oracle. </a:t>
            </a:r>
            <a:r>
              <a:rPr spc="-5" dirty="0"/>
              <a:t>All rights</a:t>
            </a:r>
            <a:r>
              <a:rPr spc="-155" dirty="0"/>
              <a:t> </a:t>
            </a:r>
            <a:r>
              <a:rPr spc="-5" dirty="0"/>
              <a:t>reserved.</a:t>
            </a:r>
          </a:p>
        </p:txBody>
      </p:sp>
      <p:sp>
        <p:nvSpPr>
          <p:cNvPr id="7" name="object 7"/>
          <p:cNvSpPr txBox="1"/>
          <p:nvPr/>
        </p:nvSpPr>
        <p:spPr>
          <a:xfrm>
            <a:off x="1066800" y="2794063"/>
            <a:ext cx="1752600" cy="252729"/>
          </a:xfrm>
          <a:prstGeom prst="rect">
            <a:avLst/>
          </a:prstGeom>
          <a:solidFill>
            <a:srgbClr val="CCCCCC"/>
          </a:solidFill>
          <a:ln w="28575">
            <a:solidFill>
              <a:srgbClr val="FF0000"/>
            </a:solidFill>
          </a:ln>
        </p:spPr>
        <p:txBody>
          <a:bodyPr vert="horz" wrap="square" lIns="0" tIns="0" rIns="0" bIns="0" rtlCol="0">
            <a:spAutoFit/>
          </a:bodyPr>
          <a:lstStyle/>
          <a:p>
            <a:pPr marL="30480">
              <a:lnSpc>
                <a:spcPts val="1689"/>
              </a:lnSpc>
            </a:pPr>
            <a:r>
              <a:rPr sz="1800" b="1" spc="-5" dirty="0">
                <a:latin typeface="Courier New"/>
                <a:cs typeface="Courier New"/>
              </a:rPr>
              <a:t>FOR EACH</a:t>
            </a:r>
            <a:r>
              <a:rPr sz="1800" b="1" spc="-130" dirty="0">
                <a:latin typeface="Courier New"/>
                <a:cs typeface="Courier New"/>
              </a:rPr>
              <a:t> </a:t>
            </a:r>
            <a:r>
              <a:rPr sz="1800" b="1" spc="-5" dirty="0">
                <a:latin typeface="Courier New"/>
                <a:cs typeface="Courier New"/>
              </a:rPr>
              <a:t>ROW</a:t>
            </a:r>
            <a:endParaRPr sz="1800">
              <a:latin typeface="Courier New"/>
              <a:cs typeface="Courier New"/>
            </a:endParaRPr>
          </a:p>
        </p:txBody>
      </p:sp>
      <p:sp>
        <p:nvSpPr>
          <p:cNvPr id="8" name="object 8"/>
          <p:cNvSpPr txBox="1"/>
          <p:nvPr/>
        </p:nvSpPr>
        <p:spPr>
          <a:xfrm>
            <a:off x="1084580" y="2996284"/>
            <a:ext cx="6851015" cy="1534795"/>
          </a:xfrm>
          <a:prstGeom prst="rect">
            <a:avLst/>
          </a:prstGeom>
        </p:spPr>
        <p:txBody>
          <a:bodyPr vert="horz" wrap="square" lIns="0" tIns="40005" rIns="0" bIns="0" rtlCol="0">
            <a:spAutoFit/>
          </a:bodyPr>
          <a:lstStyle/>
          <a:p>
            <a:pPr marL="12700">
              <a:lnSpc>
                <a:spcPct val="100000"/>
              </a:lnSpc>
              <a:spcBef>
                <a:spcPts val="315"/>
              </a:spcBef>
            </a:pPr>
            <a:r>
              <a:rPr sz="1800" b="1" spc="-5" dirty="0">
                <a:latin typeface="Courier New"/>
                <a:cs typeface="Courier New"/>
              </a:rPr>
              <a:t>BEGIN</a:t>
            </a:r>
            <a:endParaRPr sz="1800">
              <a:latin typeface="Courier New"/>
              <a:cs typeface="Courier New"/>
            </a:endParaRPr>
          </a:p>
          <a:p>
            <a:pPr marL="558165" marR="5080" indent="-273050">
              <a:lnSpc>
                <a:spcPct val="110000"/>
              </a:lnSpc>
            </a:pPr>
            <a:r>
              <a:rPr sz="1800" b="1" spc="-5" dirty="0">
                <a:latin typeface="Courier New"/>
                <a:cs typeface="Courier New"/>
              </a:rPr>
              <a:t>INSERT INTO </a:t>
            </a:r>
            <a:r>
              <a:rPr sz="1800" b="1" spc="-10" dirty="0">
                <a:latin typeface="Courier New"/>
                <a:cs typeface="Courier New"/>
              </a:rPr>
              <a:t>audit_emp(user_name, </a:t>
            </a:r>
            <a:r>
              <a:rPr sz="1800" b="1" spc="-5" dirty="0">
                <a:latin typeface="Courier New"/>
                <a:cs typeface="Courier New"/>
              </a:rPr>
              <a:t>time_stamp,</a:t>
            </a:r>
            <a:r>
              <a:rPr sz="1800" b="1" spc="-195" dirty="0">
                <a:latin typeface="Courier New"/>
                <a:cs typeface="Courier New"/>
              </a:rPr>
              <a:t> </a:t>
            </a:r>
            <a:r>
              <a:rPr sz="1800" b="1" spc="-5" dirty="0">
                <a:latin typeface="Courier New"/>
                <a:cs typeface="Courier New"/>
              </a:rPr>
              <a:t>id,  </a:t>
            </a:r>
            <a:r>
              <a:rPr sz="1800" b="1" spc="-10" dirty="0">
                <a:latin typeface="Courier New"/>
                <a:cs typeface="Courier New"/>
              </a:rPr>
              <a:t>old_last_name, new_last_name, </a:t>
            </a:r>
            <a:r>
              <a:rPr sz="1800" b="1" spc="-5" dirty="0">
                <a:latin typeface="Courier New"/>
                <a:cs typeface="Courier New"/>
              </a:rPr>
              <a:t>old_title,  new_title, old_salary,</a:t>
            </a:r>
            <a:r>
              <a:rPr sz="1800" b="1" spc="-140" dirty="0">
                <a:latin typeface="Courier New"/>
                <a:cs typeface="Courier New"/>
              </a:rPr>
              <a:t> </a:t>
            </a:r>
            <a:r>
              <a:rPr sz="1800" b="1" spc="-5" dirty="0">
                <a:latin typeface="Courier New"/>
                <a:cs typeface="Courier New"/>
              </a:rPr>
              <a:t>new_salary)</a:t>
            </a:r>
            <a:endParaRPr sz="1800">
              <a:latin typeface="Courier New"/>
              <a:cs typeface="Courier New"/>
            </a:endParaRPr>
          </a:p>
          <a:p>
            <a:pPr marL="285115">
              <a:lnSpc>
                <a:spcPct val="100000"/>
              </a:lnSpc>
              <a:spcBef>
                <a:spcPts val="219"/>
              </a:spcBef>
            </a:pPr>
            <a:r>
              <a:rPr sz="1800" b="1" spc="-5" dirty="0">
                <a:latin typeface="Courier New"/>
                <a:cs typeface="Courier New"/>
              </a:rPr>
              <a:t>VALUES (USER, SYSDATE,</a:t>
            </a:r>
            <a:r>
              <a:rPr sz="1800" b="1" spc="-130" dirty="0">
                <a:latin typeface="Courier New"/>
                <a:cs typeface="Courier New"/>
              </a:rPr>
              <a:t> </a:t>
            </a:r>
            <a:r>
              <a:rPr sz="1800" b="1" spc="-10" dirty="0">
                <a:latin typeface="Courier New"/>
                <a:cs typeface="Courier New"/>
              </a:rPr>
              <a:t>:OLD.employee_id,</a:t>
            </a:r>
            <a:endParaRPr sz="1800">
              <a:latin typeface="Courier New"/>
              <a:cs typeface="Courier New"/>
            </a:endParaRPr>
          </a:p>
        </p:txBody>
      </p:sp>
      <p:sp>
        <p:nvSpPr>
          <p:cNvPr id="9" name="object 9"/>
          <p:cNvSpPr txBox="1"/>
          <p:nvPr/>
        </p:nvSpPr>
        <p:spPr>
          <a:xfrm>
            <a:off x="1659001" y="4587811"/>
            <a:ext cx="6019800" cy="551180"/>
          </a:xfrm>
          <a:prstGeom prst="rect">
            <a:avLst/>
          </a:prstGeom>
          <a:solidFill>
            <a:srgbClr val="CCCCCC"/>
          </a:solidFill>
          <a:ln w="28575">
            <a:solidFill>
              <a:srgbClr val="FF0000"/>
            </a:solidFill>
          </a:ln>
        </p:spPr>
        <p:txBody>
          <a:bodyPr vert="horz" wrap="square" lIns="0" tIns="0" rIns="0" bIns="0" rtlCol="0">
            <a:spAutoFit/>
          </a:bodyPr>
          <a:lstStyle/>
          <a:p>
            <a:pPr>
              <a:lnSpc>
                <a:spcPts val="1830"/>
              </a:lnSpc>
            </a:pPr>
            <a:r>
              <a:rPr sz="1800" b="1" spc="-5" dirty="0">
                <a:latin typeface="Courier New"/>
                <a:cs typeface="Courier New"/>
              </a:rPr>
              <a:t>:OLD.last_name, :NEW.last_name,</a:t>
            </a:r>
            <a:r>
              <a:rPr sz="1800" b="1" spc="-190" dirty="0">
                <a:latin typeface="Courier New"/>
                <a:cs typeface="Courier New"/>
              </a:rPr>
              <a:t> </a:t>
            </a:r>
            <a:r>
              <a:rPr sz="1800" b="1" spc="-5" dirty="0">
                <a:latin typeface="Courier New"/>
                <a:cs typeface="Courier New"/>
              </a:rPr>
              <a:t>:OLD.job_id,</a:t>
            </a:r>
            <a:endParaRPr sz="1800">
              <a:latin typeface="Courier New"/>
              <a:cs typeface="Courier New"/>
            </a:endParaRPr>
          </a:p>
          <a:p>
            <a:pPr>
              <a:lnSpc>
                <a:spcPct val="100000"/>
              </a:lnSpc>
              <a:spcBef>
                <a:spcPts val="215"/>
              </a:spcBef>
            </a:pPr>
            <a:r>
              <a:rPr sz="1800" b="1" spc="-10" dirty="0">
                <a:latin typeface="Courier New"/>
                <a:cs typeface="Courier New"/>
              </a:rPr>
              <a:t>:NEW.job_id, :OLD.salary,</a:t>
            </a:r>
            <a:r>
              <a:rPr sz="1800" b="1" spc="-90" dirty="0">
                <a:latin typeface="Courier New"/>
                <a:cs typeface="Courier New"/>
              </a:rPr>
              <a:t> </a:t>
            </a:r>
            <a:r>
              <a:rPr sz="1800" b="1" spc="-10" dirty="0">
                <a:latin typeface="Courier New"/>
                <a:cs typeface="Courier New"/>
              </a:rPr>
              <a:t>:NEW.salary);</a:t>
            </a:r>
            <a:endParaRPr sz="1800">
              <a:latin typeface="Courier New"/>
              <a:cs typeface="Courier New"/>
            </a:endParaRPr>
          </a:p>
        </p:txBody>
      </p:sp>
      <p:sp>
        <p:nvSpPr>
          <p:cNvPr id="10" name="object 10"/>
          <p:cNvSpPr txBox="1"/>
          <p:nvPr/>
        </p:nvSpPr>
        <p:spPr>
          <a:xfrm>
            <a:off x="1084580" y="5109260"/>
            <a:ext cx="574040" cy="629285"/>
          </a:xfrm>
          <a:prstGeom prst="rect">
            <a:avLst/>
          </a:prstGeom>
        </p:spPr>
        <p:txBody>
          <a:bodyPr vert="horz" wrap="square" lIns="0" tIns="40005" rIns="0" bIns="0" rtlCol="0">
            <a:spAutoFit/>
          </a:bodyPr>
          <a:lstStyle/>
          <a:p>
            <a:pPr marL="12700">
              <a:lnSpc>
                <a:spcPct val="100000"/>
              </a:lnSpc>
              <a:spcBef>
                <a:spcPts val="315"/>
              </a:spcBef>
            </a:pPr>
            <a:r>
              <a:rPr sz="1800" b="1" spc="-5" dirty="0">
                <a:latin typeface="Courier New"/>
                <a:cs typeface="Courier New"/>
              </a:rPr>
              <a:t>END;</a:t>
            </a:r>
            <a:endParaRPr sz="1800">
              <a:latin typeface="Courier New"/>
              <a:cs typeface="Courier New"/>
            </a:endParaRPr>
          </a:p>
          <a:p>
            <a:pPr marL="12700">
              <a:lnSpc>
                <a:spcPct val="100000"/>
              </a:lnSpc>
              <a:spcBef>
                <a:spcPts val="215"/>
              </a:spcBef>
            </a:pPr>
            <a:r>
              <a:rPr sz="1800" b="1" dirty="0">
                <a:latin typeface="Courier New"/>
                <a:cs typeface="Courier New"/>
              </a:rPr>
              <a:t>/</a:t>
            </a:r>
            <a:endParaRPr sz="1800">
              <a:latin typeface="Courier New"/>
              <a:cs typeface="Courier New"/>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spAutoFit/>
          </a:bodyPr>
          <a:lstStyle/>
          <a:p>
            <a:pPr marL="951230" marR="5080" indent="-241300">
              <a:lnSpc>
                <a:spcPct val="100000"/>
              </a:lnSpc>
              <a:spcBef>
                <a:spcPts val="95"/>
              </a:spcBef>
            </a:pPr>
            <a:r>
              <a:rPr spc="-5" dirty="0"/>
              <a:t>Using</a:t>
            </a:r>
            <a:r>
              <a:rPr dirty="0"/>
              <a:t> </a:t>
            </a:r>
            <a:r>
              <a:rPr spc="-5" dirty="0">
                <a:latin typeface="Courier New"/>
                <a:cs typeface="Courier New"/>
              </a:rPr>
              <a:t>OLD</a:t>
            </a:r>
            <a:r>
              <a:rPr spc="-930" dirty="0">
                <a:latin typeface="Courier New"/>
                <a:cs typeface="Courier New"/>
              </a:rPr>
              <a:t> </a:t>
            </a:r>
            <a:r>
              <a:rPr spc="-5" dirty="0"/>
              <a:t>and</a:t>
            </a:r>
            <a:r>
              <a:rPr spc="5" dirty="0"/>
              <a:t> </a:t>
            </a:r>
            <a:r>
              <a:rPr spc="-5" dirty="0">
                <a:latin typeface="Courier New"/>
                <a:cs typeface="Courier New"/>
              </a:rPr>
              <a:t>NEW</a:t>
            </a:r>
            <a:r>
              <a:rPr spc="-930" dirty="0">
                <a:latin typeface="Courier New"/>
                <a:cs typeface="Courier New"/>
              </a:rPr>
              <a:t> </a:t>
            </a:r>
            <a:r>
              <a:rPr spc="-5" dirty="0"/>
              <a:t>Qualifiers:  Example Using</a:t>
            </a:r>
            <a:r>
              <a:rPr spc="15" dirty="0"/>
              <a:t> </a:t>
            </a:r>
            <a:r>
              <a:rPr spc="-5" dirty="0">
                <a:latin typeface="Courier New"/>
                <a:cs typeface="Courier New"/>
              </a:rPr>
              <a:t>audit_emp</a:t>
            </a:r>
          </a:p>
        </p:txBody>
      </p:sp>
      <p:sp>
        <p:nvSpPr>
          <p:cNvPr id="3" name="object 3"/>
          <p:cNvSpPr txBox="1"/>
          <p:nvPr/>
        </p:nvSpPr>
        <p:spPr>
          <a:xfrm>
            <a:off x="1004887" y="1905000"/>
            <a:ext cx="7139305" cy="2101850"/>
          </a:xfrm>
          <a:prstGeom prst="rect">
            <a:avLst/>
          </a:prstGeom>
          <a:solidFill>
            <a:srgbClr val="CCCCCC"/>
          </a:solidFill>
          <a:ln w="28575">
            <a:solidFill>
              <a:srgbClr val="000000"/>
            </a:solidFill>
          </a:ln>
        </p:spPr>
        <p:txBody>
          <a:bodyPr vert="horz" wrap="square" lIns="0" tIns="18415" rIns="0" bIns="0" rtlCol="0">
            <a:spAutoFit/>
          </a:bodyPr>
          <a:lstStyle/>
          <a:p>
            <a:pPr marL="92075">
              <a:lnSpc>
                <a:spcPct val="100000"/>
              </a:lnSpc>
              <a:spcBef>
                <a:spcPts val="145"/>
              </a:spcBef>
            </a:pPr>
            <a:r>
              <a:rPr sz="1800" b="1" spc="-5" dirty="0">
                <a:latin typeface="Courier New"/>
                <a:cs typeface="Courier New"/>
              </a:rPr>
              <a:t>INSERT INTO</a:t>
            </a:r>
            <a:r>
              <a:rPr sz="1800" b="1" spc="-80" dirty="0">
                <a:latin typeface="Courier New"/>
                <a:cs typeface="Courier New"/>
              </a:rPr>
              <a:t> </a:t>
            </a:r>
            <a:r>
              <a:rPr sz="1800" b="1" spc="-5" dirty="0">
                <a:latin typeface="Courier New"/>
                <a:cs typeface="Courier New"/>
              </a:rPr>
              <a:t>employees</a:t>
            </a:r>
            <a:endParaRPr sz="1800">
              <a:latin typeface="Courier New"/>
              <a:cs typeface="Courier New"/>
            </a:endParaRPr>
          </a:p>
          <a:p>
            <a:pPr marL="92075" marR="838200" indent="135255">
              <a:lnSpc>
                <a:spcPts val="2120"/>
              </a:lnSpc>
              <a:spcBef>
                <a:spcPts val="145"/>
              </a:spcBef>
            </a:pPr>
            <a:r>
              <a:rPr sz="1800" b="1" spc="-10" dirty="0">
                <a:latin typeface="Courier New"/>
                <a:cs typeface="Courier New"/>
              </a:rPr>
              <a:t>(employee_id,</a:t>
            </a:r>
            <a:r>
              <a:rPr sz="1800" b="1" spc="-844" dirty="0">
                <a:latin typeface="Courier New"/>
                <a:cs typeface="Courier New"/>
              </a:rPr>
              <a:t> </a:t>
            </a:r>
            <a:r>
              <a:rPr sz="1800" b="1" spc="-5" dirty="0">
                <a:latin typeface="Courier New"/>
                <a:cs typeface="Courier New"/>
              </a:rPr>
              <a:t>last_name, job_id, salary, ...)  VALUES (999, 'Temp emp', 'SA_REP',</a:t>
            </a:r>
            <a:r>
              <a:rPr sz="1800" b="1" spc="-250" dirty="0">
                <a:latin typeface="Courier New"/>
                <a:cs typeface="Courier New"/>
              </a:rPr>
              <a:t> </a:t>
            </a:r>
            <a:r>
              <a:rPr sz="1800" b="1" spc="-5" dirty="0">
                <a:latin typeface="Courier New"/>
                <a:cs typeface="Courier New"/>
              </a:rPr>
              <a:t>6000,...);</a:t>
            </a:r>
            <a:endParaRPr sz="1800">
              <a:latin typeface="Courier New"/>
              <a:cs typeface="Courier New"/>
            </a:endParaRPr>
          </a:p>
          <a:p>
            <a:pPr>
              <a:lnSpc>
                <a:spcPct val="100000"/>
              </a:lnSpc>
              <a:spcBef>
                <a:spcPts val="5"/>
              </a:spcBef>
            </a:pPr>
            <a:endParaRPr sz="1850">
              <a:latin typeface="Courier New"/>
              <a:cs typeface="Courier New"/>
            </a:endParaRPr>
          </a:p>
          <a:p>
            <a:pPr marL="92075">
              <a:lnSpc>
                <a:spcPct val="100000"/>
              </a:lnSpc>
            </a:pPr>
            <a:r>
              <a:rPr sz="1800" b="1" spc="-5" dirty="0">
                <a:latin typeface="Courier New"/>
                <a:cs typeface="Courier New"/>
              </a:rPr>
              <a:t>UPDATE</a:t>
            </a:r>
            <a:r>
              <a:rPr sz="1800" b="1" spc="-55" dirty="0">
                <a:latin typeface="Courier New"/>
                <a:cs typeface="Courier New"/>
              </a:rPr>
              <a:t> </a:t>
            </a:r>
            <a:r>
              <a:rPr sz="1800" b="1" spc="-5" dirty="0">
                <a:latin typeface="Courier New"/>
                <a:cs typeface="Courier New"/>
              </a:rPr>
              <a:t>employees</a:t>
            </a:r>
            <a:endParaRPr sz="1800">
              <a:latin typeface="Courier New"/>
              <a:cs typeface="Courier New"/>
            </a:endParaRPr>
          </a:p>
          <a:p>
            <a:pPr marL="227965">
              <a:lnSpc>
                <a:spcPct val="100000"/>
              </a:lnSpc>
            </a:pPr>
            <a:r>
              <a:rPr sz="1800" b="1" spc="-5" dirty="0">
                <a:latin typeface="Courier New"/>
                <a:cs typeface="Courier New"/>
              </a:rPr>
              <a:t>SET salary </a:t>
            </a:r>
            <a:r>
              <a:rPr sz="1800" b="1" dirty="0">
                <a:latin typeface="Courier New"/>
                <a:cs typeface="Courier New"/>
              </a:rPr>
              <a:t>= </a:t>
            </a:r>
            <a:r>
              <a:rPr sz="1800" b="1" spc="-5" dirty="0">
                <a:latin typeface="Courier New"/>
                <a:cs typeface="Courier New"/>
              </a:rPr>
              <a:t>7000, last_name </a:t>
            </a:r>
            <a:r>
              <a:rPr sz="1800" b="1" dirty="0">
                <a:latin typeface="Courier New"/>
                <a:cs typeface="Courier New"/>
              </a:rPr>
              <a:t>=</a:t>
            </a:r>
            <a:r>
              <a:rPr sz="1800" b="1" spc="-180" dirty="0">
                <a:latin typeface="Courier New"/>
                <a:cs typeface="Courier New"/>
              </a:rPr>
              <a:t> </a:t>
            </a:r>
            <a:r>
              <a:rPr sz="1800" b="1" spc="-5" dirty="0">
                <a:latin typeface="Courier New"/>
                <a:cs typeface="Courier New"/>
              </a:rPr>
              <a:t>'Smith'</a:t>
            </a:r>
            <a:endParaRPr sz="1800">
              <a:latin typeface="Courier New"/>
              <a:cs typeface="Courier New"/>
            </a:endParaRPr>
          </a:p>
          <a:p>
            <a:pPr marL="227965">
              <a:lnSpc>
                <a:spcPct val="100000"/>
              </a:lnSpc>
            </a:pPr>
            <a:r>
              <a:rPr sz="1800" b="1" spc="-5" dirty="0">
                <a:latin typeface="Courier New"/>
                <a:cs typeface="Courier New"/>
              </a:rPr>
              <a:t>WHERE employee_id </a:t>
            </a:r>
            <a:r>
              <a:rPr sz="1800" b="1" dirty="0">
                <a:latin typeface="Courier New"/>
                <a:cs typeface="Courier New"/>
              </a:rPr>
              <a:t>=</a:t>
            </a:r>
            <a:r>
              <a:rPr sz="1800" b="1" spc="-120" dirty="0">
                <a:latin typeface="Courier New"/>
                <a:cs typeface="Courier New"/>
              </a:rPr>
              <a:t> </a:t>
            </a:r>
            <a:r>
              <a:rPr sz="1800" b="1" spc="-5" dirty="0">
                <a:latin typeface="Courier New"/>
                <a:cs typeface="Courier New"/>
              </a:rPr>
              <a:t>999;</a:t>
            </a:r>
            <a:endParaRPr sz="1800">
              <a:latin typeface="Courier New"/>
              <a:cs typeface="Courier New"/>
            </a:endParaRPr>
          </a:p>
        </p:txBody>
      </p:sp>
      <p:sp>
        <p:nvSpPr>
          <p:cNvPr id="4" name="object 4"/>
          <p:cNvSpPr txBox="1"/>
          <p:nvPr/>
        </p:nvSpPr>
        <p:spPr>
          <a:xfrm>
            <a:off x="1004887" y="4300473"/>
            <a:ext cx="7139305" cy="685800"/>
          </a:xfrm>
          <a:prstGeom prst="rect">
            <a:avLst/>
          </a:prstGeom>
          <a:solidFill>
            <a:srgbClr val="CCCCCC"/>
          </a:solidFill>
          <a:ln w="28575">
            <a:solidFill>
              <a:srgbClr val="000000"/>
            </a:solidFill>
          </a:ln>
        </p:spPr>
        <p:txBody>
          <a:bodyPr vert="horz" wrap="square" lIns="0" tIns="23495" rIns="0" bIns="0" rtlCol="0">
            <a:spAutoFit/>
          </a:bodyPr>
          <a:lstStyle/>
          <a:p>
            <a:pPr marL="92075">
              <a:lnSpc>
                <a:spcPct val="100000"/>
              </a:lnSpc>
              <a:spcBef>
                <a:spcPts val="185"/>
              </a:spcBef>
            </a:pPr>
            <a:r>
              <a:rPr sz="1800" b="1" spc="-5" dirty="0">
                <a:latin typeface="Courier New"/>
                <a:cs typeface="Courier New"/>
              </a:rPr>
              <a:t>SELECT</a:t>
            </a:r>
            <a:r>
              <a:rPr sz="1800" b="1" spc="-680" dirty="0">
                <a:latin typeface="Courier New"/>
                <a:cs typeface="Courier New"/>
              </a:rPr>
              <a:t> </a:t>
            </a:r>
            <a:r>
              <a:rPr sz="1800" b="1" spc="-5" dirty="0">
                <a:latin typeface="Courier New"/>
                <a:cs typeface="Courier New"/>
              </a:rPr>
              <a:t>user_name,</a:t>
            </a:r>
            <a:r>
              <a:rPr sz="1800" b="1" spc="-685" dirty="0">
                <a:latin typeface="Courier New"/>
                <a:cs typeface="Courier New"/>
              </a:rPr>
              <a:t> </a:t>
            </a:r>
            <a:r>
              <a:rPr sz="1800" b="1" spc="-5" dirty="0">
                <a:latin typeface="Courier New"/>
                <a:cs typeface="Courier New"/>
              </a:rPr>
              <a:t>timestamp,</a:t>
            </a:r>
            <a:r>
              <a:rPr sz="1800" b="1" spc="-675" dirty="0">
                <a:latin typeface="Courier New"/>
                <a:cs typeface="Courier New"/>
              </a:rPr>
              <a:t> </a:t>
            </a:r>
            <a:r>
              <a:rPr sz="1800" b="1" spc="-5" dirty="0">
                <a:latin typeface="Courier New"/>
                <a:cs typeface="Courier New"/>
              </a:rPr>
              <a:t>...</a:t>
            </a:r>
            <a:endParaRPr sz="1800">
              <a:latin typeface="Courier New"/>
              <a:cs typeface="Courier New"/>
            </a:endParaRPr>
          </a:p>
          <a:p>
            <a:pPr marL="92075">
              <a:lnSpc>
                <a:spcPct val="100000"/>
              </a:lnSpc>
              <a:spcBef>
                <a:spcPts val="5"/>
              </a:spcBef>
            </a:pPr>
            <a:r>
              <a:rPr sz="1800" b="1" spc="-5" dirty="0">
                <a:latin typeface="Courier New"/>
                <a:cs typeface="Courier New"/>
              </a:rPr>
              <a:t>FROM</a:t>
            </a:r>
            <a:r>
              <a:rPr sz="1800" b="1" spc="-670" dirty="0">
                <a:latin typeface="Courier New"/>
                <a:cs typeface="Courier New"/>
              </a:rPr>
              <a:t> </a:t>
            </a:r>
            <a:r>
              <a:rPr sz="1800" b="1" spc="-5" dirty="0">
                <a:latin typeface="Courier New"/>
                <a:cs typeface="Courier New"/>
              </a:rPr>
              <a:t>audit_emp;</a:t>
            </a:r>
            <a:endParaRPr sz="1800">
              <a:latin typeface="Courier New"/>
              <a:cs typeface="Courier New"/>
            </a:endParaRPr>
          </a:p>
        </p:txBody>
      </p:sp>
      <p:sp>
        <p:nvSpPr>
          <p:cNvPr id="5" name="object 5"/>
          <p:cNvSpPr/>
          <p:nvPr/>
        </p:nvSpPr>
        <p:spPr>
          <a:xfrm>
            <a:off x="980926" y="5204835"/>
            <a:ext cx="7243431" cy="757116"/>
          </a:xfrm>
          <a:prstGeom prst="rect">
            <a:avLst/>
          </a:prstGeom>
          <a:blipFill>
            <a:blip r:embed="rId2" cstate="print"/>
            <a:stretch>
              <a:fillRect/>
            </a:stretch>
          </a:blipFill>
        </p:spPr>
        <p:txBody>
          <a:bodyPr wrap="square" lIns="0" tIns="0" rIns="0" bIns="0" rtlCol="0"/>
          <a:lstStyle/>
          <a:p>
            <a:endParaRPr/>
          </a:p>
        </p:txBody>
      </p:sp>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12700">
              <a:lnSpc>
                <a:spcPts val="1425"/>
              </a:lnSpc>
            </a:pPr>
            <a:r>
              <a:rPr spc="-5" dirty="0"/>
              <a:t>10-</a:t>
            </a:r>
            <a:fld id="{81D60167-4931-47E6-BA6A-407CBD079E47}" type="slidenum">
              <a:rPr spc="-5" dirty="0"/>
              <a:t>21</a:t>
            </a:fld>
            <a:endParaRPr spc="-5" dirty="0"/>
          </a:p>
        </p:txBody>
      </p:sp>
      <p:sp>
        <p:nvSpPr>
          <p:cNvPr id="7" name="object 7"/>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Copyright </a:t>
            </a:r>
            <a:r>
              <a:rPr dirty="0"/>
              <a:t>© 2004, Oracle. </a:t>
            </a:r>
            <a:r>
              <a:rPr spc="-5" dirty="0"/>
              <a:t>All rights</a:t>
            </a:r>
            <a:r>
              <a:rPr spc="-155" dirty="0"/>
              <a:t> </a:t>
            </a:r>
            <a:r>
              <a:rPr spc="-5" dirty="0"/>
              <a:t>reserved.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9333" y="524383"/>
            <a:ext cx="6029960" cy="452120"/>
          </a:xfrm>
          <a:prstGeom prst="rect">
            <a:avLst/>
          </a:prstGeom>
        </p:spPr>
        <p:txBody>
          <a:bodyPr vert="horz" wrap="square" lIns="0" tIns="12065" rIns="0" bIns="0" rtlCol="0">
            <a:spAutoFit/>
          </a:bodyPr>
          <a:lstStyle/>
          <a:p>
            <a:pPr marL="12700">
              <a:lnSpc>
                <a:spcPct val="100000"/>
              </a:lnSpc>
              <a:spcBef>
                <a:spcPts val="95"/>
              </a:spcBef>
            </a:pPr>
            <a:r>
              <a:rPr spc="-5" dirty="0"/>
              <a:t>Restricting a Row Trigger:</a:t>
            </a:r>
            <a:r>
              <a:rPr spc="30" dirty="0"/>
              <a:t> </a:t>
            </a:r>
            <a:r>
              <a:rPr spc="-5" dirty="0"/>
              <a:t>Example</a:t>
            </a:r>
          </a:p>
        </p:txBody>
      </p:sp>
      <p:grpSp>
        <p:nvGrpSpPr>
          <p:cNvPr id="3" name="object 3"/>
          <p:cNvGrpSpPr/>
          <p:nvPr/>
        </p:nvGrpSpPr>
        <p:grpSpPr>
          <a:xfrm>
            <a:off x="976312" y="2001837"/>
            <a:ext cx="7191375" cy="3994150"/>
            <a:chOff x="976312" y="2001837"/>
            <a:chExt cx="7191375" cy="3994150"/>
          </a:xfrm>
        </p:grpSpPr>
        <p:sp>
          <p:nvSpPr>
            <p:cNvPr id="4" name="object 4"/>
            <p:cNvSpPr/>
            <p:nvPr/>
          </p:nvSpPr>
          <p:spPr>
            <a:xfrm>
              <a:off x="990600" y="2016125"/>
              <a:ext cx="7162800" cy="3965575"/>
            </a:xfrm>
            <a:custGeom>
              <a:avLst/>
              <a:gdLst/>
              <a:ahLst/>
              <a:cxnLst/>
              <a:rect l="l" t="t" r="r" b="b"/>
              <a:pathLst>
                <a:path w="7162800" h="3965575">
                  <a:moveTo>
                    <a:pt x="7162800" y="0"/>
                  </a:moveTo>
                  <a:lnTo>
                    <a:pt x="0" y="0"/>
                  </a:lnTo>
                  <a:lnTo>
                    <a:pt x="0" y="3965575"/>
                  </a:lnTo>
                  <a:lnTo>
                    <a:pt x="7162800" y="3965575"/>
                  </a:lnTo>
                  <a:lnTo>
                    <a:pt x="7162800" y="0"/>
                  </a:lnTo>
                  <a:close/>
                </a:path>
              </a:pathLst>
            </a:custGeom>
            <a:solidFill>
              <a:srgbClr val="CCCCCC"/>
            </a:solidFill>
          </p:spPr>
          <p:txBody>
            <a:bodyPr wrap="square" lIns="0" tIns="0" rIns="0" bIns="0" rtlCol="0"/>
            <a:lstStyle/>
            <a:p>
              <a:endParaRPr/>
            </a:p>
          </p:txBody>
        </p:sp>
        <p:sp>
          <p:nvSpPr>
            <p:cNvPr id="5" name="object 5"/>
            <p:cNvSpPr/>
            <p:nvPr/>
          </p:nvSpPr>
          <p:spPr>
            <a:xfrm>
              <a:off x="990600" y="2016125"/>
              <a:ext cx="7162800" cy="3965575"/>
            </a:xfrm>
            <a:custGeom>
              <a:avLst/>
              <a:gdLst/>
              <a:ahLst/>
              <a:cxnLst/>
              <a:rect l="l" t="t" r="r" b="b"/>
              <a:pathLst>
                <a:path w="7162800" h="3965575">
                  <a:moveTo>
                    <a:pt x="0" y="3965575"/>
                  </a:moveTo>
                  <a:lnTo>
                    <a:pt x="7162800" y="3965575"/>
                  </a:lnTo>
                  <a:lnTo>
                    <a:pt x="7162800" y="0"/>
                  </a:lnTo>
                  <a:lnTo>
                    <a:pt x="0" y="0"/>
                  </a:lnTo>
                  <a:lnTo>
                    <a:pt x="0" y="3965575"/>
                  </a:lnTo>
                  <a:close/>
                </a:path>
              </a:pathLst>
            </a:custGeom>
            <a:ln w="28575">
              <a:solidFill>
                <a:srgbClr val="000000"/>
              </a:solidFill>
            </a:ln>
          </p:spPr>
          <p:txBody>
            <a:bodyPr wrap="square" lIns="0" tIns="0" rIns="0" bIns="0" rtlCol="0"/>
            <a:lstStyle/>
            <a:p>
              <a:endParaRPr/>
            </a:p>
          </p:txBody>
        </p:sp>
      </p:grpSp>
      <p:sp>
        <p:nvSpPr>
          <p:cNvPr id="6" name="object 6"/>
          <p:cNvSpPr txBox="1"/>
          <p:nvPr/>
        </p:nvSpPr>
        <p:spPr>
          <a:xfrm>
            <a:off x="1070254" y="2022475"/>
            <a:ext cx="6992620" cy="3866515"/>
          </a:xfrm>
          <a:prstGeom prst="rect">
            <a:avLst/>
          </a:prstGeom>
        </p:spPr>
        <p:txBody>
          <a:bodyPr vert="horz" wrap="square" lIns="0" tIns="12700" rIns="0" bIns="0" rtlCol="0">
            <a:spAutoFit/>
          </a:bodyPr>
          <a:lstStyle/>
          <a:p>
            <a:pPr marL="12700" marR="550545">
              <a:lnSpc>
                <a:spcPct val="100000"/>
              </a:lnSpc>
              <a:spcBef>
                <a:spcPts val="100"/>
              </a:spcBef>
            </a:pPr>
            <a:r>
              <a:rPr sz="1800" b="1" spc="-5" dirty="0">
                <a:latin typeface="Courier New"/>
                <a:cs typeface="Courier New"/>
              </a:rPr>
              <a:t>CREATE OR REPLACE TRIGGER </a:t>
            </a:r>
            <a:r>
              <a:rPr sz="1800" b="1" spc="-10" dirty="0">
                <a:latin typeface="Courier New"/>
                <a:cs typeface="Courier New"/>
              </a:rPr>
              <a:t>derive_commission_pct  </a:t>
            </a:r>
            <a:r>
              <a:rPr sz="1800" b="1" spc="-5" dirty="0">
                <a:latin typeface="Courier New"/>
                <a:cs typeface="Courier New"/>
              </a:rPr>
              <a:t>BEFORE INSERT OR UPDATE OF salary ON employees  FOR EACH</a:t>
            </a:r>
            <a:r>
              <a:rPr sz="1800" b="1" spc="-65" dirty="0">
                <a:latin typeface="Courier New"/>
                <a:cs typeface="Courier New"/>
              </a:rPr>
              <a:t> </a:t>
            </a:r>
            <a:r>
              <a:rPr sz="1800" b="1" spc="-5" dirty="0">
                <a:latin typeface="Courier New"/>
                <a:cs typeface="Courier New"/>
              </a:rPr>
              <a:t>ROW</a:t>
            </a:r>
            <a:endParaRPr sz="1800">
              <a:latin typeface="Courier New"/>
              <a:cs typeface="Courier New"/>
            </a:endParaRPr>
          </a:p>
          <a:p>
            <a:pPr marL="12700" marR="3145155">
              <a:lnSpc>
                <a:spcPct val="100000"/>
              </a:lnSpc>
            </a:pPr>
            <a:r>
              <a:rPr sz="1800" b="1" spc="-5" dirty="0">
                <a:latin typeface="Courier New"/>
                <a:cs typeface="Courier New"/>
              </a:rPr>
              <a:t>WHEN (NEW.job_id </a:t>
            </a:r>
            <a:r>
              <a:rPr sz="1800" b="1" dirty="0">
                <a:latin typeface="Courier New"/>
                <a:cs typeface="Courier New"/>
              </a:rPr>
              <a:t>=</a:t>
            </a:r>
            <a:r>
              <a:rPr sz="1800" b="1" spc="-200" dirty="0">
                <a:latin typeface="Courier New"/>
                <a:cs typeface="Courier New"/>
              </a:rPr>
              <a:t> </a:t>
            </a:r>
            <a:r>
              <a:rPr sz="1800" b="1" spc="-5" dirty="0">
                <a:latin typeface="Courier New"/>
                <a:cs typeface="Courier New"/>
              </a:rPr>
              <a:t>'SA_REP')  BEGIN</a:t>
            </a:r>
            <a:endParaRPr sz="1800">
              <a:latin typeface="Courier New"/>
              <a:cs typeface="Courier New"/>
            </a:endParaRPr>
          </a:p>
          <a:p>
            <a:pPr marL="147955">
              <a:lnSpc>
                <a:spcPct val="100000"/>
              </a:lnSpc>
            </a:pPr>
            <a:r>
              <a:rPr sz="1800" b="1" spc="-5" dirty="0">
                <a:latin typeface="Courier New"/>
                <a:cs typeface="Courier New"/>
              </a:rPr>
              <a:t>IF INSERTING</a:t>
            </a:r>
            <a:r>
              <a:rPr sz="1800" b="1" spc="-75" dirty="0">
                <a:latin typeface="Courier New"/>
                <a:cs typeface="Courier New"/>
              </a:rPr>
              <a:t> </a:t>
            </a:r>
            <a:r>
              <a:rPr sz="1800" b="1" spc="-5" dirty="0">
                <a:latin typeface="Courier New"/>
                <a:cs typeface="Courier New"/>
              </a:rPr>
              <a:t>THEN</a:t>
            </a:r>
            <a:endParaRPr sz="1800">
              <a:latin typeface="Courier New"/>
              <a:cs typeface="Courier New"/>
            </a:endParaRPr>
          </a:p>
          <a:p>
            <a:pPr marL="421005">
              <a:lnSpc>
                <a:spcPct val="100000"/>
              </a:lnSpc>
            </a:pPr>
            <a:r>
              <a:rPr sz="1800" b="1" spc="-10" dirty="0">
                <a:latin typeface="Courier New"/>
                <a:cs typeface="Courier New"/>
              </a:rPr>
              <a:t>:NEW.commission_pct </a:t>
            </a:r>
            <a:r>
              <a:rPr sz="1800" b="1" spc="-5" dirty="0">
                <a:latin typeface="Courier New"/>
                <a:cs typeface="Courier New"/>
              </a:rPr>
              <a:t>:=</a:t>
            </a:r>
            <a:r>
              <a:rPr sz="1800" b="1" spc="-70" dirty="0">
                <a:latin typeface="Courier New"/>
                <a:cs typeface="Courier New"/>
              </a:rPr>
              <a:t> </a:t>
            </a:r>
            <a:r>
              <a:rPr sz="1800" b="1" spc="-5" dirty="0">
                <a:latin typeface="Courier New"/>
                <a:cs typeface="Courier New"/>
              </a:rPr>
              <a:t>0;</a:t>
            </a:r>
            <a:endParaRPr sz="1800">
              <a:latin typeface="Courier New"/>
              <a:cs typeface="Courier New"/>
            </a:endParaRPr>
          </a:p>
          <a:p>
            <a:pPr marL="147955">
              <a:lnSpc>
                <a:spcPct val="100000"/>
              </a:lnSpc>
            </a:pPr>
            <a:r>
              <a:rPr sz="1800" b="1" spc="-5" dirty="0">
                <a:latin typeface="Courier New"/>
                <a:cs typeface="Courier New"/>
              </a:rPr>
              <a:t>ELSIF </a:t>
            </a:r>
            <a:r>
              <a:rPr sz="1800" b="1" spc="-10" dirty="0">
                <a:latin typeface="Courier New"/>
                <a:cs typeface="Courier New"/>
              </a:rPr>
              <a:t>:OLD.commission_pct </a:t>
            </a:r>
            <a:r>
              <a:rPr sz="1800" b="1" spc="-5" dirty="0">
                <a:latin typeface="Courier New"/>
                <a:cs typeface="Courier New"/>
              </a:rPr>
              <a:t>IS NULL</a:t>
            </a:r>
            <a:r>
              <a:rPr sz="1800" b="1" spc="-145" dirty="0">
                <a:latin typeface="Courier New"/>
                <a:cs typeface="Courier New"/>
              </a:rPr>
              <a:t> </a:t>
            </a:r>
            <a:r>
              <a:rPr sz="1800" b="1" spc="-5" dirty="0">
                <a:latin typeface="Courier New"/>
                <a:cs typeface="Courier New"/>
              </a:rPr>
              <a:t>THEN</a:t>
            </a:r>
            <a:endParaRPr sz="1800">
              <a:latin typeface="Courier New"/>
              <a:cs typeface="Courier New"/>
            </a:endParaRPr>
          </a:p>
          <a:p>
            <a:pPr marL="421005">
              <a:lnSpc>
                <a:spcPct val="100000"/>
              </a:lnSpc>
              <a:spcBef>
                <a:spcPts val="5"/>
              </a:spcBef>
            </a:pPr>
            <a:r>
              <a:rPr sz="1800" b="1" spc="-10" dirty="0">
                <a:latin typeface="Courier New"/>
                <a:cs typeface="Courier New"/>
              </a:rPr>
              <a:t>:NEW.commission_pct </a:t>
            </a:r>
            <a:r>
              <a:rPr sz="1800" b="1" spc="-5" dirty="0">
                <a:latin typeface="Courier New"/>
                <a:cs typeface="Courier New"/>
              </a:rPr>
              <a:t>:=</a:t>
            </a:r>
            <a:r>
              <a:rPr sz="1800" b="1" spc="-75" dirty="0">
                <a:latin typeface="Courier New"/>
                <a:cs typeface="Courier New"/>
              </a:rPr>
              <a:t> </a:t>
            </a:r>
            <a:r>
              <a:rPr sz="1800" b="1" spc="-5" dirty="0">
                <a:latin typeface="Courier New"/>
                <a:cs typeface="Courier New"/>
              </a:rPr>
              <a:t>0;</a:t>
            </a:r>
            <a:endParaRPr sz="1800">
              <a:latin typeface="Courier New"/>
              <a:cs typeface="Courier New"/>
            </a:endParaRPr>
          </a:p>
          <a:p>
            <a:pPr marL="147955">
              <a:lnSpc>
                <a:spcPct val="100000"/>
              </a:lnSpc>
            </a:pPr>
            <a:r>
              <a:rPr sz="1800" b="1" spc="-5" dirty="0">
                <a:latin typeface="Courier New"/>
                <a:cs typeface="Courier New"/>
              </a:rPr>
              <a:t>ELSE</a:t>
            </a:r>
            <a:endParaRPr sz="1800">
              <a:latin typeface="Courier New"/>
              <a:cs typeface="Courier New"/>
            </a:endParaRPr>
          </a:p>
          <a:p>
            <a:pPr marL="147955" marR="5080" indent="272415">
              <a:lnSpc>
                <a:spcPct val="100000"/>
              </a:lnSpc>
            </a:pPr>
            <a:r>
              <a:rPr sz="1800" b="1" spc="-10" dirty="0">
                <a:latin typeface="Courier New"/>
                <a:cs typeface="Courier New"/>
              </a:rPr>
              <a:t>:NEW.commission_pct </a:t>
            </a:r>
            <a:r>
              <a:rPr sz="1800" b="1" spc="-5" dirty="0">
                <a:latin typeface="Courier New"/>
                <a:cs typeface="Courier New"/>
              </a:rPr>
              <a:t>:= </a:t>
            </a:r>
            <a:r>
              <a:rPr sz="1800" b="1" spc="-10" dirty="0">
                <a:latin typeface="Courier New"/>
                <a:cs typeface="Courier New"/>
              </a:rPr>
              <a:t>:OLD.commission_pct+0.05;  </a:t>
            </a:r>
            <a:r>
              <a:rPr sz="1800" b="1" spc="-5" dirty="0">
                <a:latin typeface="Courier New"/>
                <a:cs typeface="Courier New"/>
              </a:rPr>
              <a:t>END</a:t>
            </a:r>
            <a:r>
              <a:rPr sz="1800" b="1" spc="-30" dirty="0">
                <a:latin typeface="Courier New"/>
                <a:cs typeface="Courier New"/>
              </a:rPr>
              <a:t> </a:t>
            </a:r>
            <a:r>
              <a:rPr sz="1800" b="1" spc="-5" dirty="0">
                <a:latin typeface="Courier New"/>
                <a:cs typeface="Courier New"/>
              </a:rPr>
              <a:t>IF;</a:t>
            </a:r>
            <a:endParaRPr sz="1800">
              <a:latin typeface="Courier New"/>
              <a:cs typeface="Courier New"/>
            </a:endParaRPr>
          </a:p>
          <a:p>
            <a:pPr marL="12700">
              <a:lnSpc>
                <a:spcPct val="100000"/>
              </a:lnSpc>
            </a:pPr>
            <a:r>
              <a:rPr sz="1800" b="1" spc="-5" dirty="0">
                <a:latin typeface="Courier New"/>
                <a:cs typeface="Courier New"/>
              </a:rPr>
              <a:t>END;</a:t>
            </a:r>
            <a:endParaRPr sz="1800">
              <a:latin typeface="Courier New"/>
              <a:cs typeface="Courier New"/>
            </a:endParaRPr>
          </a:p>
          <a:p>
            <a:pPr marL="12700">
              <a:lnSpc>
                <a:spcPct val="100000"/>
              </a:lnSpc>
            </a:pPr>
            <a:r>
              <a:rPr sz="1800" b="1" dirty="0">
                <a:latin typeface="Courier New"/>
                <a:cs typeface="Courier New"/>
              </a:rPr>
              <a:t>/</a:t>
            </a:r>
            <a:endParaRPr sz="1800">
              <a:latin typeface="Courier New"/>
              <a:cs typeface="Courier New"/>
            </a:endParaRPr>
          </a:p>
        </p:txBody>
      </p:sp>
      <p:sp>
        <p:nvSpPr>
          <p:cNvPr id="7" name="object 7"/>
          <p:cNvSpPr txBox="1">
            <a:spLocks noGrp="1"/>
          </p:cNvSpPr>
          <p:nvPr>
            <p:ph type="sldNum" sz="quarter" idx="7"/>
          </p:nvPr>
        </p:nvSpPr>
        <p:spPr>
          <a:prstGeom prst="rect">
            <a:avLst/>
          </a:prstGeom>
        </p:spPr>
        <p:txBody>
          <a:bodyPr vert="horz" wrap="square" lIns="0" tIns="0" rIns="0" bIns="0" rtlCol="0">
            <a:spAutoFit/>
          </a:bodyPr>
          <a:lstStyle/>
          <a:p>
            <a:pPr marL="12700">
              <a:lnSpc>
                <a:spcPts val="1425"/>
              </a:lnSpc>
            </a:pPr>
            <a:r>
              <a:rPr spc="-5" dirty="0"/>
              <a:t>10-</a:t>
            </a:r>
            <a:fld id="{81D60167-4931-47E6-BA6A-407CBD079E47}" type="slidenum">
              <a:rPr spc="-5" dirty="0"/>
              <a:t>22</a:t>
            </a:fld>
            <a:endParaRPr spc="-5" dirty="0"/>
          </a:p>
        </p:txBody>
      </p:sp>
      <p:sp>
        <p:nvSpPr>
          <p:cNvPr id="8" name="object 8"/>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Copyright </a:t>
            </a:r>
            <a:r>
              <a:rPr dirty="0"/>
              <a:t>© 2004, Oracle. </a:t>
            </a:r>
            <a:r>
              <a:rPr spc="-5" dirty="0"/>
              <a:t>All rights</a:t>
            </a:r>
            <a:r>
              <a:rPr spc="-155" dirty="0"/>
              <a:t> </a:t>
            </a:r>
            <a:r>
              <a:rPr spc="-5" dirty="0"/>
              <a:t>reserved.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81505" y="524383"/>
            <a:ext cx="6325870" cy="452120"/>
          </a:xfrm>
          <a:prstGeom prst="rect">
            <a:avLst/>
          </a:prstGeom>
        </p:spPr>
        <p:txBody>
          <a:bodyPr vert="horz" wrap="square" lIns="0" tIns="12065" rIns="0" bIns="0" rtlCol="0">
            <a:spAutoFit/>
          </a:bodyPr>
          <a:lstStyle/>
          <a:p>
            <a:pPr marL="12700">
              <a:lnSpc>
                <a:spcPct val="100000"/>
              </a:lnSpc>
              <a:spcBef>
                <a:spcPts val="95"/>
              </a:spcBef>
            </a:pPr>
            <a:r>
              <a:rPr spc="-5" dirty="0"/>
              <a:t>Summary of Trigger Execution</a:t>
            </a:r>
            <a:r>
              <a:rPr spc="20" dirty="0"/>
              <a:t> </a:t>
            </a:r>
            <a:r>
              <a:rPr spc="-5" dirty="0"/>
              <a:t>Model</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12700">
              <a:lnSpc>
                <a:spcPts val="1425"/>
              </a:lnSpc>
            </a:pPr>
            <a:r>
              <a:rPr spc="-5" dirty="0"/>
              <a:t>10-</a:t>
            </a:r>
            <a:fld id="{81D60167-4931-47E6-BA6A-407CBD079E47}" type="slidenum">
              <a:rPr spc="-5" dirty="0"/>
              <a:t>23</a:t>
            </a:fld>
            <a:endParaRPr spc="-5" dirty="0"/>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Copyright </a:t>
            </a:r>
            <a:r>
              <a:rPr dirty="0"/>
              <a:t>© 2004, Oracle. </a:t>
            </a:r>
            <a:r>
              <a:rPr spc="-5" dirty="0"/>
              <a:t>All rights</a:t>
            </a:r>
            <a:r>
              <a:rPr spc="-155" dirty="0"/>
              <a:t> </a:t>
            </a:r>
            <a:r>
              <a:rPr spc="-5" dirty="0"/>
              <a:t>reserved.</a:t>
            </a:r>
          </a:p>
        </p:txBody>
      </p:sp>
      <p:sp>
        <p:nvSpPr>
          <p:cNvPr id="3" name="object 3"/>
          <p:cNvSpPr txBox="1"/>
          <p:nvPr/>
        </p:nvSpPr>
        <p:spPr>
          <a:xfrm>
            <a:off x="863600" y="1704510"/>
            <a:ext cx="6998334" cy="3391535"/>
          </a:xfrm>
          <a:prstGeom prst="rect">
            <a:avLst/>
          </a:prstGeom>
        </p:spPr>
        <p:txBody>
          <a:bodyPr vert="horz" wrap="square" lIns="0" tIns="97790" rIns="0" bIns="0" rtlCol="0">
            <a:spAutoFit/>
          </a:bodyPr>
          <a:lstStyle/>
          <a:p>
            <a:pPr marL="584200" indent="-457834">
              <a:lnSpc>
                <a:spcPct val="100000"/>
              </a:lnSpc>
              <a:spcBef>
                <a:spcPts val="770"/>
              </a:spcBef>
              <a:buAutoNum type="arabicPeriod"/>
              <a:tabLst>
                <a:tab pos="584200" algn="l"/>
                <a:tab pos="584835" algn="l"/>
              </a:tabLst>
            </a:pPr>
            <a:r>
              <a:rPr sz="2200" b="1" spc="-5" dirty="0">
                <a:latin typeface="Arial"/>
                <a:cs typeface="Arial"/>
              </a:rPr>
              <a:t>Execute all </a:t>
            </a:r>
            <a:r>
              <a:rPr sz="2200" b="1" spc="-5" dirty="0">
                <a:latin typeface="Courier New"/>
                <a:cs typeface="Courier New"/>
              </a:rPr>
              <a:t>BEFORE STATEMENT</a:t>
            </a:r>
            <a:r>
              <a:rPr sz="2200" b="1" spc="-615" dirty="0">
                <a:latin typeface="Courier New"/>
                <a:cs typeface="Courier New"/>
              </a:rPr>
              <a:t> </a:t>
            </a:r>
            <a:r>
              <a:rPr sz="2200" b="1" spc="-5" dirty="0">
                <a:latin typeface="Arial"/>
                <a:cs typeface="Arial"/>
              </a:rPr>
              <a:t>triggers.</a:t>
            </a:r>
            <a:endParaRPr sz="2200">
              <a:latin typeface="Arial"/>
              <a:cs typeface="Arial"/>
            </a:endParaRPr>
          </a:p>
          <a:p>
            <a:pPr marL="584200" indent="-457834">
              <a:lnSpc>
                <a:spcPct val="100000"/>
              </a:lnSpc>
              <a:spcBef>
                <a:spcPts val="675"/>
              </a:spcBef>
              <a:buAutoNum type="arabicPeriod"/>
              <a:tabLst>
                <a:tab pos="584200" algn="l"/>
                <a:tab pos="584835" algn="l"/>
              </a:tabLst>
            </a:pPr>
            <a:r>
              <a:rPr sz="2200" b="1" dirty="0">
                <a:latin typeface="Arial"/>
                <a:cs typeface="Arial"/>
              </a:rPr>
              <a:t>Loop </a:t>
            </a:r>
            <a:r>
              <a:rPr sz="2200" b="1" spc="-5" dirty="0">
                <a:latin typeface="Arial"/>
                <a:cs typeface="Arial"/>
              </a:rPr>
              <a:t>for </a:t>
            </a:r>
            <a:r>
              <a:rPr sz="2200" b="1" dirty="0">
                <a:latin typeface="Arial"/>
                <a:cs typeface="Arial"/>
              </a:rPr>
              <a:t>each </a:t>
            </a:r>
            <a:r>
              <a:rPr sz="2200" b="1" spc="-5" dirty="0">
                <a:latin typeface="Arial"/>
                <a:cs typeface="Arial"/>
              </a:rPr>
              <a:t>row</a:t>
            </a:r>
            <a:r>
              <a:rPr sz="2200" b="1" spc="35" dirty="0">
                <a:latin typeface="Arial"/>
                <a:cs typeface="Arial"/>
              </a:rPr>
              <a:t> </a:t>
            </a:r>
            <a:r>
              <a:rPr sz="2200" b="1" dirty="0">
                <a:latin typeface="Arial"/>
                <a:cs typeface="Arial"/>
              </a:rPr>
              <a:t>affected:</a:t>
            </a:r>
            <a:endParaRPr sz="2200">
              <a:latin typeface="Arial"/>
              <a:cs typeface="Arial"/>
            </a:endParaRPr>
          </a:p>
          <a:p>
            <a:pPr marL="1041400" lvl="1" indent="-343535">
              <a:lnSpc>
                <a:spcPct val="100000"/>
              </a:lnSpc>
              <a:spcBef>
                <a:spcPts val="355"/>
              </a:spcBef>
              <a:buAutoNum type="alphaLcPeriod"/>
              <a:tabLst>
                <a:tab pos="1041400" algn="l"/>
                <a:tab pos="1042035" algn="l"/>
              </a:tabLst>
            </a:pPr>
            <a:r>
              <a:rPr sz="2000" b="1" dirty="0">
                <a:latin typeface="Arial"/>
                <a:cs typeface="Arial"/>
              </a:rPr>
              <a:t>Execute all </a:t>
            </a:r>
            <a:r>
              <a:rPr sz="2000" b="1" spc="-5" dirty="0">
                <a:latin typeface="Courier New"/>
                <a:cs typeface="Courier New"/>
              </a:rPr>
              <a:t>BEFORE ROW</a:t>
            </a:r>
            <a:r>
              <a:rPr sz="2000" b="1" spc="-735" dirty="0">
                <a:latin typeface="Courier New"/>
                <a:cs typeface="Courier New"/>
              </a:rPr>
              <a:t> </a:t>
            </a:r>
            <a:r>
              <a:rPr sz="2000" b="1" dirty="0">
                <a:latin typeface="Arial"/>
                <a:cs typeface="Arial"/>
              </a:rPr>
              <a:t>triggers.</a:t>
            </a:r>
            <a:endParaRPr sz="2000">
              <a:latin typeface="Arial"/>
              <a:cs typeface="Arial"/>
            </a:endParaRPr>
          </a:p>
          <a:p>
            <a:pPr marL="1041400" marR="5080" lvl="1" indent="-342900">
              <a:lnSpc>
                <a:spcPct val="100000"/>
              </a:lnSpc>
              <a:spcBef>
                <a:spcPts val="615"/>
              </a:spcBef>
              <a:buAutoNum type="alphaLcPeriod"/>
              <a:tabLst>
                <a:tab pos="1042035" algn="l"/>
              </a:tabLst>
            </a:pPr>
            <a:r>
              <a:rPr sz="2000" b="1" dirty="0">
                <a:latin typeface="Arial"/>
                <a:cs typeface="Arial"/>
              </a:rPr>
              <a:t>Execute the DML statement and perform</a:t>
            </a:r>
            <a:r>
              <a:rPr sz="2000" b="1" spc="-125" dirty="0">
                <a:latin typeface="Arial"/>
                <a:cs typeface="Arial"/>
              </a:rPr>
              <a:t> </a:t>
            </a:r>
            <a:r>
              <a:rPr sz="2000" b="1" dirty="0">
                <a:latin typeface="Arial"/>
                <a:cs typeface="Arial"/>
              </a:rPr>
              <a:t>integrity  constraint</a:t>
            </a:r>
            <a:r>
              <a:rPr sz="2000" b="1" spc="-60" dirty="0">
                <a:latin typeface="Arial"/>
                <a:cs typeface="Arial"/>
              </a:rPr>
              <a:t> </a:t>
            </a:r>
            <a:r>
              <a:rPr sz="2000" b="1" dirty="0">
                <a:latin typeface="Arial"/>
                <a:cs typeface="Arial"/>
              </a:rPr>
              <a:t>checking.</a:t>
            </a:r>
            <a:endParaRPr sz="2000">
              <a:latin typeface="Arial"/>
              <a:cs typeface="Arial"/>
            </a:endParaRPr>
          </a:p>
          <a:p>
            <a:pPr marL="1041400" lvl="1" indent="-343535">
              <a:lnSpc>
                <a:spcPct val="100000"/>
              </a:lnSpc>
              <a:spcBef>
                <a:spcPts val="345"/>
              </a:spcBef>
              <a:buAutoNum type="alphaLcPeriod"/>
              <a:tabLst>
                <a:tab pos="1041400" algn="l"/>
                <a:tab pos="1042035" algn="l"/>
              </a:tabLst>
            </a:pPr>
            <a:r>
              <a:rPr sz="2000" b="1" dirty="0">
                <a:latin typeface="Arial"/>
                <a:cs typeface="Arial"/>
              </a:rPr>
              <a:t>Execute all </a:t>
            </a:r>
            <a:r>
              <a:rPr sz="2000" b="1" spc="-5" dirty="0">
                <a:latin typeface="Courier New"/>
                <a:cs typeface="Courier New"/>
              </a:rPr>
              <a:t>AFTER ROW</a:t>
            </a:r>
            <a:r>
              <a:rPr sz="2000" b="1" spc="-735" dirty="0">
                <a:latin typeface="Courier New"/>
                <a:cs typeface="Courier New"/>
              </a:rPr>
              <a:t> </a:t>
            </a:r>
            <a:r>
              <a:rPr sz="2000" b="1" dirty="0">
                <a:latin typeface="Arial"/>
                <a:cs typeface="Arial"/>
              </a:rPr>
              <a:t>triggers.</a:t>
            </a:r>
            <a:endParaRPr sz="2000">
              <a:latin typeface="Arial"/>
              <a:cs typeface="Arial"/>
            </a:endParaRPr>
          </a:p>
          <a:p>
            <a:pPr marL="12700" marR="457834" indent="114300">
              <a:lnSpc>
                <a:spcPts val="3310"/>
              </a:lnSpc>
              <a:spcBef>
                <a:spcPts val="65"/>
              </a:spcBef>
              <a:buAutoNum type="arabicPeriod"/>
              <a:tabLst>
                <a:tab pos="584200" algn="l"/>
                <a:tab pos="584835" algn="l"/>
              </a:tabLst>
            </a:pPr>
            <a:r>
              <a:rPr sz="2200" b="1" spc="-5" dirty="0">
                <a:latin typeface="Arial"/>
                <a:cs typeface="Arial"/>
              </a:rPr>
              <a:t>Execute all </a:t>
            </a:r>
            <a:r>
              <a:rPr sz="2200" b="1" spc="-5" dirty="0">
                <a:latin typeface="Courier New"/>
                <a:cs typeface="Courier New"/>
              </a:rPr>
              <a:t>AFTER STATEMENT </a:t>
            </a:r>
            <a:r>
              <a:rPr sz="2200" b="1" spc="-5" dirty="0">
                <a:latin typeface="Arial"/>
                <a:cs typeface="Arial"/>
              </a:rPr>
              <a:t>triggers.  Note: Integrity checking can be deferred until</a:t>
            </a:r>
            <a:r>
              <a:rPr sz="2200" b="1" spc="210" dirty="0">
                <a:latin typeface="Arial"/>
                <a:cs typeface="Arial"/>
              </a:rPr>
              <a:t> </a:t>
            </a:r>
            <a:r>
              <a:rPr sz="2200" b="1" spc="-5" dirty="0">
                <a:latin typeface="Arial"/>
                <a:cs typeface="Arial"/>
              </a:rPr>
              <a:t>the</a:t>
            </a:r>
            <a:endParaRPr sz="2200">
              <a:latin typeface="Arial"/>
              <a:cs typeface="Arial"/>
            </a:endParaRPr>
          </a:p>
          <a:p>
            <a:pPr marL="12700">
              <a:lnSpc>
                <a:spcPts val="2275"/>
              </a:lnSpc>
            </a:pPr>
            <a:r>
              <a:rPr sz="2200" b="1" spc="-5" dirty="0">
                <a:latin typeface="Courier New"/>
                <a:cs typeface="Courier New"/>
              </a:rPr>
              <a:t>COMMIT</a:t>
            </a:r>
            <a:r>
              <a:rPr sz="2200" b="1" spc="-665" dirty="0">
                <a:latin typeface="Courier New"/>
                <a:cs typeface="Courier New"/>
              </a:rPr>
              <a:t> </a:t>
            </a:r>
            <a:r>
              <a:rPr sz="2200" b="1" spc="-5" dirty="0">
                <a:latin typeface="Arial"/>
                <a:cs typeface="Arial"/>
              </a:rPr>
              <a:t>operation is performed.</a:t>
            </a:r>
            <a:endParaRPr sz="2200">
              <a:latin typeface="Arial"/>
              <a:cs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943860" y="524383"/>
            <a:ext cx="3204845" cy="452120"/>
          </a:xfrm>
          <a:prstGeom prst="rect">
            <a:avLst/>
          </a:prstGeom>
        </p:spPr>
        <p:txBody>
          <a:bodyPr vert="horz" wrap="square" lIns="0" tIns="12065" rIns="0" bIns="0" rtlCol="0">
            <a:spAutoFit/>
          </a:bodyPr>
          <a:lstStyle/>
          <a:p>
            <a:pPr marL="12700">
              <a:lnSpc>
                <a:spcPct val="100000"/>
              </a:lnSpc>
              <a:spcBef>
                <a:spcPts val="95"/>
              </a:spcBef>
            </a:pPr>
            <a:r>
              <a:rPr spc="-5" dirty="0"/>
              <a:t>Managing</a:t>
            </a:r>
            <a:r>
              <a:rPr spc="-40" dirty="0"/>
              <a:t> </a:t>
            </a:r>
            <a:r>
              <a:rPr spc="-5" dirty="0"/>
              <a:t>Triggers</a:t>
            </a:r>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12700">
              <a:lnSpc>
                <a:spcPts val="1425"/>
              </a:lnSpc>
            </a:pPr>
            <a:r>
              <a:rPr spc="-5" dirty="0"/>
              <a:t>10-</a:t>
            </a:r>
            <a:fld id="{81D60167-4931-47E6-BA6A-407CBD079E47}" type="slidenum">
              <a:rPr spc="-5" dirty="0"/>
              <a:t>24</a:t>
            </a:fld>
            <a:endParaRPr spc="-5" dirty="0"/>
          </a:p>
        </p:txBody>
      </p:sp>
      <p:sp>
        <p:nvSpPr>
          <p:cNvPr id="10" name="object 10"/>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Copyright </a:t>
            </a:r>
            <a:r>
              <a:rPr dirty="0"/>
              <a:t>© 2004, Oracle. </a:t>
            </a:r>
            <a:r>
              <a:rPr spc="-5" dirty="0"/>
              <a:t>All rights</a:t>
            </a:r>
            <a:r>
              <a:rPr spc="-155" dirty="0"/>
              <a:t> </a:t>
            </a:r>
            <a:r>
              <a:rPr spc="-5" dirty="0"/>
              <a:t>reserved.</a:t>
            </a:r>
          </a:p>
        </p:txBody>
      </p:sp>
      <p:sp>
        <p:nvSpPr>
          <p:cNvPr id="3" name="object 3"/>
          <p:cNvSpPr txBox="1"/>
          <p:nvPr/>
        </p:nvSpPr>
        <p:spPr>
          <a:xfrm>
            <a:off x="977900" y="1808733"/>
            <a:ext cx="5645785" cy="360680"/>
          </a:xfrm>
          <a:prstGeom prst="rect">
            <a:avLst/>
          </a:prstGeom>
        </p:spPr>
        <p:txBody>
          <a:bodyPr vert="horz" wrap="square" lIns="0" tIns="12065" rIns="0" bIns="0" rtlCol="0">
            <a:spAutoFit/>
          </a:bodyPr>
          <a:lstStyle/>
          <a:p>
            <a:pPr marL="469900" indent="-457834">
              <a:lnSpc>
                <a:spcPct val="100000"/>
              </a:lnSpc>
              <a:spcBef>
                <a:spcPts val="95"/>
              </a:spcBef>
              <a:buClr>
                <a:srgbClr val="FF0000"/>
              </a:buClr>
              <a:buFont typeface="Arial"/>
              <a:buChar char="•"/>
              <a:tabLst>
                <a:tab pos="469900" algn="l"/>
                <a:tab pos="470534" algn="l"/>
              </a:tabLst>
            </a:pPr>
            <a:r>
              <a:rPr sz="2200" b="1" spc="-5" dirty="0">
                <a:latin typeface="Arial"/>
                <a:cs typeface="Arial"/>
              </a:rPr>
              <a:t>Disable or reenable a database</a:t>
            </a:r>
            <a:r>
              <a:rPr sz="2200" b="1" spc="105" dirty="0">
                <a:latin typeface="Arial"/>
                <a:cs typeface="Arial"/>
              </a:rPr>
              <a:t> </a:t>
            </a:r>
            <a:r>
              <a:rPr sz="2200" b="1" spc="-5" dirty="0">
                <a:latin typeface="Arial"/>
                <a:cs typeface="Arial"/>
              </a:rPr>
              <a:t>trigger:</a:t>
            </a:r>
            <a:endParaRPr sz="2200">
              <a:latin typeface="Arial"/>
              <a:cs typeface="Arial"/>
            </a:endParaRPr>
          </a:p>
        </p:txBody>
      </p:sp>
      <p:sp>
        <p:nvSpPr>
          <p:cNvPr id="4" name="object 4"/>
          <p:cNvSpPr txBox="1"/>
          <p:nvPr/>
        </p:nvSpPr>
        <p:spPr>
          <a:xfrm>
            <a:off x="977900" y="2882011"/>
            <a:ext cx="6080125" cy="360680"/>
          </a:xfrm>
          <a:prstGeom prst="rect">
            <a:avLst/>
          </a:prstGeom>
        </p:spPr>
        <p:txBody>
          <a:bodyPr vert="horz" wrap="square" lIns="0" tIns="12065" rIns="0" bIns="0" rtlCol="0">
            <a:spAutoFit/>
          </a:bodyPr>
          <a:lstStyle/>
          <a:p>
            <a:pPr marL="469900" indent="-457834">
              <a:lnSpc>
                <a:spcPct val="100000"/>
              </a:lnSpc>
              <a:spcBef>
                <a:spcPts val="95"/>
              </a:spcBef>
              <a:buClr>
                <a:srgbClr val="FF0000"/>
              </a:buClr>
              <a:buFont typeface="Arial"/>
              <a:buChar char="•"/>
              <a:tabLst>
                <a:tab pos="469900" algn="l"/>
                <a:tab pos="470534" algn="l"/>
              </a:tabLst>
            </a:pPr>
            <a:r>
              <a:rPr sz="2200" b="1" spc="-5" dirty="0">
                <a:latin typeface="Arial"/>
                <a:cs typeface="Arial"/>
              </a:rPr>
              <a:t>Disable or reenable all triggers for a</a:t>
            </a:r>
            <a:r>
              <a:rPr sz="2200" b="1" spc="110" dirty="0">
                <a:latin typeface="Arial"/>
                <a:cs typeface="Arial"/>
              </a:rPr>
              <a:t> </a:t>
            </a:r>
            <a:r>
              <a:rPr sz="2200" b="1" spc="-5" dirty="0">
                <a:latin typeface="Arial"/>
                <a:cs typeface="Arial"/>
              </a:rPr>
              <a:t>table:</a:t>
            </a:r>
            <a:endParaRPr sz="2200">
              <a:latin typeface="Arial"/>
              <a:cs typeface="Arial"/>
            </a:endParaRPr>
          </a:p>
        </p:txBody>
      </p:sp>
      <p:sp>
        <p:nvSpPr>
          <p:cNvPr id="5" name="object 5"/>
          <p:cNvSpPr txBox="1"/>
          <p:nvPr/>
        </p:nvSpPr>
        <p:spPr>
          <a:xfrm>
            <a:off x="977900" y="4223384"/>
            <a:ext cx="4601845" cy="360680"/>
          </a:xfrm>
          <a:prstGeom prst="rect">
            <a:avLst/>
          </a:prstGeom>
        </p:spPr>
        <p:txBody>
          <a:bodyPr vert="horz" wrap="square" lIns="0" tIns="12065" rIns="0" bIns="0" rtlCol="0">
            <a:spAutoFit/>
          </a:bodyPr>
          <a:lstStyle/>
          <a:p>
            <a:pPr marL="469900" indent="-457834">
              <a:lnSpc>
                <a:spcPct val="100000"/>
              </a:lnSpc>
              <a:spcBef>
                <a:spcPts val="95"/>
              </a:spcBef>
              <a:buClr>
                <a:srgbClr val="FF0000"/>
              </a:buClr>
              <a:buFont typeface="Arial"/>
              <a:buChar char="•"/>
              <a:tabLst>
                <a:tab pos="469900" algn="l"/>
                <a:tab pos="470534" algn="l"/>
              </a:tabLst>
            </a:pPr>
            <a:r>
              <a:rPr sz="2200" b="1" spc="-5" dirty="0">
                <a:latin typeface="Arial"/>
                <a:cs typeface="Arial"/>
              </a:rPr>
              <a:t>Recompile a trigger for a</a:t>
            </a:r>
            <a:r>
              <a:rPr sz="2200" b="1" spc="50" dirty="0">
                <a:latin typeface="Arial"/>
                <a:cs typeface="Arial"/>
              </a:rPr>
              <a:t> </a:t>
            </a:r>
            <a:r>
              <a:rPr sz="2200" b="1" spc="-5" dirty="0">
                <a:latin typeface="Arial"/>
                <a:cs typeface="Arial"/>
              </a:rPr>
              <a:t>table:</a:t>
            </a:r>
            <a:endParaRPr sz="2200">
              <a:latin typeface="Arial"/>
              <a:cs typeface="Arial"/>
            </a:endParaRPr>
          </a:p>
        </p:txBody>
      </p:sp>
      <p:sp>
        <p:nvSpPr>
          <p:cNvPr id="6" name="object 6"/>
          <p:cNvSpPr txBox="1"/>
          <p:nvPr/>
        </p:nvSpPr>
        <p:spPr>
          <a:xfrm>
            <a:off x="1004887" y="2290762"/>
            <a:ext cx="7139305" cy="468630"/>
          </a:xfrm>
          <a:prstGeom prst="rect">
            <a:avLst/>
          </a:prstGeom>
          <a:solidFill>
            <a:srgbClr val="CCCCCC"/>
          </a:solidFill>
          <a:ln w="28575">
            <a:solidFill>
              <a:srgbClr val="000000"/>
            </a:solidFill>
          </a:ln>
        </p:spPr>
        <p:txBody>
          <a:bodyPr vert="horz" wrap="square" lIns="0" tIns="69850" rIns="0" bIns="0" rtlCol="0">
            <a:spAutoFit/>
          </a:bodyPr>
          <a:lstStyle/>
          <a:p>
            <a:pPr marL="92075">
              <a:lnSpc>
                <a:spcPct val="100000"/>
              </a:lnSpc>
              <a:spcBef>
                <a:spcPts val="550"/>
              </a:spcBef>
            </a:pPr>
            <a:r>
              <a:rPr sz="1800" b="1" spc="-5" dirty="0">
                <a:latin typeface="Courier New"/>
                <a:cs typeface="Courier New"/>
              </a:rPr>
              <a:t>ALTER TRIGGER </a:t>
            </a:r>
            <a:r>
              <a:rPr sz="1800" b="1" i="1" spc="-5" dirty="0">
                <a:latin typeface="Courier New"/>
                <a:cs typeface="Courier New"/>
              </a:rPr>
              <a:t>trigger_name DISABLE </a:t>
            </a:r>
            <a:r>
              <a:rPr sz="1800" b="1" dirty="0">
                <a:latin typeface="Courier New"/>
                <a:cs typeface="Courier New"/>
              </a:rPr>
              <a:t>|</a:t>
            </a:r>
            <a:r>
              <a:rPr sz="1800" b="1" spc="-204" dirty="0">
                <a:latin typeface="Courier New"/>
                <a:cs typeface="Courier New"/>
              </a:rPr>
              <a:t> </a:t>
            </a:r>
            <a:r>
              <a:rPr sz="1800" b="1" i="1" spc="-5" dirty="0">
                <a:latin typeface="Courier New"/>
                <a:cs typeface="Courier New"/>
              </a:rPr>
              <a:t>ENABLE</a:t>
            </a:r>
            <a:endParaRPr sz="1800">
              <a:latin typeface="Courier New"/>
              <a:cs typeface="Courier New"/>
            </a:endParaRPr>
          </a:p>
        </p:txBody>
      </p:sp>
      <p:sp>
        <p:nvSpPr>
          <p:cNvPr id="7" name="object 7"/>
          <p:cNvSpPr txBox="1"/>
          <p:nvPr/>
        </p:nvSpPr>
        <p:spPr>
          <a:xfrm>
            <a:off x="1004887" y="3427412"/>
            <a:ext cx="7139305" cy="640080"/>
          </a:xfrm>
          <a:prstGeom prst="rect">
            <a:avLst/>
          </a:prstGeom>
          <a:solidFill>
            <a:srgbClr val="CCCCCC"/>
          </a:solidFill>
          <a:ln w="28575">
            <a:solidFill>
              <a:srgbClr val="000000"/>
            </a:solidFill>
          </a:ln>
        </p:spPr>
        <p:txBody>
          <a:bodyPr vert="horz" wrap="square" lIns="0" tIns="19050" rIns="0" bIns="0" rtlCol="0">
            <a:spAutoFit/>
          </a:bodyPr>
          <a:lstStyle/>
          <a:p>
            <a:pPr marL="92075">
              <a:lnSpc>
                <a:spcPct val="100000"/>
              </a:lnSpc>
              <a:spcBef>
                <a:spcPts val="150"/>
              </a:spcBef>
            </a:pPr>
            <a:r>
              <a:rPr sz="1800" b="1" spc="-5" dirty="0">
                <a:latin typeface="Courier New"/>
                <a:cs typeface="Courier New"/>
              </a:rPr>
              <a:t>ALTER TABLE </a:t>
            </a:r>
            <a:r>
              <a:rPr sz="1800" b="1" i="1" spc="-5" dirty="0">
                <a:latin typeface="Courier New"/>
                <a:cs typeface="Courier New"/>
              </a:rPr>
              <a:t>table_name DISABLE </a:t>
            </a:r>
            <a:r>
              <a:rPr sz="1800" b="1" dirty="0">
                <a:latin typeface="Courier New"/>
                <a:cs typeface="Courier New"/>
              </a:rPr>
              <a:t>|</a:t>
            </a:r>
            <a:r>
              <a:rPr sz="1800" b="1" spc="-185" dirty="0">
                <a:latin typeface="Courier New"/>
                <a:cs typeface="Courier New"/>
              </a:rPr>
              <a:t> </a:t>
            </a:r>
            <a:r>
              <a:rPr sz="1800" b="1" i="1" spc="-5" dirty="0">
                <a:latin typeface="Courier New"/>
                <a:cs typeface="Courier New"/>
              </a:rPr>
              <a:t>ENABLE</a:t>
            </a:r>
            <a:endParaRPr sz="1800">
              <a:latin typeface="Courier New"/>
              <a:cs typeface="Courier New"/>
            </a:endParaRPr>
          </a:p>
          <a:p>
            <a:pPr marL="365125">
              <a:lnSpc>
                <a:spcPct val="100000"/>
              </a:lnSpc>
            </a:pPr>
            <a:r>
              <a:rPr sz="1800" b="1" spc="-5" dirty="0">
                <a:latin typeface="Courier New"/>
                <a:cs typeface="Courier New"/>
              </a:rPr>
              <a:t>ALL</a:t>
            </a:r>
            <a:r>
              <a:rPr sz="1800" b="1" spc="-45" dirty="0">
                <a:latin typeface="Courier New"/>
                <a:cs typeface="Courier New"/>
              </a:rPr>
              <a:t> </a:t>
            </a:r>
            <a:r>
              <a:rPr sz="1800" b="1" spc="-5" dirty="0">
                <a:latin typeface="Courier New"/>
                <a:cs typeface="Courier New"/>
              </a:rPr>
              <a:t>TRIGGERS</a:t>
            </a:r>
            <a:endParaRPr sz="1800">
              <a:latin typeface="Courier New"/>
              <a:cs typeface="Courier New"/>
            </a:endParaRPr>
          </a:p>
        </p:txBody>
      </p:sp>
      <p:sp>
        <p:nvSpPr>
          <p:cNvPr id="8" name="object 8"/>
          <p:cNvSpPr txBox="1"/>
          <p:nvPr/>
        </p:nvSpPr>
        <p:spPr>
          <a:xfrm>
            <a:off x="1004887" y="4713287"/>
            <a:ext cx="7139305" cy="468630"/>
          </a:xfrm>
          <a:prstGeom prst="rect">
            <a:avLst/>
          </a:prstGeom>
          <a:solidFill>
            <a:srgbClr val="CCCCCC"/>
          </a:solidFill>
          <a:ln w="28575">
            <a:solidFill>
              <a:srgbClr val="000000"/>
            </a:solidFill>
          </a:ln>
        </p:spPr>
        <p:txBody>
          <a:bodyPr vert="horz" wrap="square" lIns="0" tIns="70485" rIns="0" bIns="0" rtlCol="0">
            <a:spAutoFit/>
          </a:bodyPr>
          <a:lstStyle/>
          <a:p>
            <a:pPr marL="92075">
              <a:lnSpc>
                <a:spcPct val="100000"/>
              </a:lnSpc>
              <a:spcBef>
                <a:spcPts val="555"/>
              </a:spcBef>
            </a:pPr>
            <a:r>
              <a:rPr sz="1800" b="1" spc="-5" dirty="0">
                <a:latin typeface="Courier New"/>
                <a:cs typeface="Courier New"/>
              </a:rPr>
              <a:t>ALTER TRIGGER </a:t>
            </a:r>
            <a:r>
              <a:rPr sz="1800" b="1" i="1" spc="-5" dirty="0">
                <a:latin typeface="Courier New"/>
                <a:cs typeface="Courier New"/>
              </a:rPr>
              <a:t>trigger_name</a:t>
            </a:r>
            <a:r>
              <a:rPr sz="1800" b="1" i="1" spc="-150" dirty="0">
                <a:latin typeface="Courier New"/>
                <a:cs typeface="Courier New"/>
              </a:rPr>
              <a:t> </a:t>
            </a:r>
            <a:r>
              <a:rPr sz="1800" b="1" spc="-5" dirty="0">
                <a:latin typeface="Courier New"/>
                <a:cs typeface="Courier New"/>
              </a:rPr>
              <a:t>COMPILE</a:t>
            </a:r>
            <a:endParaRPr sz="1800">
              <a:latin typeface="Courier New"/>
              <a:cs typeface="Courier New"/>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913379" y="524383"/>
            <a:ext cx="3263900" cy="452120"/>
          </a:xfrm>
          <a:prstGeom prst="rect">
            <a:avLst/>
          </a:prstGeom>
        </p:spPr>
        <p:txBody>
          <a:bodyPr vert="horz" wrap="square" lIns="0" tIns="12065" rIns="0" bIns="0" rtlCol="0">
            <a:spAutoFit/>
          </a:bodyPr>
          <a:lstStyle/>
          <a:p>
            <a:pPr marL="12700">
              <a:lnSpc>
                <a:spcPct val="100000"/>
              </a:lnSpc>
              <a:spcBef>
                <a:spcPts val="95"/>
              </a:spcBef>
            </a:pPr>
            <a:r>
              <a:rPr spc="-5" dirty="0"/>
              <a:t>Removing</a:t>
            </a:r>
            <a:r>
              <a:rPr spc="-40" dirty="0"/>
              <a:t> </a:t>
            </a:r>
            <a:r>
              <a:rPr spc="-5" dirty="0"/>
              <a:t>Triggers</a:t>
            </a:r>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12700">
              <a:lnSpc>
                <a:spcPts val="1425"/>
              </a:lnSpc>
            </a:pPr>
            <a:r>
              <a:rPr spc="-5" dirty="0"/>
              <a:t>10-</a:t>
            </a:r>
            <a:fld id="{81D60167-4931-47E6-BA6A-407CBD079E47}" type="slidenum">
              <a:rPr spc="-5" dirty="0"/>
              <a:t>25</a:t>
            </a:fld>
            <a:endParaRPr spc="-5" dirty="0"/>
          </a:p>
        </p:txBody>
      </p:sp>
      <p:sp>
        <p:nvSpPr>
          <p:cNvPr id="9" name="object 9"/>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Copyright </a:t>
            </a:r>
            <a:r>
              <a:rPr dirty="0"/>
              <a:t>© 2004, Oracle. </a:t>
            </a:r>
            <a:r>
              <a:rPr spc="-5" dirty="0"/>
              <a:t>All rights</a:t>
            </a:r>
            <a:r>
              <a:rPr spc="-155" dirty="0"/>
              <a:t> </a:t>
            </a:r>
            <a:r>
              <a:rPr spc="-5" dirty="0"/>
              <a:t>reserved.</a:t>
            </a:r>
          </a:p>
        </p:txBody>
      </p:sp>
      <p:sp>
        <p:nvSpPr>
          <p:cNvPr id="3" name="object 3"/>
          <p:cNvSpPr txBox="1"/>
          <p:nvPr/>
        </p:nvSpPr>
        <p:spPr>
          <a:xfrm>
            <a:off x="863600" y="1790445"/>
            <a:ext cx="7012305" cy="695960"/>
          </a:xfrm>
          <a:prstGeom prst="rect">
            <a:avLst/>
          </a:prstGeom>
        </p:spPr>
        <p:txBody>
          <a:bodyPr vert="horz" wrap="square" lIns="0" tIns="12065" rIns="0" bIns="0" rtlCol="0">
            <a:spAutoFit/>
          </a:bodyPr>
          <a:lstStyle/>
          <a:p>
            <a:pPr marL="12700">
              <a:lnSpc>
                <a:spcPct val="100000"/>
              </a:lnSpc>
              <a:spcBef>
                <a:spcPts val="95"/>
              </a:spcBef>
            </a:pPr>
            <a:r>
              <a:rPr sz="2200" b="1" spc="-5" dirty="0">
                <a:latin typeface="Arial"/>
                <a:cs typeface="Arial"/>
              </a:rPr>
              <a:t>To remove a trigger from the database, use the</a:t>
            </a:r>
            <a:r>
              <a:rPr sz="2200" b="1" spc="180" dirty="0">
                <a:latin typeface="Arial"/>
                <a:cs typeface="Arial"/>
              </a:rPr>
              <a:t> </a:t>
            </a:r>
            <a:r>
              <a:rPr sz="2200" b="1" spc="-5" dirty="0">
                <a:latin typeface="Courier New"/>
                <a:cs typeface="Courier New"/>
              </a:rPr>
              <a:t>DROP</a:t>
            </a:r>
            <a:endParaRPr sz="2200">
              <a:latin typeface="Courier New"/>
              <a:cs typeface="Courier New"/>
            </a:endParaRPr>
          </a:p>
          <a:p>
            <a:pPr marL="12700">
              <a:lnSpc>
                <a:spcPct val="100000"/>
              </a:lnSpc>
            </a:pPr>
            <a:r>
              <a:rPr sz="2200" b="1" spc="-5" dirty="0">
                <a:latin typeface="Courier New"/>
                <a:cs typeface="Courier New"/>
              </a:rPr>
              <a:t>TRIGGER</a:t>
            </a:r>
            <a:r>
              <a:rPr sz="2200" b="1" spc="-705" dirty="0">
                <a:latin typeface="Courier New"/>
                <a:cs typeface="Courier New"/>
              </a:rPr>
              <a:t> </a:t>
            </a:r>
            <a:r>
              <a:rPr sz="2200" b="1" dirty="0">
                <a:latin typeface="Arial"/>
                <a:cs typeface="Arial"/>
              </a:rPr>
              <a:t>statement:</a:t>
            </a:r>
            <a:endParaRPr sz="2200">
              <a:latin typeface="Arial"/>
              <a:cs typeface="Arial"/>
            </a:endParaRPr>
          </a:p>
        </p:txBody>
      </p:sp>
      <p:sp>
        <p:nvSpPr>
          <p:cNvPr id="4" name="object 4"/>
          <p:cNvSpPr txBox="1"/>
          <p:nvPr/>
        </p:nvSpPr>
        <p:spPr>
          <a:xfrm>
            <a:off x="863600" y="3351403"/>
            <a:ext cx="1268730" cy="360680"/>
          </a:xfrm>
          <a:prstGeom prst="rect">
            <a:avLst/>
          </a:prstGeom>
        </p:spPr>
        <p:txBody>
          <a:bodyPr vert="horz" wrap="square" lIns="0" tIns="12065" rIns="0" bIns="0" rtlCol="0">
            <a:spAutoFit/>
          </a:bodyPr>
          <a:lstStyle/>
          <a:p>
            <a:pPr marL="12700">
              <a:lnSpc>
                <a:spcPct val="100000"/>
              </a:lnSpc>
              <a:spcBef>
                <a:spcPts val="95"/>
              </a:spcBef>
            </a:pPr>
            <a:r>
              <a:rPr sz="2200" b="1" spc="-5" dirty="0">
                <a:latin typeface="Arial"/>
                <a:cs typeface="Arial"/>
              </a:rPr>
              <a:t>Example:</a:t>
            </a:r>
            <a:endParaRPr sz="2200">
              <a:latin typeface="Arial"/>
              <a:cs typeface="Arial"/>
            </a:endParaRPr>
          </a:p>
        </p:txBody>
      </p:sp>
      <p:sp>
        <p:nvSpPr>
          <p:cNvPr id="5" name="object 5"/>
          <p:cNvSpPr txBox="1"/>
          <p:nvPr/>
        </p:nvSpPr>
        <p:spPr>
          <a:xfrm>
            <a:off x="863600" y="4558665"/>
            <a:ext cx="6713220" cy="695960"/>
          </a:xfrm>
          <a:prstGeom prst="rect">
            <a:avLst/>
          </a:prstGeom>
        </p:spPr>
        <p:txBody>
          <a:bodyPr vert="horz" wrap="square" lIns="0" tIns="12065" rIns="0" bIns="0" rtlCol="0">
            <a:spAutoFit/>
          </a:bodyPr>
          <a:lstStyle/>
          <a:p>
            <a:pPr marL="12700" marR="5080">
              <a:lnSpc>
                <a:spcPct val="100000"/>
              </a:lnSpc>
              <a:spcBef>
                <a:spcPts val="95"/>
              </a:spcBef>
            </a:pPr>
            <a:r>
              <a:rPr sz="2200" b="1" spc="-5" dirty="0">
                <a:latin typeface="Arial"/>
                <a:cs typeface="Arial"/>
              </a:rPr>
              <a:t>Note: All triggers on a table are removed </a:t>
            </a:r>
            <a:r>
              <a:rPr sz="2200" b="1" dirty="0">
                <a:latin typeface="Arial"/>
                <a:cs typeface="Arial"/>
              </a:rPr>
              <a:t>when </a:t>
            </a:r>
            <a:r>
              <a:rPr sz="2200" b="1" spc="-5" dirty="0">
                <a:latin typeface="Arial"/>
                <a:cs typeface="Arial"/>
              </a:rPr>
              <a:t>the  table is</a:t>
            </a:r>
            <a:r>
              <a:rPr sz="2200" b="1" spc="5" dirty="0">
                <a:latin typeface="Arial"/>
                <a:cs typeface="Arial"/>
              </a:rPr>
              <a:t> </a:t>
            </a:r>
            <a:r>
              <a:rPr sz="2200" b="1" spc="-5" dirty="0">
                <a:latin typeface="Arial"/>
                <a:cs typeface="Arial"/>
              </a:rPr>
              <a:t>removed.</a:t>
            </a:r>
            <a:endParaRPr sz="2200" dirty="0">
              <a:latin typeface="Arial"/>
              <a:cs typeface="Arial"/>
            </a:endParaRPr>
          </a:p>
        </p:txBody>
      </p:sp>
      <p:sp>
        <p:nvSpPr>
          <p:cNvPr id="6" name="object 6"/>
          <p:cNvSpPr txBox="1"/>
          <p:nvPr/>
        </p:nvSpPr>
        <p:spPr>
          <a:xfrm>
            <a:off x="1004887" y="3809936"/>
            <a:ext cx="7139305" cy="462280"/>
          </a:xfrm>
          <a:prstGeom prst="rect">
            <a:avLst/>
          </a:prstGeom>
          <a:solidFill>
            <a:srgbClr val="CCCCCC"/>
          </a:solidFill>
          <a:ln w="28575">
            <a:solidFill>
              <a:srgbClr val="000000"/>
            </a:solidFill>
          </a:ln>
        </p:spPr>
        <p:txBody>
          <a:bodyPr vert="horz" wrap="square" lIns="0" tIns="66675" rIns="0" bIns="0" rtlCol="0">
            <a:spAutoFit/>
          </a:bodyPr>
          <a:lstStyle/>
          <a:p>
            <a:pPr marL="92075">
              <a:lnSpc>
                <a:spcPct val="100000"/>
              </a:lnSpc>
              <a:spcBef>
                <a:spcPts val="525"/>
              </a:spcBef>
            </a:pPr>
            <a:r>
              <a:rPr sz="1800" b="1" spc="-5" dirty="0">
                <a:latin typeface="Courier New"/>
                <a:cs typeface="Courier New"/>
              </a:rPr>
              <a:t>DROP TRIGGER</a:t>
            </a:r>
            <a:r>
              <a:rPr sz="1800" b="1" spc="-80" dirty="0">
                <a:latin typeface="Courier New"/>
                <a:cs typeface="Courier New"/>
              </a:rPr>
              <a:t> </a:t>
            </a:r>
            <a:r>
              <a:rPr sz="1800" b="1" spc="-10" dirty="0">
                <a:latin typeface="Courier New"/>
                <a:cs typeface="Courier New"/>
              </a:rPr>
              <a:t>secure_emp;</a:t>
            </a:r>
            <a:endParaRPr sz="1800">
              <a:latin typeface="Courier New"/>
              <a:cs typeface="Courier New"/>
            </a:endParaRPr>
          </a:p>
        </p:txBody>
      </p:sp>
      <p:sp>
        <p:nvSpPr>
          <p:cNvPr id="7" name="object 7"/>
          <p:cNvSpPr txBox="1"/>
          <p:nvPr/>
        </p:nvSpPr>
        <p:spPr>
          <a:xfrm>
            <a:off x="1004887" y="2681287"/>
            <a:ext cx="7139305" cy="462280"/>
          </a:xfrm>
          <a:prstGeom prst="rect">
            <a:avLst/>
          </a:prstGeom>
          <a:solidFill>
            <a:srgbClr val="CCCCCC"/>
          </a:solidFill>
          <a:ln w="28575">
            <a:solidFill>
              <a:srgbClr val="000000"/>
            </a:solidFill>
          </a:ln>
        </p:spPr>
        <p:txBody>
          <a:bodyPr vert="horz" wrap="square" lIns="0" tIns="66675" rIns="0" bIns="0" rtlCol="0">
            <a:spAutoFit/>
          </a:bodyPr>
          <a:lstStyle/>
          <a:p>
            <a:pPr marL="92075">
              <a:lnSpc>
                <a:spcPct val="100000"/>
              </a:lnSpc>
              <a:spcBef>
                <a:spcPts val="525"/>
              </a:spcBef>
            </a:pPr>
            <a:r>
              <a:rPr sz="1800" b="1" spc="-5" dirty="0">
                <a:latin typeface="Courier New"/>
                <a:cs typeface="Courier New"/>
              </a:rPr>
              <a:t>DROP TRIGGER</a:t>
            </a:r>
            <a:r>
              <a:rPr sz="1800" b="1" spc="-80" dirty="0">
                <a:latin typeface="Courier New"/>
                <a:cs typeface="Courier New"/>
              </a:rPr>
              <a:t> </a:t>
            </a:r>
            <a:r>
              <a:rPr sz="1800" b="1" i="1" spc="-5" dirty="0">
                <a:latin typeface="Courier New"/>
                <a:cs typeface="Courier New"/>
              </a:rPr>
              <a:t>trigger_name</a:t>
            </a:r>
            <a:r>
              <a:rPr sz="1800" b="1" spc="-5" dirty="0">
                <a:latin typeface="Courier New"/>
                <a:cs typeface="Courier New"/>
              </a:rPr>
              <a:t>;</a:t>
            </a:r>
            <a:endParaRPr sz="1800">
              <a:latin typeface="Courier New"/>
              <a:cs typeface="Courier New"/>
            </a:endParaRPr>
          </a:p>
        </p:txBody>
      </p:sp>
      <p:sp>
        <p:nvSpPr>
          <p:cNvPr id="10" name="Rectangle 9">
            <a:extLst>
              <a:ext uri="{FF2B5EF4-FFF2-40B4-BE49-F238E27FC236}">
                <a16:creationId xmlns:a16="http://schemas.microsoft.com/office/drawing/2014/main" id="{000A87CC-E1A3-42F8-B7D5-14B7B36036B7}"/>
              </a:ext>
            </a:extLst>
          </p:cNvPr>
          <p:cNvSpPr/>
          <p:nvPr/>
        </p:nvSpPr>
        <p:spPr>
          <a:xfrm>
            <a:off x="1109837" y="5356408"/>
            <a:ext cx="5256695" cy="523220"/>
          </a:xfrm>
          <a:prstGeom prst="rect">
            <a:avLst/>
          </a:prstGeom>
        </p:spPr>
        <p:txBody>
          <a:bodyPr wrap="none">
            <a:spAutoFit/>
          </a:bodyPr>
          <a:lstStyle/>
          <a:p>
            <a:r>
              <a:rPr lang="en-US" sz="2800" b="1" dirty="0">
                <a:solidFill>
                  <a:schemeClr val="accent6">
                    <a:lumMod val="75000"/>
                  </a:schemeClr>
                </a:solidFill>
                <a:effectLst>
                  <a:outerShdw blurRad="38100" dist="38100" dir="2700000" algn="tl">
                    <a:srgbClr val="000000">
                      <a:alpha val="43137"/>
                    </a:srgbClr>
                  </a:outerShdw>
                </a:effectLst>
              </a:rPr>
              <a:t>NOTE: select * from </a:t>
            </a:r>
            <a:r>
              <a:rPr lang="en-US" sz="2800" b="1" dirty="0" err="1">
                <a:solidFill>
                  <a:schemeClr val="accent6">
                    <a:lumMod val="75000"/>
                  </a:schemeClr>
                </a:solidFill>
                <a:effectLst>
                  <a:outerShdw blurRad="38100" dist="38100" dir="2700000" algn="tl">
                    <a:srgbClr val="000000">
                      <a:alpha val="43137"/>
                    </a:srgbClr>
                  </a:outerShdw>
                </a:effectLst>
              </a:rPr>
              <a:t>user_triggers</a:t>
            </a:r>
            <a:r>
              <a:rPr lang="en-US" sz="2800" b="1" dirty="0">
                <a:solidFill>
                  <a:schemeClr val="accent6">
                    <a:lumMod val="75000"/>
                  </a:schemeClr>
                </a:solidFill>
                <a:effectLst>
                  <a:outerShdw blurRad="38100" dist="38100" dir="2700000" algn="tl">
                    <a:srgbClr val="000000">
                      <a:alpha val="43137"/>
                    </a:srgbClr>
                  </a:outerShdw>
                </a:effectLst>
              </a:rPr>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444876" y="2658313"/>
            <a:ext cx="4253865" cy="452120"/>
          </a:xfrm>
          <a:prstGeom prst="rect">
            <a:avLst/>
          </a:prstGeom>
        </p:spPr>
        <p:txBody>
          <a:bodyPr vert="horz" wrap="square" lIns="0" tIns="12065" rIns="0" bIns="0" rtlCol="0">
            <a:spAutoFit/>
          </a:bodyPr>
          <a:lstStyle/>
          <a:p>
            <a:pPr marL="12700">
              <a:lnSpc>
                <a:spcPct val="100000"/>
              </a:lnSpc>
              <a:spcBef>
                <a:spcPts val="95"/>
              </a:spcBef>
            </a:pPr>
            <a:r>
              <a:rPr spc="-5" dirty="0"/>
              <a:t>Applications for</a:t>
            </a:r>
            <a:r>
              <a:rPr dirty="0"/>
              <a:t> </a:t>
            </a:r>
            <a:r>
              <a:rPr spc="-5" dirty="0"/>
              <a:t>Triggers</a:t>
            </a:r>
          </a:p>
        </p:txBody>
      </p:sp>
      <p:sp>
        <p:nvSpPr>
          <p:cNvPr id="3" name="object 3"/>
          <p:cNvSpPr txBox="1"/>
          <p:nvPr/>
        </p:nvSpPr>
        <p:spPr>
          <a:xfrm>
            <a:off x="3017011" y="6657044"/>
            <a:ext cx="3121660" cy="196215"/>
          </a:xfrm>
          <a:prstGeom prst="rect">
            <a:avLst/>
          </a:prstGeom>
        </p:spPr>
        <p:txBody>
          <a:bodyPr vert="horz" wrap="square" lIns="0" tIns="0" rIns="0" bIns="0" rtlCol="0">
            <a:spAutoFit/>
          </a:bodyPr>
          <a:lstStyle/>
          <a:p>
            <a:pPr marL="12700">
              <a:lnSpc>
                <a:spcPts val="1425"/>
              </a:lnSpc>
            </a:pPr>
            <a:r>
              <a:rPr sz="1200" spc="-5" dirty="0">
                <a:latin typeface="Arial"/>
                <a:cs typeface="Arial"/>
              </a:rPr>
              <a:t>Copyright </a:t>
            </a:r>
            <a:r>
              <a:rPr sz="1200" dirty="0">
                <a:latin typeface="Arial"/>
                <a:cs typeface="Arial"/>
              </a:rPr>
              <a:t>© </a:t>
            </a:r>
            <a:r>
              <a:rPr sz="1200" spc="-5" dirty="0">
                <a:latin typeface="Arial"/>
                <a:cs typeface="Arial"/>
              </a:rPr>
              <a:t>2004, </a:t>
            </a:r>
            <a:r>
              <a:rPr sz="1200" dirty="0">
                <a:latin typeface="Arial"/>
                <a:cs typeface="Arial"/>
              </a:rPr>
              <a:t>Oracle. </a:t>
            </a:r>
            <a:r>
              <a:rPr sz="1200" spc="-5" dirty="0">
                <a:latin typeface="Arial"/>
                <a:cs typeface="Arial"/>
              </a:rPr>
              <a:t>All rights</a:t>
            </a:r>
            <a:r>
              <a:rPr sz="1200" spc="-120" dirty="0">
                <a:latin typeface="Arial"/>
                <a:cs typeface="Arial"/>
              </a:rPr>
              <a:t> </a:t>
            </a:r>
            <a:r>
              <a:rPr sz="1200" spc="-5" dirty="0">
                <a:latin typeface="Arial"/>
                <a:cs typeface="Arial"/>
              </a:rPr>
              <a:t>reserved.</a:t>
            </a:r>
            <a:endParaRPr sz="1200">
              <a:latin typeface="Arial"/>
              <a:cs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09038" y="524383"/>
            <a:ext cx="4671060" cy="452120"/>
          </a:xfrm>
          <a:prstGeom prst="rect">
            <a:avLst/>
          </a:prstGeom>
        </p:spPr>
        <p:txBody>
          <a:bodyPr vert="horz" wrap="square" lIns="0" tIns="12065" rIns="0" bIns="0" rtlCol="0">
            <a:spAutoFit/>
          </a:bodyPr>
          <a:lstStyle/>
          <a:p>
            <a:pPr marL="12700">
              <a:lnSpc>
                <a:spcPct val="100000"/>
              </a:lnSpc>
              <a:spcBef>
                <a:spcPts val="95"/>
              </a:spcBef>
            </a:pPr>
            <a:r>
              <a:rPr spc="-5" dirty="0"/>
              <a:t>Creating Database</a:t>
            </a:r>
            <a:r>
              <a:rPr spc="20" dirty="0"/>
              <a:t> </a:t>
            </a:r>
            <a:r>
              <a:rPr spc="-5" dirty="0"/>
              <a:t>Triggers</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12700">
              <a:lnSpc>
                <a:spcPts val="1425"/>
              </a:lnSpc>
            </a:pPr>
            <a:r>
              <a:rPr spc="-5" dirty="0"/>
              <a:t>10-</a:t>
            </a:r>
            <a:fld id="{81D60167-4931-47E6-BA6A-407CBD079E47}" type="slidenum">
              <a:rPr spc="-5" dirty="0"/>
              <a:t>27</a:t>
            </a:fld>
            <a:endParaRPr spc="-5" dirty="0"/>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Copyright </a:t>
            </a:r>
            <a:r>
              <a:rPr dirty="0"/>
              <a:t>© 2004, Oracle. </a:t>
            </a:r>
            <a:r>
              <a:rPr spc="-5" dirty="0"/>
              <a:t>All rights</a:t>
            </a:r>
            <a:r>
              <a:rPr spc="-155" dirty="0"/>
              <a:t> </a:t>
            </a:r>
            <a:r>
              <a:rPr spc="-5" dirty="0"/>
              <a:t>reserved.</a:t>
            </a:r>
          </a:p>
        </p:txBody>
      </p:sp>
      <p:sp>
        <p:nvSpPr>
          <p:cNvPr id="3" name="object 3"/>
          <p:cNvSpPr txBox="1"/>
          <p:nvPr/>
        </p:nvSpPr>
        <p:spPr>
          <a:xfrm>
            <a:off x="977900" y="1759611"/>
            <a:ext cx="6037580" cy="2277110"/>
          </a:xfrm>
          <a:prstGeom prst="rect">
            <a:avLst/>
          </a:prstGeom>
        </p:spPr>
        <p:txBody>
          <a:bodyPr vert="horz" wrap="square" lIns="0" tIns="60960" rIns="0" bIns="0" rtlCol="0">
            <a:spAutoFit/>
          </a:bodyPr>
          <a:lstStyle/>
          <a:p>
            <a:pPr marL="469900" indent="-457834">
              <a:lnSpc>
                <a:spcPct val="100000"/>
              </a:lnSpc>
              <a:spcBef>
                <a:spcPts val="480"/>
              </a:spcBef>
              <a:buClr>
                <a:srgbClr val="FF0000"/>
              </a:buClr>
              <a:buFont typeface="Arial"/>
              <a:buChar char="•"/>
              <a:tabLst>
                <a:tab pos="469900" algn="l"/>
                <a:tab pos="470534" algn="l"/>
              </a:tabLst>
            </a:pPr>
            <a:r>
              <a:rPr sz="2200" b="1" spc="-5" dirty="0">
                <a:latin typeface="Arial"/>
                <a:cs typeface="Arial"/>
              </a:rPr>
              <a:t>Triggering a user</a:t>
            </a:r>
            <a:r>
              <a:rPr sz="2200" b="1" spc="30" dirty="0">
                <a:latin typeface="Arial"/>
                <a:cs typeface="Arial"/>
              </a:rPr>
              <a:t> </a:t>
            </a:r>
            <a:r>
              <a:rPr sz="2200" b="1" spc="-5" dirty="0">
                <a:latin typeface="Arial"/>
                <a:cs typeface="Arial"/>
              </a:rPr>
              <a:t>event:</a:t>
            </a:r>
            <a:endParaRPr sz="2200">
              <a:latin typeface="Arial"/>
              <a:cs typeface="Arial"/>
            </a:endParaRPr>
          </a:p>
          <a:p>
            <a:pPr marL="927100" lvl="1" indent="-343535">
              <a:lnSpc>
                <a:spcPct val="100000"/>
              </a:lnSpc>
              <a:spcBef>
                <a:spcPts val="360"/>
              </a:spcBef>
              <a:buClr>
                <a:srgbClr val="FF0000"/>
              </a:buClr>
              <a:buFont typeface="Arial"/>
              <a:buChar char="–"/>
              <a:tabLst>
                <a:tab pos="927100" algn="l"/>
                <a:tab pos="927735" algn="l"/>
              </a:tabLst>
            </a:pPr>
            <a:r>
              <a:rPr sz="2000" b="1" spc="-5" dirty="0">
                <a:latin typeface="Courier New"/>
                <a:cs typeface="Courier New"/>
              </a:rPr>
              <a:t>CREATE</a:t>
            </a:r>
            <a:r>
              <a:rPr sz="2000" b="1" spc="-5" dirty="0">
                <a:latin typeface="Arial"/>
                <a:cs typeface="Arial"/>
              </a:rPr>
              <a:t>, </a:t>
            </a:r>
            <a:r>
              <a:rPr sz="2000" b="1" spc="-5" dirty="0">
                <a:latin typeface="Courier New"/>
                <a:cs typeface="Courier New"/>
              </a:rPr>
              <a:t>ALTER</a:t>
            </a:r>
            <a:r>
              <a:rPr sz="2000" b="1" spc="-5" dirty="0">
                <a:latin typeface="Arial"/>
                <a:cs typeface="Arial"/>
              </a:rPr>
              <a:t>, </a:t>
            </a:r>
            <a:r>
              <a:rPr sz="2000" b="1" dirty="0">
                <a:latin typeface="Arial"/>
                <a:cs typeface="Arial"/>
              </a:rPr>
              <a:t>or</a:t>
            </a:r>
            <a:r>
              <a:rPr sz="2000" b="1" spc="-55" dirty="0">
                <a:latin typeface="Arial"/>
                <a:cs typeface="Arial"/>
              </a:rPr>
              <a:t> </a:t>
            </a:r>
            <a:r>
              <a:rPr sz="2000" b="1" spc="-5" dirty="0">
                <a:latin typeface="Courier New"/>
                <a:cs typeface="Courier New"/>
              </a:rPr>
              <a:t>DROP</a:t>
            </a:r>
            <a:endParaRPr sz="2000">
              <a:latin typeface="Courier New"/>
              <a:cs typeface="Courier New"/>
            </a:endParaRPr>
          </a:p>
          <a:p>
            <a:pPr marL="927100" lvl="1" indent="-343535">
              <a:lnSpc>
                <a:spcPct val="100000"/>
              </a:lnSpc>
              <a:spcBef>
                <a:spcPts val="610"/>
              </a:spcBef>
              <a:buClr>
                <a:srgbClr val="FF0000"/>
              </a:buClr>
              <a:buFont typeface="Arial"/>
              <a:buChar char="–"/>
              <a:tabLst>
                <a:tab pos="927100" algn="l"/>
                <a:tab pos="927735" algn="l"/>
              </a:tabLst>
            </a:pPr>
            <a:r>
              <a:rPr sz="2000" b="1" dirty="0">
                <a:latin typeface="Arial"/>
                <a:cs typeface="Arial"/>
              </a:rPr>
              <a:t>Logging on or</a:t>
            </a:r>
            <a:r>
              <a:rPr sz="2000" b="1" spc="-25" dirty="0">
                <a:latin typeface="Arial"/>
                <a:cs typeface="Arial"/>
              </a:rPr>
              <a:t> </a:t>
            </a:r>
            <a:r>
              <a:rPr sz="2000" b="1" dirty="0">
                <a:latin typeface="Arial"/>
                <a:cs typeface="Arial"/>
              </a:rPr>
              <a:t>off</a:t>
            </a:r>
            <a:endParaRPr sz="2000">
              <a:latin typeface="Arial"/>
              <a:cs typeface="Arial"/>
            </a:endParaRPr>
          </a:p>
          <a:p>
            <a:pPr marL="469900" indent="-457834">
              <a:lnSpc>
                <a:spcPct val="100000"/>
              </a:lnSpc>
              <a:spcBef>
                <a:spcPts val="520"/>
              </a:spcBef>
              <a:buClr>
                <a:srgbClr val="FF0000"/>
              </a:buClr>
              <a:buFont typeface="Arial"/>
              <a:buChar char="•"/>
              <a:tabLst>
                <a:tab pos="469900" algn="l"/>
                <a:tab pos="470534" algn="l"/>
              </a:tabLst>
            </a:pPr>
            <a:r>
              <a:rPr sz="2200" b="1" spc="-5" dirty="0">
                <a:latin typeface="Arial"/>
                <a:cs typeface="Arial"/>
              </a:rPr>
              <a:t>Triggering database or system</a:t>
            </a:r>
            <a:r>
              <a:rPr sz="2200" b="1" spc="90" dirty="0">
                <a:latin typeface="Arial"/>
                <a:cs typeface="Arial"/>
              </a:rPr>
              <a:t> </a:t>
            </a:r>
            <a:r>
              <a:rPr sz="2200" b="1" spc="-5" dirty="0">
                <a:latin typeface="Arial"/>
                <a:cs typeface="Arial"/>
              </a:rPr>
              <a:t>event:</a:t>
            </a:r>
            <a:endParaRPr sz="2200">
              <a:latin typeface="Arial"/>
              <a:cs typeface="Arial"/>
            </a:endParaRPr>
          </a:p>
          <a:p>
            <a:pPr marL="927100" lvl="1" indent="-343535">
              <a:lnSpc>
                <a:spcPct val="100000"/>
              </a:lnSpc>
              <a:spcBef>
                <a:spcPts val="490"/>
              </a:spcBef>
              <a:buClr>
                <a:srgbClr val="FF0000"/>
              </a:buClr>
              <a:buFont typeface="Arial"/>
              <a:buChar char="–"/>
              <a:tabLst>
                <a:tab pos="927100" algn="l"/>
                <a:tab pos="927735" algn="l"/>
              </a:tabLst>
            </a:pPr>
            <a:r>
              <a:rPr sz="2000" b="1" dirty="0">
                <a:latin typeface="Arial"/>
                <a:cs typeface="Arial"/>
              </a:rPr>
              <a:t>Shutting </a:t>
            </a:r>
            <a:r>
              <a:rPr sz="2000" b="1" spc="10" dirty="0">
                <a:latin typeface="Arial"/>
                <a:cs typeface="Arial"/>
              </a:rPr>
              <a:t>down </a:t>
            </a:r>
            <a:r>
              <a:rPr sz="2000" b="1" dirty="0">
                <a:latin typeface="Arial"/>
                <a:cs typeface="Arial"/>
              </a:rPr>
              <a:t>or starting up the</a:t>
            </a:r>
            <a:r>
              <a:rPr sz="2000" b="1" spc="-165" dirty="0">
                <a:latin typeface="Arial"/>
                <a:cs typeface="Arial"/>
              </a:rPr>
              <a:t> </a:t>
            </a:r>
            <a:r>
              <a:rPr sz="2000" b="1" dirty="0">
                <a:latin typeface="Arial"/>
                <a:cs typeface="Arial"/>
              </a:rPr>
              <a:t>database</a:t>
            </a:r>
            <a:endParaRPr sz="2000">
              <a:latin typeface="Arial"/>
              <a:cs typeface="Arial"/>
            </a:endParaRPr>
          </a:p>
          <a:p>
            <a:pPr marL="927100" lvl="1" indent="-343535">
              <a:lnSpc>
                <a:spcPct val="100000"/>
              </a:lnSpc>
              <a:spcBef>
                <a:spcPts val="480"/>
              </a:spcBef>
              <a:buClr>
                <a:srgbClr val="FF0000"/>
              </a:buClr>
              <a:buFont typeface="Arial"/>
              <a:buChar char="–"/>
              <a:tabLst>
                <a:tab pos="927100" algn="l"/>
                <a:tab pos="927735" algn="l"/>
              </a:tabLst>
            </a:pPr>
            <a:r>
              <a:rPr sz="2000" b="1" dirty="0">
                <a:latin typeface="Arial"/>
                <a:cs typeface="Arial"/>
              </a:rPr>
              <a:t>A specific error (or any error) being</a:t>
            </a:r>
            <a:r>
              <a:rPr sz="2000" b="1" spc="-135" dirty="0">
                <a:latin typeface="Arial"/>
                <a:cs typeface="Arial"/>
              </a:rPr>
              <a:t> </a:t>
            </a:r>
            <a:r>
              <a:rPr sz="2000" b="1" dirty="0">
                <a:latin typeface="Arial"/>
                <a:cs typeface="Arial"/>
              </a:rPr>
              <a:t>raised</a:t>
            </a:r>
            <a:endParaRPr sz="2000">
              <a:latin typeface="Arial"/>
              <a:cs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61694" y="524383"/>
            <a:ext cx="6366510" cy="452120"/>
          </a:xfrm>
          <a:prstGeom prst="rect">
            <a:avLst/>
          </a:prstGeom>
        </p:spPr>
        <p:txBody>
          <a:bodyPr vert="horz" wrap="square" lIns="0" tIns="12065" rIns="0" bIns="0" rtlCol="0">
            <a:spAutoFit/>
          </a:bodyPr>
          <a:lstStyle/>
          <a:p>
            <a:pPr marL="12700">
              <a:lnSpc>
                <a:spcPct val="100000"/>
              </a:lnSpc>
              <a:spcBef>
                <a:spcPts val="95"/>
              </a:spcBef>
            </a:pPr>
            <a:r>
              <a:rPr spc="-5" dirty="0"/>
              <a:t>Creating Triggers on DDL</a:t>
            </a:r>
            <a:r>
              <a:rPr spc="35" dirty="0"/>
              <a:t> </a:t>
            </a:r>
            <a:r>
              <a:rPr spc="-5" dirty="0"/>
              <a:t>Statements</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2700">
              <a:lnSpc>
                <a:spcPts val="1425"/>
              </a:lnSpc>
            </a:pPr>
            <a:r>
              <a:rPr spc="-5" dirty="0"/>
              <a:t>10-</a:t>
            </a:r>
            <a:fld id="{81D60167-4931-47E6-BA6A-407CBD079E47}" type="slidenum">
              <a:rPr spc="-5" dirty="0"/>
              <a:t>28</a:t>
            </a:fld>
            <a:endParaRPr spc="-5" dirty="0"/>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Copyright </a:t>
            </a:r>
            <a:r>
              <a:rPr dirty="0"/>
              <a:t>© 2004, Oracle. </a:t>
            </a:r>
            <a:r>
              <a:rPr spc="-5" dirty="0"/>
              <a:t>All rights</a:t>
            </a:r>
            <a:r>
              <a:rPr spc="-155" dirty="0"/>
              <a:t> </a:t>
            </a:r>
            <a:r>
              <a:rPr spc="-5" dirty="0"/>
              <a:t>reserved.</a:t>
            </a:r>
          </a:p>
        </p:txBody>
      </p:sp>
      <p:sp>
        <p:nvSpPr>
          <p:cNvPr id="3" name="object 3"/>
          <p:cNvSpPr txBox="1"/>
          <p:nvPr/>
        </p:nvSpPr>
        <p:spPr>
          <a:xfrm>
            <a:off x="863600" y="1808733"/>
            <a:ext cx="1031875" cy="360680"/>
          </a:xfrm>
          <a:prstGeom prst="rect">
            <a:avLst/>
          </a:prstGeom>
        </p:spPr>
        <p:txBody>
          <a:bodyPr vert="horz" wrap="square" lIns="0" tIns="12065" rIns="0" bIns="0" rtlCol="0">
            <a:spAutoFit/>
          </a:bodyPr>
          <a:lstStyle/>
          <a:p>
            <a:pPr marL="12700">
              <a:lnSpc>
                <a:spcPct val="100000"/>
              </a:lnSpc>
              <a:spcBef>
                <a:spcPts val="95"/>
              </a:spcBef>
            </a:pPr>
            <a:r>
              <a:rPr sz="2200" b="1" spc="-5" dirty="0">
                <a:latin typeface="Arial"/>
                <a:cs typeface="Arial"/>
              </a:rPr>
              <a:t>S</a:t>
            </a:r>
            <a:r>
              <a:rPr sz="2200" b="1" spc="-25" dirty="0">
                <a:latin typeface="Arial"/>
                <a:cs typeface="Arial"/>
              </a:rPr>
              <a:t>y</a:t>
            </a:r>
            <a:r>
              <a:rPr sz="2200" b="1" spc="-5" dirty="0">
                <a:latin typeface="Arial"/>
                <a:cs typeface="Arial"/>
              </a:rPr>
              <a:t>nt</a:t>
            </a:r>
            <a:r>
              <a:rPr sz="2200" b="1" dirty="0">
                <a:latin typeface="Arial"/>
                <a:cs typeface="Arial"/>
              </a:rPr>
              <a:t>a</a:t>
            </a:r>
            <a:r>
              <a:rPr sz="2200" b="1" spc="-5" dirty="0">
                <a:latin typeface="Arial"/>
                <a:cs typeface="Arial"/>
              </a:rPr>
              <a:t>x:</a:t>
            </a:r>
            <a:endParaRPr sz="2200">
              <a:latin typeface="Arial"/>
              <a:cs typeface="Arial"/>
            </a:endParaRPr>
          </a:p>
        </p:txBody>
      </p:sp>
      <p:sp>
        <p:nvSpPr>
          <p:cNvPr id="4" name="object 4"/>
          <p:cNvSpPr txBox="1"/>
          <p:nvPr/>
        </p:nvSpPr>
        <p:spPr>
          <a:xfrm>
            <a:off x="1004887" y="2351151"/>
            <a:ext cx="7139305" cy="1535430"/>
          </a:xfrm>
          <a:prstGeom prst="rect">
            <a:avLst/>
          </a:prstGeom>
          <a:solidFill>
            <a:srgbClr val="CCCCCC"/>
          </a:solidFill>
          <a:ln w="28575">
            <a:solidFill>
              <a:srgbClr val="000000"/>
            </a:solidFill>
          </a:ln>
        </p:spPr>
        <p:txBody>
          <a:bodyPr vert="horz" wrap="square" lIns="0" tIns="18415" rIns="0" bIns="0" rtlCol="0">
            <a:spAutoFit/>
          </a:bodyPr>
          <a:lstStyle/>
          <a:p>
            <a:pPr marL="92075" marR="1571625">
              <a:lnSpc>
                <a:spcPct val="100000"/>
              </a:lnSpc>
              <a:spcBef>
                <a:spcPts val="145"/>
              </a:spcBef>
            </a:pPr>
            <a:r>
              <a:rPr sz="1800" b="1" spc="-5" dirty="0">
                <a:latin typeface="Courier New"/>
                <a:cs typeface="Courier New"/>
              </a:rPr>
              <a:t>CREATE [OR REPLACE] TRIGGER</a:t>
            </a:r>
            <a:r>
              <a:rPr sz="1800" b="1" spc="-225" dirty="0">
                <a:latin typeface="Courier New"/>
                <a:cs typeface="Courier New"/>
              </a:rPr>
              <a:t> </a:t>
            </a:r>
            <a:r>
              <a:rPr sz="1800" b="1" i="1" spc="-5" dirty="0">
                <a:latin typeface="Courier New"/>
                <a:cs typeface="Courier New"/>
              </a:rPr>
              <a:t>trigger_name  Timing</a:t>
            </a:r>
            <a:endParaRPr sz="1800">
              <a:latin typeface="Courier New"/>
              <a:cs typeface="Courier New"/>
            </a:endParaRPr>
          </a:p>
          <a:p>
            <a:pPr marL="92075" marR="2257425">
              <a:lnSpc>
                <a:spcPct val="100000"/>
              </a:lnSpc>
              <a:spcBef>
                <a:spcPts val="5"/>
              </a:spcBef>
            </a:pPr>
            <a:r>
              <a:rPr sz="1800" b="1" spc="-10" dirty="0">
                <a:latin typeface="Courier New"/>
                <a:cs typeface="Courier New"/>
              </a:rPr>
              <a:t>[</a:t>
            </a:r>
            <a:r>
              <a:rPr sz="1800" b="1" i="1" spc="-10" dirty="0">
                <a:latin typeface="Courier New"/>
                <a:cs typeface="Courier New"/>
              </a:rPr>
              <a:t>ddl_event1 </a:t>
            </a:r>
            <a:r>
              <a:rPr sz="1800" b="1" spc="-5" dirty="0">
                <a:latin typeface="Courier New"/>
                <a:cs typeface="Courier New"/>
              </a:rPr>
              <a:t>[OR </a:t>
            </a:r>
            <a:r>
              <a:rPr sz="1800" b="1" i="1" spc="-5" dirty="0">
                <a:latin typeface="Courier New"/>
                <a:cs typeface="Courier New"/>
              </a:rPr>
              <a:t>ddl_event2 </a:t>
            </a:r>
            <a:r>
              <a:rPr sz="1800" b="1" spc="-5" dirty="0">
                <a:latin typeface="Courier New"/>
                <a:cs typeface="Courier New"/>
              </a:rPr>
              <a:t>OR</a:t>
            </a:r>
            <a:r>
              <a:rPr sz="1800" b="1" spc="-165" dirty="0">
                <a:latin typeface="Courier New"/>
                <a:cs typeface="Courier New"/>
              </a:rPr>
              <a:t> </a:t>
            </a:r>
            <a:r>
              <a:rPr sz="1800" b="1" spc="-5" dirty="0">
                <a:latin typeface="Courier New"/>
                <a:cs typeface="Courier New"/>
              </a:rPr>
              <a:t>...]]  ON</a:t>
            </a:r>
            <a:r>
              <a:rPr sz="1800" b="1" spc="-30" dirty="0">
                <a:latin typeface="Courier New"/>
                <a:cs typeface="Courier New"/>
              </a:rPr>
              <a:t> </a:t>
            </a:r>
            <a:r>
              <a:rPr sz="1800" b="1" spc="-10" dirty="0">
                <a:latin typeface="Courier New"/>
                <a:cs typeface="Courier New"/>
              </a:rPr>
              <a:t>{DATABASE|SCHEMA}</a:t>
            </a:r>
            <a:endParaRPr sz="1800">
              <a:latin typeface="Courier New"/>
              <a:cs typeface="Courier New"/>
            </a:endParaRPr>
          </a:p>
          <a:p>
            <a:pPr marL="92075">
              <a:lnSpc>
                <a:spcPct val="100000"/>
              </a:lnSpc>
            </a:pPr>
            <a:r>
              <a:rPr sz="1800" b="1" i="1" spc="-10" dirty="0">
                <a:latin typeface="Courier New"/>
                <a:cs typeface="Courier New"/>
              </a:rPr>
              <a:t>trigger_body</a:t>
            </a:r>
            <a:endParaRPr sz="1800">
              <a:latin typeface="Courier New"/>
              <a:cs typeface="Courier New"/>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4EBAC-F335-427D-BF2D-CB177030A8D2}"/>
              </a:ext>
            </a:extLst>
          </p:cNvPr>
          <p:cNvSpPr>
            <a:spLocks noGrp="1"/>
          </p:cNvSpPr>
          <p:nvPr>
            <p:ph type="title"/>
          </p:nvPr>
        </p:nvSpPr>
        <p:spPr/>
        <p:txBody>
          <a:bodyPr/>
          <a:lstStyle/>
          <a:p>
            <a:pPr algn="ctr"/>
            <a:r>
              <a:rPr lang="en-US" dirty="0">
                <a:solidFill>
                  <a:srgbClr val="FF0000"/>
                </a:solidFill>
              </a:rPr>
              <a:t>DDL Triggers</a:t>
            </a:r>
            <a:br>
              <a:rPr lang="en-US" dirty="0">
                <a:solidFill>
                  <a:srgbClr val="FF0000"/>
                </a:solidFill>
              </a:rPr>
            </a:br>
            <a:endParaRPr lang="en-US" dirty="0">
              <a:solidFill>
                <a:srgbClr val="FF0000"/>
              </a:solidFill>
            </a:endParaRPr>
          </a:p>
        </p:txBody>
      </p:sp>
      <p:sp>
        <p:nvSpPr>
          <p:cNvPr id="3" name="Text Placeholder 2">
            <a:extLst>
              <a:ext uri="{FF2B5EF4-FFF2-40B4-BE49-F238E27FC236}">
                <a16:creationId xmlns:a16="http://schemas.microsoft.com/office/drawing/2014/main" id="{7BF1E81D-B19D-4411-B986-EFCCE43A22B5}"/>
              </a:ext>
            </a:extLst>
          </p:cNvPr>
          <p:cNvSpPr>
            <a:spLocks noGrp="1"/>
          </p:cNvSpPr>
          <p:nvPr>
            <p:ph type="body" idx="1"/>
          </p:nvPr>
        </p:nvSpPr>
        <p:spPr>
          <a:xfrm>
            <a:off x="381000" y="1600200"/>
            <a:ext cx="7950517" cy="1231106"/>
          </a:xfrm>
        </p:spPr>
        <p:txBody>
          <a:bodyPr/>
          <a:lstStyle/>
          <a:p>
            <a:pPr algn="just" fontAlgn="base"/>
            <a:r>
              <a:rPr lang="en-US" sz="2000" b="1" dirty="0"/>
              <a:t>DDL triggers</a:t>
            </a:r>
            <a:r>
              <a:rPr lang="en-US" sz="2000" dirty="0"/>
              <a:t>: Using the Data Definition Language (DDL) triggers, the Oracle DBA can automatically track all changes to the database, including changes to tables, indexes, and constraints. The data from this trigger is especially useful for change control for the Oracle DBA.</a:t>
            </a:r>
          </a:p>
        </p:txBody>
      </p:sp>
      <p:pic>
        <p:nvPicPr>
          <p:cNvPr id="4" name="Picture 3">
            <a:extLst>
              <a:ext uri="{FF2B5EF4-FFF2-40B4-BE49-F238E27FC236}">
                <a16:creationId xmlns:a16="http://schemas.microsoft.com/office/drawing/2014/main" id="{46358EB9-AE55-4A70-88BB-CD977BCD7F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00300" y="3028283"/>
            <a:ext cx="4343400" cy="2908390"/>
          </a:xfrm>
          <a:prstGeom prst="rect">
            <a:avLst/>
          </a:prstGeom>
        </p:spPr>
      </p:pic>
    </p:spTree>
    <p:extLst>
      <p:ext uri="{BB962C8B-B14F-4D97-AF65-F5344CB8AC3E}">
        <p14:creationId xmlns:p14="http://schemas.microsoft.com/office/powerpoint/2010/main" val="22410049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a:solidFill>
            <a:srgbClr val="FFFF00"/>
          </a:solidFill>
          <a:effectLst>
            <a:outerShdw blurRad="50800" dist="38100" dir="5400000" algn="t" rotWithShape="0">
              <a:prstClr val="black">
                <a:alpha val="40000"/>
              </a:prstClr>
            </a:outerShdw>
          </a:effectLst>
        </p:spPr>
        <p:txBody>
          <a:bodyPr>
            <a:normAutofit/>
          </a:bodyPr>
          <a:lstStyle/>
          <a:p>
            <a:pPr algn="ctr"/>
            <a:r>
              <a:rPr lang="en-US" sz="4000" b="1" dirty="0">
                <a:solidFill>
                  <a:srgbClr val="FF0000"/>
                </a:solidFill>
                <a:latin typeface="Times New Roman" panose="02020603050405020304" pitchFamily="18" charset="0"/>
                <a:cs typeface="Times New Roman" panose="02020603050405020304" pitchFamily="18" charset="0"/>
              </a:rPr>
              <a:t>How Triggers Are Used</a:t>
            </a:r>
            <a:endParaRPr lang="en-US" sz="4000"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51460" y="1066800"/>
            <a:ext cx="8641080" cy="5410200"/>
          </a:xfrm>
        </p:spPr>
        <p:txBody>
          <a:bodyPr>
            <a:normAutofit lnSpcReduction="10000"/>
          </a:bodyPr>
          <a:lstStyle/>
          <a:p>
            <a:r>
              <a:rPr lang="en-US" sz="2400" b="1" i="1" dirty="0">
                <a:solidFill>
                  <a:srgbClr val="FF0000"/>
                </a:solidFill>
                <a:latin typeface="Times New Roman" panose="02020603050405020304" pitchFamily="18" charset="0"/>
                <a:cs typeface="Times New Roman" panose="02020603050405020304" pitchFamily="18" charset="0"/>
              </a:rPr>
              <a:t>You can also use triggers to:</a:t>
            </a:r>
          </a:p>
          <a:p>
            <a:pPr marL="800100" lvl="1"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Automatically generate derived column values</a:t>
            </a:r>
          </a:p>
          <a:p>
            <a:pPr marL="800100" lvl="1"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Prevent invalid transactions</a:t>
            </a:r>
          </a:p>
          <a:p>
            <a:pPr marL="800100" lvl="1"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Enforce complex security authorizations</a:t>
            </a:r>
          </a:p>
          <a:p>
            <a:pPr marL="800100" lvl="1"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Enforce referential integrity across nodes in a distributed database</a:t>
            </a:r>
          </a:p>
          <a:p>
            <a:pPr marL="800100" lvl="1"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Enforce complex business rules</a:t>
            </a:r>
          </a:p>
          <a:p>
            <a:pPr marL="800100" lvl="1"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Provide transparent event logging</a:t>
            </a:r>
          </a:p>
          <a:p>
            <a:pPr marL="800100" lvl="1"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Provide auditing</a:t>
            </a:r>
          </a:p>
          <a:p>
            <a:pPr marL="800100" lvl="1"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Maintain synchronous table replicates</a:t>
            </a:r>
          </a:p>
          <a:p>
            <a:pPr marL="800100" lvl="1"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Gather statistics on table access</a:t>
            </a:r>
          </a:p>
          <a:p>
            <a:pPr marL="800100" lvl="1"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Modify table data when DML statements are issued against views</a:t>
            </a:r>
          </a:p>
          <a:p>
            <a:pPr marL="800100" lvl="1"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Publish information about database events, user events, and SQL statements to subscribing applications</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24649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F21B5-A116-41BC-93AA-B43064354B52}"/>
              </a:ext>
            </a:extLst>
          </p:cNvPr>
          <p:cNvSpPr>
            <a:spLocks noGrp="1"/>
          </p:cNvSpPr>
          <p:nvPr>
            <p:ph type="title"/>
          </p:nvPr>
        </p:nvSpPr>
        <p:spPr/>
        <p:txBody>
          <a:bodyPr/>
          <a:lstStyle/>
          <a:p>
            <a:pPr algn="ctr"/>
            <a:r>
              <a:rPr lang="en-US" dirty="0">
                <a:solidFill>
                  <a:srgbClr val="FF0000"/>
                </a:solidFill>
              </a:rPr>
              <a:t>DDL Triggers</a:t>
            </a:r>
            <a:br>
              <a:rPr lang="en-US" dirty="0">
                <a:solidFill>
                  <a:srgbClr val="FF0000"/>
                </a:solidFill>
              </a:rPr>
            </a:br>
            <a:endParaRPr lang="en-US" dirty="0"/>
          </a:p>
        </p:txBody>
      </p:sp>
      <p:sp>
        <p:nvSpPr>
          <p:cNvPr id="4" name="Rectangle 3">
            <a:extLst>
              <a:ext uri="{FF2B5EF4-FFF2-40B4-BE49-F238E27FC236}">
                <a16:creationId xmlns:a16="http://schemas.microsoft.com/office/drawing/2014/main" id="{10F07EBC-EAB7-4D56-81A3-30E4F1EE93F2}"/>
              </a:ext>
            </a:extLst>
          </p:cNvPr>
          <p:cNvSpPr/>
          <p:nvPr/>
        </p:nvSpPr>
        <p:spPr>
          <a:xfrm>
            <a:off x="4280517" y="1589103"/>
            <a:ext cx="4572000" cy="3139321"/>
          </a:xfrm>
          <a:prstGeom prst="rect">
            <a:avLst/>
          </a:prstGeom>
          <a:solidFill>
            <a:schemeClr val="bg1">
              <a:lumMod val="85000"/>
            </a:schemeClr>
          </a:solidFill>
        </p:spPr>
        <p:txBody>
          <a:bodyPr>
            <a:spAutoFit/>
          </a:bodyPr>
          <a:lstStyle/>
          <a:p>
            <a:r>
              <a:rPr lang="en-US" dirty="0">
                <a:solidFill>
                  <a:srgbClr val="FF0000"/>
                </a:solidFill>
              </a:rPr>
              <a:t>CREATE OR REPLACE TRIGGER </a:t>
            </a:r>
            <a:r>
              <a:rPr lang="en-US" dirty="0" err="1">
                <a:solidFill>
                  <a:srgbClr val="FF0000"/>
                </a:solidFill>
              </a:rPr>
              <a:t>ddl_trigger</a:t>
            </a:r>
            <a:r>
              <a:rPr lang="en-US" dirty="0">
                <a:solidFill>
                  <a:srgbClr val="FF0000"/>
                </a:solidFill>
              </a:rPr>
              <a:t> </a:t>
            </a:r>
          </a:p>
          <a:p>
            <a:r>
              <a:rPr lang="en-US" dirty="0">
                <a:solidFill>
                  <a:srgbClr val="0070C0"/>
                </a:solidFill>
              </a:rPr>
              <a:t>AFTER DDL ON database</a:t>
            </a:r>
          </a:p>
          <a:p>
            <a:r>
              <a:rPr lang="en-US" dirty="0">
                <a:solidFill>
                  <a:srgbClr val="0070C0"/>
                </a:solidFill>
              </a:rPr>
              <a:t>BEGIN</a:t>
            </a:r>
          </a:p>
          <a:p>
            <a:r>
              <a:rPr lang="en-US" dirty="0"/>
              <a:t>    INSERT INTO </a:t>
            </a:r>
            <a:r>
              <a:rPr lang="en-US" dirty="0" err="1"/>
              <a:t>ddl_info</a:t>
            </a:r>
            <a:r>
              <a:rPr lang="en-US" dirty="0"/>
              <a:t> VALUES (</a:t>
            </a:r>
          </a:p>
          <a:p>
            <a:r>
              <a:rPr lang="en-US" dirty="0" err="1"/>
              <a:t>sysdate</a:t>
            </a:r>
            <a:r>
              <a:rPr lang="en-US" dirty="0"/>
              <a:t>, </a:t>
            </a:r>
          </a:p>
          <a:p>
            <a:r>
              <a:rPr lang="en-US" dirty="0" err="1"/>
              <a:t>sys_context</a:t>
            </a:r>
            <a:r>
              <a:rPr lang="en-US" dirty="0"/>
              <a:t>('USERENV','CURRENT_USER'), </a:t>
            </a:r>
          </a:p>
          <a:p>
            <a:r>
              <a:rPr lang="en-US" dirty="0" err="1"/>
              <a:t>ora_dict_obj_type</a:t>
            </a:r>
            <a:r>
              <a:rPr lang="en-US" dirty="0"/>
              <a:t>, </a:t>
            </a:r>
          </a:p>
          <a:p>
            <a:r>
              <a:rPr lang="en-US" dirty="0" err="1"/>
              <a:t>ora_dict_obj_name</a:t>
            </a:r>
            <a:r>
              <a:rPr lang="en-US" dirty="0"/>
              <a:t>, </a:t>
            </a:r>
          </a:p>
          <a:p>
            <a:r>
              <a:rPr lang="en-US" dirty="0" err="1"/>
              <a:t>ora_sysevent</a:t>
            </a:r>
            <a:r>
              <a:rPr lang="en-US" dirty="0"/>
              <a:t>);</a:t>
            </a:r>
          </a:p>
          <a:p>
            <a:r>
              <a:rPr lang="en-US" dirty="0"/>
              <a:t>END;</a:t>
            </a:r>
          </a:p>
          <a:p>
            <a:r>
              <a:rPr lang="en-US" dirty="0"/>
              <a:t>/</a:t>
            </a:r>
          </a:p>
        </p:txBody>
      </p:sp>
      <p:sp>
        <p:nvSpPr>
          <p:cNvPr id="5" name="Rectangle 4">
            <a:extLst>
              <a:ext uri="{FF2B5EF4-FFF2-40B4-BE49-F238E27FC236}">
                <a16:creationId xmlns:a16="http://schemas.microsoft.com/office/drawing/2014/main" id="{BA736EFC-36D2-49F8-A64B-39A721DF79B1}"/>
              </a:ext>
            </a:extLst>
          </p:cNvPr>
          <p:cNvSpPr/>
          <p:nvPr/>
        </p:nvSpPr>
        <p:spPr>
          <a:xfrm>
            <a:off x="304800" y="1589103"/>
            <a:ext cx="3581400" cy="2308324"/>
          </a:xfrm>
          <a:prstGeom prst="rect">
            <a:avLst/>
          </a:prstGeom>
          <a:solidFill>
            <a:schemeClr val="bg1">
              <a:lumMod val="95000"/>
            </a:schemeClr>
          </a:solidFill>
        </p:spPr>
        <p:txBody>
          <a:bodyPr wrap="square">
            <a:spAutoFit/>
          </a:bodyPr>
          <a:lstStyle/>
          <a:p>
            <a:r>
              <a:rPr lang="en-US" dirty="0"/>
              <a:t>CREATE TABLE </a:t>
            </a:r>
            <a:r>
              <a:rPr lang="en-US" b="1" dirty="0" err="1"/>
              <a:t>ddl_info</a:t>
            </a:r>
            <a:endParaRPr lang="en-US" b="1" dirty="0"/>
          </a:p>
          <a:p>
            <a:r>
              <a:rPr lang="en-US" dirty="0"/>
              <a:t>  (</a:t>
            </a:r>
          </a:p>
          <a:p>
            <a:r>
              <a:rPr lang="en-US" dirty="0"/>
              <a:t>    </a:t>
            </a:r>
            <a:r>
              <a:rPr lang="en-US" dirty="0" err="1"/>
              <a:t>ddl_date</a:t>
            </a:r>
            <a:r>
              <a:rPr lang="en-US" dirty="0"/>
              <a:t>       DATE,</a:t>
            </a:r>
          </a:p>
          <a:p>
            <a:r>
              <a:rPr lang="en-US" dirty="0"/>
              <a:t>    </a:t>
            </a:r>
            <a:r>
              <a:rPr lang="en-US" dirty="0" err="1"/>
              <a:t>ddl_user</a:t>
            </a:r>
            <a:r>
              <a:rPr lang="en-US" dirty="0"/>
              <a:t>       VARCHAR2(15),</a:t>
            </a:r>
          </a:p>
          <a:p>
            <a:r>
              <a:rPr lang="en-US" dirty="0"/>
              <a:t>    </a:t>
            </a:r>
            <a:r>
              <a:rPr lang="en-US" dirty="0" err="1"/>
              <a:t>object_created</a:t>
            </a:r>
            <a:r>
              <a:rPr lang="en-US" dirty="0"/>
              <a:t> VARCHAR2(15),</a:t>
            </a:r>
          </a:p>
          <a:p>
            <a:r>
              <a:rPr lang="en-US" dirty="0"/>
              <a:t>    </a:t>
            </a:r>
            <a:r>
              <a:rPr lang="en-US" dirty="0" err="1"/>
              <a:t>object_name</a:t>
            </a:r>
            <a:r>
              <a:rPr lang="en-US" dirty="0"/>
              <a:t>    VARCHAR2(15),</a:t>
            </a:r>
          </a:p>
          <a:p>
            <a:r>
              <a:rPr lang="en-US" dirty="0"/>
              <a:t>    </a:t>
            </a:r>
            <a:r>
              <a:rPr lang="en-US" dirty="0" err="1"/>
              <a:t>ddl_operation</a:t>
            </a:r>
            <a:r>
              <a:rPr lang="en-US" dirty="0"/>
              <a:t>  VARCHAR2(15)</a:t>
            </a:r>
          </a:p>
          <a:p>
            <a:r>
              <a:rPr lang="en-US" dirty="0"/>
              <a:t>  );</a:t>
            </a:r>
          </a:p>
        </p:txBody>
      </p:sp>
    </p:spTree>
    <p:extLst>
      <p:ext uri="{BB962C8B-B14F-4D97-AF65-F5344CB8AC3E}">
        <p14:creationId xmlns:p14="http://schemas.microsoft.com/office/powerpoint/2010/main" val="23236144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F21B5-A116-41BC-93AA-B43064354B52}"/>
              </a:ext>
            </a:extLst>
          </p:cNvPr>
          <p:cNvSpPr>
            <a:spLocks noGrp="1"/>
          </p:cNvSpPr>
          <p:nvPr>
            <p:ph type="title"/>
          </p:nvPr>
        </p:nvSpPr>
        <p:spPr/>
        <p:txBody>
          <a:bodyPr/>
          <a:lstStyle/>
          <a:p>
            <a:pPr algn="ctr"/>
            <a:r>
              <a:rPr lang="en-US" dirty="0">
                <a:solidFill>
                  <a:srgbClr val="FF0000"/>
                </a:solidFill>
              </a:rPr>
              <a:t>DDL Triggers</a:t>
            </a:r>
            <a:br>
              <a:rPr lang="en-US" dirty="0">
                <a:solidFill>
                  <a:srgbClr val="FF0000"/>
                </a:solidFill>
              </a:rPr>
            </a:br>
            <a:endParaRPr lang="en-US" dirty="0"/>
          </a:p>
        </p:txBody>
      </p:sp>
      <p:sp>
        <p:nvSpPr>
          <p:cNvPr id="4" name="Rectangle 3">
            <a:extLst>
              <a:ext uri="{FF2B5EF4-FFF2-40B4-BE49-F238E27FC236}">
                <a16:creationId xmlns:a16="http://schemas.microsoft.com/office/drawing/2014/main" id="{10F07EBC-EAB7-4D56-81A3-30E4F1EE93F2}"/>
              </a:ext>
            </a:extLst>
          </p:cNvPr>
          <p:cNvSpPr/>
          <p:nvPr/>
        </p:nvSpPr>
        <p:spPr>
          <a:xfrm>
            <a:off x="4038601" y="1589103"/>
            <a:ext cx="4572000" cy="3416320"/>
          </a:xfrm>
          <a:prstGeom prst="rect">
            <a:avLst/>
          </a:prstGeom>
          <a:solidFill>
            <a:schemeClr val="bg1">
              <a:lumMod val="85000"/>
            </a:schemeClr>
          </a:solidFill>
        </p:spPr>
        <p:txBody>
          <a:bodyPr wrap="square">
            <a:spAutoFit/>
          </a:bodyPr>
          <a:lstStyle/>
          <a:p>
            <a:r>
              <a:rPr lang="en-US" sz="2400" dirty="0">
                <a:solidFill>
                  <a:srgbClr val="FF0000"/>
                </a:solidFill>
              </a:rPr>
              <a:t>create or replace trigger </a:t>
            </a:r>
            <a:r>
              <a:rPr lang="en-US" sz="2400" dirty="0" err="1">
                <a:solidFill>
                  <a:srgbClr val="FF0000"/>
                </a:solidFill>
              </a:rPr>
              <a:t>test_ddl</a:t>
            </a:r>
            <a:endParaRPr lang="en-US" sz="2400" dirty="0">
              <a:solidFill>
                <a:srgbClr val="FF0000"/>
              </a:solidFill>
            </a:endParaRPr>
          </a:p>
          <a:p>
            <a:r>
              <a:rPr lang="en-US" sz="2400" dirty="0">
                <a:solidFill>
                  <a:srgbClr val="002060"/>
                </a:solidFill>
              </a:rPr>
              <a:t>after create on database</a:t>
            </a:r>
          </a:p>
          <a:p>
            <a:r>
              <a:rPr lang="en-US" sz="2400" dirty="0">
                <a:solidFill>
                  <a:srgbClr val="002060"/>
                </a:solidFill>
              </a:rPr>
              <a:t>begin</a:t>
            </a:r>
          </a:p>
          <a:p>
            <a:r>
              <a:rPr lang="en-US" sz="2400" dirty="0">
                <a:solidFill>
                  <a:srgbClr val="002060"/>
                </a:solidFill>
              </a:rPr>
              <a:t>insert into </a:t>
            </a:r>
            <a:r>
              <a:rPr lang="en-US" sz="2400" dirty="0" err="1">
                <a:solidFill>
                  <a:srgbClr val="002060"/>
                </a:solidFill>
              </a:rPr>
              <a:t>user_ddls</a:t>
            </a:r>
            <a:r>
              <a:rPr lang="en-US" sz="2400" dirty="0">
                <a:solidFill>
                  <a:srgbClr val="002060"/>
                </a:solidFill>
              </a:rPr>
              <a:t> values(</a:t>
            </a:r>
            <a:r>
              <a:rPr lang="en-US" sz="2400" dirty="0" err="1">
                <a:solidFill>
                  <a:srgbClr val="002060"/>
                </a:solidFill>
              </a:rPr>
              <a:t>ora_dict_obj_name,to_char</a:t>
            </a:r>
            <a:r>
              <a:rPr lang="en-US" sz="2400" dirty="0">
                <a:solidFill>
                  <a:srgbClr val="002060"/>
                </a:solidFill>
              </a:rPr>
              <a:t>(</a:t>
            </a:r>
            <a:r>
              <a:rPr lang="en-US" sz="2400" dirty="0" err="1">
                <a:solidFill>
                  <a:srgbClr val="002060"/>
                </a:solidFill>
              </a:rPr>
              <a:t>sysdate</a:t>
            </a:r>
            <a:r>
              <a:rPr lang="en-US" sz="2400" dirty="0">
                <a:solidFill>
                  <a:srgbClr val="002060"/>
                </a:solidFill>
              </a:rPr>
              <a:t>,'MM-DAY-YYYY HH-MI-SS'));</a:t>
            </a:r>
          </a:p>
          <a:p>
            <a:r>
              <a:rPr lang="en-US" sz="2400" dirty="0">
                <a:solidFill>
                  <a:srgbClr val="002060"/>
                </a:solidFill>
              </a:rPr>
              <a:t>END;</a:t>
            </a:r>
          </a:p>
          <a:p>
            <a:r>
              <a:rPr lang="en-US" sz="2400" dirty="0">
                <a:solidFill>
                  <a:srgbClr val="002060"/>
                </a:solidFill>
              </a:rPr>
              <a:t>/</a:t>
            </a:r>
          </a:p>
        </p:txBody>
      </p:sp>
      <p:sp>
        <p:nvSpPr>
          <p:cNvPr id="5" name="Rectangle 4">
            <a:extLst>
              <a:ext uri="{FF2B5EF4-FFF2-40B4-BE49-F238E27FC236}">
                <a16:creationId xmlns:a16="http://schemas.microsoft.com/office/drawing/2014/main" id="{BA736EFC-36D2-49F8-A64B-39A721DF79B1}"/>
              </a:ext>
            </a:extLst>
          </p:cNvPr>
          <p:cNvSpPr/>
          <p:nvPr/>
        </p:nvSpPr>
        <p:spPr>
          <a:xfrm>
            <a:off x="304800" y="1589103"/>
            <a:ext cx="3581400" cy="1477328"/>
          </a:xfrm>
          <a:prstGeom prst="rect">
            <a:avLst/>
          </a:prstGeom>
          <a:solidFill>
            <a:schemeClr val="bg1">
              <a:lumMod val="95000"/>
            </a:schemeClr>
          </a:solidFill>
        </p:spPr>
        <p:txBody>
          <a:bodyPr wrap="square">
            <a:spAutoFit/>
          </a:bodyPr>
          <a:lstStyle/>
          <a:p>
            <a:r>
              <a:rPr lang="en-US" dirty="0">
                <a:solidFill>
                  <a:srgbClr val="0070C0"/>
                </a:solidFill>
              </a:rPr>
              <a:t>create table </a:t>
            </a:r>
            <a:r>
              <a:rPr lang="en-US" dirty="0" err="1">
                <a:solidFill>
                  <a:srgbClr val="0070C0"/>
                </a:solidFill>
              </a:rPr>
              <a:t>user_ddls</a:t>
            </a:r>
            <a:r>
              <a:rPr lang="en-US" dirty="0">
                <a:solidFill>
                  <a:srgbClr val="0070C0"/>
                </a:solidFill>
              </a:rPr>
              <a:t>(</a:t>
            </a:r>
          </a:p>
          <a:p>
            <a:r>
              <a:rPr lang="en-US" dirty="0" err="1">
                <a:solidFill>
                  <a:srgbClr val="0070C0"/>
                </a:solidFill>
              </a:rPr>
              <a:t>object_name</a:t>
            </a:r>
            <a:r>
              <a:rPr lang="en-US" dirty="0">
                <a:solidFill>
                  <a:srgbClr val="0070C0"/>
                </a:solidFill>
              </a:rPr>
              <a:t> varchar2(20),</a:t>
            </a:r>
          </a:p>
          <a:p>
            <a:r>
              <a:rPr lang="en-US" dirty="0" err="1">
                <a:solidFill>
                  <a:srgbClr val="0070C0"/>
                </a:solidFill>
              </a:rPr>
              <a:t>create_date</a:t>
            </a:r>
            <a:r>
              <a:rPr lang="en-US" dirty="0">
                <a:solidFill>
                  <a:srgbClr val="0070C0"/>
                </a:solidFill>
              </a:rPr>
              <a:t> varchar2(50));</a:t>
            </a:r>
          </a:p>
          <a:p>
            <a:r>
              <a:rPr lang="en-US" dirty="0">
                <a:solidFill>
                  <a:srgbClr val="0070C0"/>
                </a:solidFill>
              </a:rPr>
              <a:t>drop table </a:t>
            </a:r>
            <a:r>
              <a:rPr lang="en-US" dirty="0" err="1">
                <a:solidFill>
                  <a:srgbClr val="0070C0"/>
                </a:solidFill>
              </a:rPr>
              <a:t>user_ddls</a:t>
            </a:r>
            <a:r>
              <a:rPr lang="en-US" dirty="0">
                <a:solidFill>
                  <a:srgbClr val="0070C0"/>
                </a:solidFill>
              </a:rPr>
              <a:t>;</a:t>
            </a:r>
          </a:p>
          <a:p>
            <a:r>
              <a:rPr lang="en-US" dirty="0">
                <a:solidFill>
                  <a:srgbClr val="0070C0"/>
                </a:solidFill>
              </a:rPr>
              <a:t>select * from </a:t>
            </a:r>
            <a:r>
              <a:rPr lang="en-US" dirty="0" err="1">
                <a:solidFill>
                  <a:srgbClr val="0070C0"/>
                </a:solidFill>
              </a:rPr>
              <a:t>user_ddls</a:t>
            </a:r>
            <a:r>
              <a:rPr lang="en-US" dirty="0">
                <a:solidFill>
                  <a:srgbClr val="0070C0"/>
                </a:solidFill>
              </a:rPr>
              <a:t>;</a:t>
            </a:r>
          </a:p>
        </p:txBody>
      </p:sp>
    </p:spTree>
    <p:extLst>
      <p:ext uri="{BB962C8B-B14F-4D97-AF65-F5344CB8AC3E}">
        <p14:creationId xmlns:p14="http://schemas.microsoft.com/office/powerpoint/2010/main" val="24330464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69897" y="524383"/>
            <a:ext cx="6148705" cy="452120"/>
          </a:xfrm>
          <a:prstGeom prst="rect">
            <a:avLst/>
          </a:prstGeom>
        </p:spPr>
        <p:txBody>
          <a:bodyPr vert="horz" wrap="square" lIns="0" tIns="12065" rIns="0" bIns="0" rtlCol="0">
            <a:spAutoFit/>
          </a:bodyPr>
          <a:lstStyle/>
          <a:p>
            <a:pPr marL="12700">
              <a:lnSpc>
                <a:spcPct val="100000"/>
              </a:lnSpc>
              <a:spcBef>
                <a:spcPts val="95"/>
              </a:spcBef>
            </a:pPr>
            <a:r>
              <a:rPr spc="-5" dirty="0"/>
              <a:t>Creating Triggers on </a:t>
            </a:r>
            <a:r>
              <a:rPr spc="-10" dirty="0"/>
              <a:t>System</a:t>
            </a:r>
            <a:r>
              <a:rPr spc="40" dirty="0"/>
              <a:t> </a:t>
            </a:r>
            <a:r>
              <a:rPr spc="-5" dirty="0"/>
              <a:t>Events</a:t>
            </a:r>
          </a:p>
        </p:txBody>
      </p:sp>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12700">
              <a:lnSpc>
                <a:spcPts val="1425"/>
              </a:lnSpc>
            </a:pPr>
            <a:r>
              <a:rPr spc="-5" dirty="0"/>
              <a:t>10-</a:t>
            </a:r>
            <a:fld id="{81D60167-4931-47E6-BA6A-407CBD079E47}" type="slidenum">
              <a:rPr spc="-5" dirty="0"/>
              <a:t>32</a:t>
            </a:fld>
            <a:endParaRPr spc="-5" dirty="0"/>
          </a:p>
        </p:txBody>
      </p:sp>
      <p:sp>
        <p:nvSpPr>
          <p:cNvPr id="6" name="object 6"/>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Copyright </a:t>
            </a:r>
            <a:r>
              <a:rPr dirty="0"/>
              <a:t>© 2004, Oracle. </a:t>
            </a:r>
            <a:r>
              <a:rPr spc="-5" dirty="0"/>
              <a:t>All rights</a:t>
            </a:r>
            <a:r>
              <a:rPr spc="-155" dirty="0"/>
              <a:t> </a:t>
            </a:r>
            <a:r>
              <a:rPr spc="-5" dirty="0"/>
              <a:t>reserved.</a:t>
            </a:r>
          </a:p>
        </p:txBody>
      </p:sp>
      <p:sp>
        <p:nvSpPr>
          <p:cNvPr id="3" name="object 3"/>
          <p:cNvSpPr txBox="1"/>
          <p:nvPr/>
        </p:nvSpPr>
        <p:spPr>
          <a:xfrm>
            <a:off x="863600" y="1808733"/>
            <a:ext cx="1031875" cy="360680"/>
          </a:xfrm>
          <a:prstGeom prst="rect">
            <a:avLst/>
          </a:prstGeom>
        </p:spPr>
        <p:txBody>
          <a:bodyPr vert="horz" wrap="square" lIns="0" tIns="12065" rIns="0" bIns="0" rtlCol="0">
            <a:spAutoFit/>
          </a:bodyPr>
          <a:lstStyle/>
          <a:p>
            <a:pPr marL="12700">
              <a:lnSpc>
                <a:spcPct val="100000"/>
              </a:lnSpc>
              <a:spcBef>
                <a:spcPts val="95"/>
              </a:spcBef>
            </a:pPr>
            <a:r>
              <a:rPr sz="2200" b="1" spc="-5" dirty="0">
                <a:latin typeface="Arial"/>
                <a:cs typeface="Arial"/>
              </a:rPr>
              <a:t>S</a:t>
            </a:r>
            <a:r>
              <a:rPr sz="2200" b="1" spc="-25" dirty="0">
                <a:latin typeface="Arial"/>
                <a:cs typeface="Arial"/>
              </a:rPr>
              <a:t>y</a:t>
            </a:r>
            <a:r>
              <a:rPr sz="2200" b="1" spc="-5" dirty="0">
                <a:latin typeface="Arial"/>
                <a:cs typeface="Arial"/>
              </a:rPr>
              <a:t>nt</a:t>
            </a:r>
            <a:r>
              <a:rPr sz="2200" b="1" dirty="0">
                <a:latin typeface="Arial"/>
                <a:cs typeface="Arial"/>
              </a:rPr>
              <a:t>a</a:t>
            </a:r>
            <a:r>
              <a:rPr sz="2200" b="1" spc="-5" dirty="0">
                <a:latin typeface="Arial"/>
                <a:cs typeface="Arial"/>
              </a:rPr>
              <a:t>x:</a:t>
            </a:r>
            <a:endParaRPr sz="2200">
              <a:latin typeface="Arial"/>
              <a:cs typeface="Arial"/>
            </a:endParaRPr>
          </a:p>
        </p:txBody>
      </p:sp>
      <p:sp>
        <p:nvSpPr>
          <p:cNvPr id="4" name="object 4"/>
          <p:cNvSpPr txBox="1"/>
          <p:nvPr/>
        </p:nvSpPr>
        <p:spPr>
          <a:xfrm>
            <a:off x="1014412" y="2347976"/>
            <a:ext cx="7139305" cy="1568450"/>
          </a:xfrm>
          <a:prstGeom prst="rect">
            <a:avLst/>
          </a:prstGeom>
          <a:solidFill>
            <a:srgbClr val="CCCCCC"/>
          </a:solidFill>
          <a:ln w="28575">
            <a:solidFill>
              <a:srgbClr val="000000"/>
            </a:solidFill>
          </a:ln>
        </p:spPr>
        <p:txBody>
          <a:bodyPr vert="horz" wrap="square" lIns="0" tIns="19050" rIns="0" bIns="0" rtlCol="0">
            <a:spAutoFit/>
          </a:bodyPr>
          <a:lstStyle/>
          <a:p>
            <a:pPr marL="92075" marR="1571625">
              <a:lnSpc>
                <a:spcPct val="100000"/>
              </a:lnSpc>
              <a:spcBef>
                <a:spcPts val="150"/>
              </a:spcBef>
            </a:pPr>
            <a:r>
              <a:rPr sz="1800" b="1" spc="-5" dirty="0">
                <a:latin typeface="Courier New"/>
                <a:cs typeface="Courier New"/>
              </a:rPr>
              <a:t>CREATE [OR REPLACE] TRIGGER</a:t>
            </a:r>
            <a:r>
              <a:rPr sz="1800" b="1" spc="-220" dirty="0">
                <a:latin typeface="Courier New"/>
                <a:cs typeface="Courier New"/>
              </a:rPr>
              <a:t> </a:t>
            </a:r>
            <a:r>
              <a:rPr sz="1800" b="1" i="1" spc="-5" dirty="0">
                <a:latin typeface="Courier New"/>
                <a:cs typeface="Courier New"/>
              </a:rPr>
              <a:t>trigger_name  timing</a:t>
            </a:r>
            <a:endParaRPr sz="1800">
              <a:latin typeface="Courier New"/>
              <a:cs typeface="Courier New"/>
            </a:endParaRPr>
          </a:p>
          <a:p>
            <a:pPr marL="92075" marR="893444">
              <a:lnSpc>
                <a:spcPct val="100000"/>
              </a:lnSpc>
            </a:pPr>
            <a:r>
              <a:rPr sz="1800" b="1" spc="-10" dirty="0">
                <a:latin typeface="Courier New"/>
                <a:cs typeface="Courier New"/>
              </a:rPr>
              <a:t>[</a:t>
            </a:r>
            <a:r>
              <a:rPr sz="1800" b="1" i="1" spc="-10" dirty="0">
                <a:latin typeface="Courier New"/>
                <a:cs typeface="Courier New"/>
              </a:rPr>
              <a:t>database_event1 </a:t>
            </a:r>
            <a:r>
              <a:rPr sz="1800" b="1" spc="-5" dirty="0">
                <a:latin typeface="Courier New"/>
                <a:cs typeface="Courier New"/>
              </a:rPr>
              <a:t>[OR </a:t>
            </a:r>
            <a:r>
              <a:rPr sz="1800" b="1" i="1" spc="-10" dirty="0">
                <a:latin typeface="Courier New"/>
                <a:cs typeface="Courier New"/>
              </a:rPr>
              <a:t>database_event2 </a:t>
            </a:r>
            <a:r>
              <a:rPr sz="1800" b="1" spc="-5" dirty="0">
                <a:latin typeface="Courier New"/>
                <a:cs typeface="Courier New"/>
              </a:rPr>
              <a:t>OR ...]]  ON</a:t>
            </a:r>
            <a:r>
              <a:rPr sz="1800" b="1" spc="-30" dirty="0">
                <a:latin typeface="Courier New"/>
                <a:cs typeface="Courier New"/>
              </a:rPr>
              <a:t> </a:t>
            </a:r>
            <a:r>
              <a:rPr sz="1800" b="1" spc="-10" dirty="0">
                <a:latin typeface="Courier New"/>
                <a:cs typeface="Courier New"/>
              </a:rPr>
              <a:t>{DATABASE|SCHEMA}</a:t>
            </a:r>
            <a:endParaRPr sz="1800">
              <a:latin typeface="Courier New"/>
              <a:cs typeface="Courier New"/>
            </a:endParaRPr>
          </a:p>
          <a:p>
            <a:pPr marL="92075">
              <a:lnSpc>
                <a:spcPct val="100000"/>
              </a:lnSpc>
            </a:pPr>
            <a:r>
              <a:rPr sz="1800" b="1" i="1" spc="-5" dirty="0">
                <a:latin typeface="Courier New"/>
                <a:cs typeface="Courier New"/>
              </a:rPr>
              <a:t>trigger_body</a:t>
            </a:r>
            <a:endParaRPr sz="1800">
              <a:latin typeface="Courier New"/>
              <a:cs typeface="Courier New"/>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FFACD-5EEF-44DB-ACB4-1B42F0B5DDFD}"/>
              </a:ext>
            </a:extLst>
          </p:cNvPr>
          <p:cNvSpPr>
            <a:spLocks noGrp="1"/>
          </p:cNvSpPr>
          <p:nvPr>
            <p:ph type="title"/>
          </p:nvPr>
        </p:nvSpPr>
        <p:spPr>
          <a:xfrm>
            <a:off x="1309877" y="524383"/>
            <a:ext cx="6524244" cy="430887"/>
          </a:xfrm>
        </p:spPr>
        <p:txBody>
          <a:bodyPr/>
          <a:lstStyle/>
          <a:p>
            <a:pPr algn="ctr"/>
            <a:r>
              <a:rPr lang="en-US" dirty="0">
                <a:solidFill>
                  <a:srgbClr val="FF0000"/>
                </a:solidFill>
              </a:rPr>
              <a:t>LOGON TRIGGER</a:t>
            </a:r>
          </a:p>
        </p:txBody>
      </p:sp>
      <p:pic>
        <p:nvPicPr>
          <p:cNvPr id="5" name="Picture 4">
            <a:extLst>
              <a:ext uri="{FF2B5EF4-FFF2-40B4-BE49-F238E27FC236}">
                <a16:creationId xmlns:a16="http://schemas.microsoft.com/office/drawing/2014/main" id="{6651EA16-7355-460E-85E7-CE64A4E10C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17604" y="3228611"/>
            <a:ext cx="4451188" cy="2438400"/>
          </a:xfrm>
          <a:prstGeom prst="rect">
            <a:avLst/>
          </a:prstGeom>
        </p:spPr>
      </p:pic>
      <p:sp>
        <p:nvSpPr>
          <p:cNvPr id="6" name="Rectangle 5">
            <a:extLst>
              <a:ext uri="{FF2B5EF4-FFF2-40B4-BE49-F238E27FC236}">
                <a16:creationId xmlns:a16="http://schemas.microsoft.com/office/drawing/2014/main" id="{E8AC2DA6-8FB9-4ADE-A055-20AB4DB521DE}"/>
              </a:ext>
            </a:extLst>
          </p:cNvPr>
          <p:cNvSpPr/>
          <p:nvPr/>
        </p:nvSpPr>
        <p:spPr>
          <a:xfrm>
            <a:off x="304800" y="1187440"/>
            <a:ext cx="8991600" cy="2246769"/>
          </a:xfrm>
          <a:prstGeom prst="rect">
            <a:avLst/>
          </a:prstGeom>
        </p:spPr>
        <p:txBody>
          <a:bodyPr wrap="square">
            <a:spAutoFit/>
          </a:bodyPr>
          <a:lstStyle/>
          <a:p>
            <a:pPr algn="just"/>
            <a:r>
              <a:rPr lang="en-US" sz="2000" dirty="0">
                <a:solidFill>
                  <a:srgbClr val="222222"/>
                </a:solidFill>
                <a:latin typeface="Times New Roman" panose="02020603050405020304" pitchFamily="18" charset="0"/>
                <a:cs typeface="Times New Roman" panose="02020603050405020304" pitchFamily="18" charset="0"/>
              </a:rPr>
              <a:t>Database event triggers also known as system event triggers come into action when some system event occurs such as database log on, log off, start up or shut down. These types of triggers are majorly used for monitoring activity of the system events and have been proved quite a powerful tool for a DBA.</a:t>
            </a:r>
          </a:p>
          <a:p>
            <a:pPr algn="just"/>
            <a:r>
              <a:rPr lang="en-US" sz="2000" b="1" dirty="0">
                <a:solidFill>
                  <a:srgbClr val="111111"/>
                </a:solidFill>
                <a:latin typeface="Times New Roman" panose="02020603050405020304" pitchFamily="18" charset="0"/>
                <a:cs typeface="Times New Roman" panose="02020603050405020304" pitchFamily="18" charset="0"/>
              </a:rPr>
              <a:t>Types of Database Event Triggers.</a:t>
            </a:r>
            <a:endParaRPr lang="en-US" sz="2000" dirty="0">
              <a:solidFill>
                <a:srgbClr val="111111"/>
              </a:solidFill>
              <a:latin typeface="Times New Roman" panose="02020603050405020304" pitchFamily="18" charset="0"/>
              <a:cs typeface="Times New Roman" panose="02020603050405020304" pitchFamily="18" charset="0"/>
            </a:endParaRPr>
          </a:p>
          <a:p>
            <a:pPr algn="just">
              <a:buFont typeface="+mj-lt"/>
              <a:buAutoNum type="arabicPeriod"/>
            </a:pPr>
            <a:r>
              <a:rPr lang="en-US" sz="2000" dirty="0">
                <a:solidFill>
                  <a:srgbClr val="FF0000"/>
                </a:solidFill>
                <a:latin typeface="Times New Roman" panose="02020603050405020304" pitchFamily="18" charset="0"/>
                <a:cs typeface="Times New Roman" panose="02020603050405020304" pitchFamily="18" charset="0"/>
              </a:rPr>
              <a:t>Schema Level Event Triggers</a:t>
            </a:r>
          </a:p>
          <a:p>
            <a:pPr algn="just">
              <a:buFont typeface="+mj-lt"/>
              <a:buAutoNum type="arabicPeriod"/>
            </a:pPr>
            <a:r>
              <a:rPr lang="en-US" sz="2000" dirty="0">
                <a:solidFill>
                  <a:srgbClr val="FF0000"/>
                </a:solidFill>
                <a:latin typeface="Times New Roman" panose="02020603050405020304" pitchFamily="18" charset="0"/>
                <a:cs typeface="Times New Roman" panose="02020603050405020304" pitchFamily="18" charset="0"/>
              </a:rPr>
              <a:t>Database Level Event Triggers</a:t>
            </a:r>
            <a:endParaRPr lang="en-US" sz="2000" b="0" i="0" dirty="0">
              <a:solidFill>
                <a:srgbClr val="FF0000"/>
              </a:solidFill>
              <a:effectLst/>
              <a:latin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01F90388-C23A-4CE2-9469-3B441C78B25E}"/>
              </a:ext>
            </a:extLst>
          </p:cNvPr>
          <p:cNvPicPr>
            <a:picLocks noChangeAspect="1"/>
          </p:cNvPicPr>
          <p:nvPr/>
        </p:nvPicPr>
        <p:blipFill>
          <a:blip r:embed="rId3"/>
          <a:stretch>
            <a:fillRect/>
          </a:stretch>
        </p:blipFill>
        <p:spPr>
          <a:xfrm>
            <a:off x="304800" y="3919173"/>
            <a:ext cx="3886200" cy="1186227"/>
          </a:xfrm>
          <a:prstGeom prst="rect">
            <a:avLst/>
          </a:prstGeom>
        </p:spPr>
      </p:pic>
    </p:spTree>
    <p:extLst>
      <p:ext uri="{BB962C8B-B14F-4D97-AF65-F5344CB8AC3E}">
        <p14:creationId xmlns:p14="http://schemas.microsoft.com/office/powerpoint/2010/main" val="41476076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2373E59-B660-46D1-9C35-B8699A3164A1}"/>
              </a:ext>
            </a:extLst>
          </p:cNvPr>
          <p:cNvSpPr/>
          <p:nvPr/>
        </p:nvSpPr>
        <p:spPr>
          <a:xfrm>
            <a:off x="152400" y="1524000"/>
            <a:ext cx="3505200" cy="2308324"/>
          </a:xfrm>
          <a:prstGeom prst="rect">
            <a:avLst/>
          </a:prstGeom>
          <a:solidFill>
            <a:schemeClr val="bg1">
              <a:lumMod val="95000"/>
            </a:schemeClr>
          </a:solidFill>
        </p:spPr>
        <p:txBody>
          <a:bodyPr wrap="square">
            <a:spAutoFit/>
          </a:bodyPr>
          <a:lstStyle/>
          <a:p>
            <a:r>
              <a:rPr lang="en-US" dirty="0"/>
              <a:t>CREATE TABLE </a:t>
            </a:r>
            <a:r>
              <a:rPr lang="en-US" dirty="0" err="1"/>
              <a:t>hr_evnt_audit</a:t>
            </a:r>
            <a:endParaRPr lang="en-US" dirty="0"/>
          </a:p>
          <a:p>
            <a:r>
              <a:rPr lang="en-US" dirty="0"/>
              <a:t>  (</a:t>
            </a:r>
          </a:p>
          <a:p>
            <a:r>
              <a:rPr lang="en-US" dirty="0"/>
              <a:t>    </a:t>
            </a:r>
            <a:r>
              <a:rPr lang="en-US" dirty="0" err="1"/>
              <a:t>event_type</a:t>
            </a:r>
            <a:r>
              <a:rPr lang="en-US" dirty="0"/>
              <a:t> VARCHAR2(30),</a:t>
            </a:r>
          </a:p>
          <a:p>
            <a:r>
              <a:rPr lang="en-US" dirty="0"/>
              <a:t>    </a:t>
            </a:r>
            <a:r>
              <a:rPr lang="en-US" dirty="0" err="1"/>
              <a:t>logon_date</a:t>
            </a:r>
            <a:r>
              <a:rPr lang="en-US" dirty="0"/>
              <a:t> DATE,</a:t>
            </a:r>
          </a:p>
          <a:p>
            <a:r>
              <a:rPr lang="en-US" dirty="0"/>
              <a:t>    </a:t>
            </a:r>
            <a:r>
              <a:rPr lang="en-US" dirty="0" err="1"/>
              <a:t>logon_time</a:t>
            </a:r>
            <a:r>
              <a:rPr lang="en-US" dirty="0"/>
              <a:t> VARCHAR2(15),</a:t>
            </a:r>
          </a:p>
          <a:p>
            <a:r>
              <a:rPr lang="en-US" dirty="0"/>
              <a:t>    </a:t>
            </a:r>
            <a:r>
              <a:rPr lang="en-US" dirty="0" err="1"/>
              <a:t>logof_date</a:t>
            </a:r>
            <a:r>
              <a:rPr lang="en-US" dirty="0"/>
              <a:t> DATE,</a:t>
            </a:r>
          </a:p>
          <a:p>
            <a:r>
              <a:rPr lang="en-US" dirty="0"/>
              <a:t>    </a:t>
            </a:r>
            <a:r>
              <a:rPr lang="en-US" dirty="0" err="1"/>
              <a:t>logof_time</a:t>
            </a:r>
            <a:r>
              <a:rPr lang="en-US" dirty="0"/>
              <a:t> VARCHAR2(15)</a:t>
            </a:r>
          </a:p>
          <a:p>
            <a:r>
              <a:rPr lang="en-US" dirty="0"/>
              <a:t>  );</a:t>
            </a:r>
          </a:p>
        </p:txBody>
      </p:sp>
      <p:sp>
        <p:nvSpPr>
          <p:cNvPr id="7" name="Title 1">
            <a:extLst>
              <a:ext uri="{FF2B5EF4-FFF2-40B4-BE49-F238E27FC236}">
                <a16:creationId xmlns:a16="http://schemas.microsoft.com/office/drawing/2014/main" id="{DCFDFCC4-D3DA-4FBB-ADD7-CDDA5B0BDF90}"/>
              </a:ext>
            </a:extLst>
          </p:cNvPr>
          <p:cNvSpPr>
            <a:spLocks noGrp="1"/>
          </p:cNvSpPr>
          <p:nvPr>
            <p:ph type="title"/>
          </p:nvPr>
        </p:nvSpPr>
        <p:spPr>
          <a:xfrm>
            <a:off x="1309877" y="524383"/>
            <a:ext cx="6524244" cy="430887"/>
          </a:xfrm>
        </p:spPr>
        <p:txBody>
          <a:bodyPr/>
          <a:lstStyle/>
          <a:p>
            <a:pPr algn="ctr"/>
            <a:r>
              <a:rPr lang="en-US" dirty="0">
                <a:solidFill>
                  <a:srgbClr val="FF0000"/>
                </a:solidFill>
              </a:rPr>
              <a:t>LOGON TRIGGER</a:t>
            </a:r>
          </a:p>
        </p:txBody>
      </p:sp>
      <p:sp>
        <p:nvSpPr>
          <p:cNvPr id="8" name="Rectangle 7">
            <a:extLst>
              <a:ext uri="{FF2B5EF4-FFF2-40B4-BE49-F238E27FC236}">
                <a16:creationId xmlns:a16="http://schemas.microsoft.com/office/drawing/2014/main" id="{D7C64553-42A3-4ABF-B256-4CF9C76E0DE3}"/>
              </a:ext>
            </a:extLst>
          </p:cNvPr>
          <p:cNvSpPr/>
          <p:nvPr/>
        </p:nvSpPr>
        <p:spPr>
          <a:xfrm>
            <a:off x="4114800" y="1510683"/>
            <a:ext cx="4572000" cy="3693319"/>
          </a:xfrm>
          <a:prstGeom prst="rect">
            <a:avLst/>
          </a:prstGeom>
          <a:solidFill>
            <a:schemeClr val="bg1">
              <a:lumMod val="95000"/>
            </a:schemeClr>
          </a:solidFill>
        </p:spPr>
        <p:txBody>
          <a:bodyPr>
            <a:spAutoFit/>
          </a:bodyPr>
          <a:lstStyle/>
          <a:p>
            <a:r>
              <a:rPr lang="en-US" dirty="0"/>
              <a:t>CREATE OR REPLACE TRIGGER </a:t>
            </a:r>
            <a:r>
              <a:rPr lang="en-US" dirty="0" err="1"/>
              <a:t>hr_lgon_audit</a:t>
            </a:r>
            <a:endParaRPr lang="en-US" dirty="0"/>
          </a:p>
          <a:p>
            <a:r>
              <a:rPr lang="en-US" b="1" dirty="0">
                <a:solidFill>
                  <a:srgbClr val="FF0000"/>
                </a:solidFill>
              </a:rPr>
              <a:t>AFTER LOGON ON SCHEMA</a:t>
            </a:r>
          </a:p>
          <a:p>
            <a:r>
              <a:rPr lang="en-US" dirty="0"/>
              <a:t>BEGIN</a:t>
            </a:r>
          </a:p>
          <a:p>
            <a:r>
              <a:rPr lang="en-US" dirty="0"/>
              <a:t>  INSERT INTO </a:t>
            </a:r>
            <a:r>
              <a:rPr lang="en-US" dirty="0" err="1"/>
              <a:t>hr_evnt_audit</a:t>
            </a:r>
            <a:r>
              <a:rPr lang="en-US" dirty="0"/>
              <a:t> VALUES(</a:t>
            </a:r>
          </a:p>
          <a:p>
            <a:r>
              <a:rPr lang="en-US" dirty="0"/>
              <a:t>    </a:t>
            </a:r>
            <a:r>
              <a:rPr lang="en-US" dirty="0" err="1"/>
              <a:t>ora_sysevent</a:t>
            </a:r>
            <a:r>
              <a:rPr lang="en-US" dirty="0"/>
              <a:t>,</a:t>
            </a:r>
          </a:p>
          <a:p>
            <a:r>
              <a:rPr lang="en-US" dirty="0"/>
              <a:t>    </a:t>
            </a:r>
            <a:r>
              <a:rPr lang="en-US" dirty="0" err="1"/>
              <a:t>sysdate</a:t>
            </a:r>
            <a:r>
              <a:rPr lang="en-US" dirty="0"/>
              <a:t>,</a:t>
            </a:r>
          </a:p>
          <a:p>
            <a:r>
              <a:rPr lang="en-US" dirty="0"/>
              <a:t>    TO_CHAR(</a:t>
            </a:r>
            <a:r>
              <a:rPr lang="en-US" dirty="0" err="1"/>
              <a:t>sysdate</a:t>
            </a:r>
            <a:r>
              <a:rPr lang="en-US" dirty="0"/>
              <a:t>, 'hh24:mi:ss'),</a:t>
            </a:r>
          </a:p>
          <a:p>
            <a:r>
              <a:rPr lang="en-US" dirty="0"/>
              <a:t>    NULL,</a:t>
            </a:r>
          </a:p>
          <a:p>
            <a:r>
              <a:rPr lang="en-US" dirty="0"/>
              <a:t>    NULL</a:t>
            </a:r>
          </a:p>
          <a:p>
            <a:r>
              <a:rPr lang="en-US" dirty="0"/>
              <a:t>  );</a:t>
            </a:r>
          </a:p>
          <a:p>
            <a:r>
              <a:rPr lang="en-US" dirty="0"/>
              <a:t>  COMMIT;</a:t>
            </a:r>
          </a:p>
          <a:p>
            <a:r>
              <a:rPr lang="en-US" dirty="0"/>
              <a:t>END;</a:t>
            </a:r>
          </a:p>
          <a:p>
            <a:r>
              <a:rPr lang="en-US" dirty="0"/>
              <a:t>/</a:t>
            </a:r>
          </a:p>
        </p:txBody>
      </p:sp>
    </p:spTree>
    <p:extLst>
      <p:ext uri="{BB962C8B-B14F-4D97-AF65-F5344CB8AC3E}">
        <p14:creationId xmlns:p14="http://schemas.microsoft.com/office/powerpoint/2010/main" val="20766566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2373E59-B660-46D1-9C35-B8699A3164A1}"/>
              </a:ext>
            </a:extLst>
          </p:cNvPr>
          <p:cNvSpPr/>
          <p:nvPr/>
        </p:nvSpPr>
        <p:spPr>
          <a:xfrm>
            <a:off x="152400" y="1524000"/>
            <a:ext cx="3505200" cy="2308324"/>
          </a:xfrm>
          <a:prstGeom prst="rect">
            <a:avLst/>
          </a:prstGeom>
          <a:solidFill>
            <a:schemeClr val="bg1">
              <a:lumMod val="95000"/>
            </a:schemeClr>
          </a:solidFill>
        </p:spPr>
        <p:txBody>
          <a:bodyPr wrap="square">
            <a:spAutoFit/>
          </a:bodyPr>
          <a:lstStyle/>
          <a:p>
            <a:r>
              <a:rPr lang="en-US" dirty="0"/>
              <a:t>CREATE TABLE </a:t>
            </a:r>
            <a:r>
              <a:rPr lang="en-US" dirty="0" err="1"/>
              <a:t>hr_evnt_audit</a:t>
            </a:r>
            <a:endParaRPr lang="en-US" dirty="0"/>
          </a:p>
          <a:p>
            <a:r>
              <a:rPr lang="en-US" dirty="0"/>
              <a:t>  (</a:t>
            </a:r>
          </a:p>
          <a:p>
            <a:r>
              <a:rPr lang="en-US" dirty="0"/>
              <a:t>    </a:t>
            </a:r>
            <a:r>
              <a:rPr lang="en-US" dirty="0" err="1"/>
              <a:t>event_type</a:t>
            </a:r>
            <a:r>
              <a:rPr lang="en-US" dirty="0"/>
              <a:t> VARCHAR2(30),</a:t>
            </a:r>
          </a:p>
          <a:p>
            <a:r>
              <a:rPr lang="en-US" dirty="0"/>
              <a:t>    </a:t>
            </a:r>
            <a:r>
              <a:rPr lang="en-US" dirty="0" err="1"/>
              <a:t>logon_date</a:t>
            </a:r>
            <a:r>
              <a:rPr lang="en-US" dirty="0"/>
              <a:t> DATE,</a:t>
            </a:r>
          </a:p>
          <a:p>
            <a:r>
              <a:rPr lang="en-US" dirty="0"/>
              <a:t>    </a:t>
            </a:r>
            <a:r>
              <a:rPr lang="en-US" dirty="0" err="1"/>
              <a:t>logon_time</a:t>
            </a:r>
            <a:r>
              <a:rPr lang="en-US" dirty="0"/>
              <a:t> VARCHAR2(15),</a:t>
            </a:r>
          </a:p>
          <a:p>
            <a:r>
              <a:rPr lang="en-US" dirty="0"/>
              <a:t>    </a:t>
            </a:r>
            <a:r>
              <a:rPr lang="en-US" dirty="0" err="1"/>
              <a:t>logof_date</a:t>
            </a:r>
            <a:r>
              <a:rPr lang="en-US" dirty="0"/>
              <a:t> DATE,</a:t>
            </a:r>
          </a:p>
          <a:p>
            <a:r>
              <a:rPr lang="en-US" dirty="0"/>
              <a:t>    </a:t>
            </a:r>
            <a:r>
              <a:rPr lang="en-US" dirty="0" err="1"/>
              <a:t>logof_time</a:t>
            </a:r>
            <a:r>
              <a:rPr lang="en-US" dirty="0"/>
              <a:t> VARCHAR2(15)</a:t>
            </a:r>
          </a:p>
          <a:p>
            <a:r>
              <a:rPr lang="en-US" dirty="0"/>
              <a:t>  );</a:t>
            </a:r>
          </a:p>
        </p:txBody>
      </p:sp>
      <p:sp>
        <p:nvSpPr>
          <p:cNvPr id="7" name="Title 1">
            <a:extLst>
              <a:ext uri="{FF2B5EF4-FFF2-40B4-BE49-F238E27FC236}">
                <a16:creationId xmlns:a16="http://schemas.microsoft.com/office/drawing/2014/main" id="{DCFDFCC4-D3DA-4FBB-ADD7-CDDA5B0BDF90}"/>
              </a:ext>
            </a:extLst>
          </p:cNvPr>
          <p:cNvSpPr>
            <a:spLocks noGrp="1"/>
          </p:cNvSpPr>
          <p:nvPr>
            <p:ph type="title"/>
          </p:nvPr>
        </p:nvSpPr>
        <p:spPr>
          <a:xfrm>
            <a:off x="1309877" y="524383"/>
            <a:ext cx="6524244" cy="430887"/>
          </a:xfrm>
        </p:spPr>
        <p:txBody>
          <a:bodyPr/>
          <a:lstStyle/>
          <a:p>
            <a:pPr algn="ctr"/>
            <a:r>
              <a:rPr lang="en-US" dirty="0">
                <a:solidFill>
                  <a:srgbClr val="FF0000"/>
                </a:solidFill>
              </a:rPr>
              <a:t>LOGOFF TRIGGER</a:t>
            </a:r>
          </a:p>
        </p:txBody>
      </p:sp>
      <p:sp>
        <p:nvSpPr>
          <p:cNvPr id="8" name="Rectangle 7">
            <a:extLst>
              <a:ext uri="{FF2B5EF4-FFF2-40B4-BE49-F238E27FC236}">
                <a16:creationId xmlns:a16="http://schemas.microsoft.com/office/drawing/2014/main" id="{D7C64553-42A3-4ABF-B256-4CF9C76E0DE3}"/>
              </a:ext>
            </a:extLst>
          </p:cNvPr>
          <p:cNvSpPr/>
          <p:nvPr/>
        </p:nvSpPr>
        <p:spPr>
          <a:xfrm>
            <a:off x="4114800" y="1510683"/>
            <a:ext cx="4572000" cy="3693319"/>
          </a:xfrm>
          <a:prstGeom prst="rect">
            <a:avLst/>
          </a:prstGeom>
          <a:solidFill>
            <a:schemeClr val="bg1">
              <a:lumMod val="95000"/>
            </a:schemeClr>
          </a:solidFill>
        </p:spPr>
        <p:txBody>
          <a:bodyPr>
            <a:spAutoFit/>
          </a:bodyPr>
          <a:lstStyle/>
          <a:p>
            <a:r>
              <a:rPr lang="en-US" dirty="0"/>
              <a:t>CREATE OR REPLACE TRIGGER </a:t>
            </a:r>
            <a:r>
              <a:rPr lang="en-US" dirty="0" err="1"/>
              <a:t>log_off_audit</a:t>
            </a:r>
            <a:endParaRPr lang="en-US" dirty="0"/>
          </a:p>
          <a:p>
            <a:r>
              <a:rPr lang="en-US" b="1" dirty="0">
                <a:solidFill>
                  <a:srgbClr val="FF0000"/>
                </a:solidFill>
              </a:rPr>
              <a:t>BEFORE LOGOFF ON SCHEMA</a:t>
            </a:r>
          </a:p>
          <a:p>
            <a:r>
              <a:rPr lang="en-US" dirty="0"/>
              <a:t>BEGIN</a:t>
            </a:r>
          </a:p>
          <a:p>
            <a:r>
              <a:rPr lang="en-US" dirty="0"/>
              <a:t>  INSERT INTO </a:t>
            </a:r>
            <a:r>
              <a:rPr lang="en-US" dirty="0" err="1"/>
              <a:t>hr_evnt_audit</a:t>
            </a:r>
            <a:r>
              <a:rPr lang="en-US" dirty="0"/>
              <a:t> VALUES(</a:t>
            </a:r>
          </a:p>
          <a:p>
            <a:r>
              <a:rPr lang="en-US" dirty="0"/>
              <a:t>    </a:t>
            </a:r>
            <a:r>
              <a:rPr lang="en-US" dirty="0" err="1"/>
              <a:t>ora_sysevent</a:t>
            </a:r>
            <a:r>
              <a:rPr lang="en-US" dirty="0"/>
              <a:t>,</a:t>
            </a:r>
          </a:p>
          <a:p>
            <a:r>
              <a:rPr lang="en-US" dirty="0"/>
              <a:t>    NULL,</a:t>
            </a:r>
          </a:p>
          <a:p>
            <a:r>
              <a:rPr lang="en-US" dirty="0"/>
              <a:t>    NULL,</a:t>
            </a:r>
          </a:p>
          <a:p>
            <a:r>
              <a:rPr lang="en-US" dirty="0"/>
              <a:t>    SYSDATE,</a:t>
            </a:r>
          </a:p>
          <a:p>
            <a:r>
              <a:rPr lang="en-US" dirty="0"/>
              <a:t>    TO_CHAR(</a:t>
            </a:r>
            <a:r>
              <a:rPr lang="en-US" dirty="0" err="1"/>
              <a:t>sysdate</a:t>
            </a:r>
            <a:r>
              <a:rPr lang="en-US" dirty="0"/>
              <a:t>, 'hh24:mi:ss')</a:t>
            </a:r>
          </a:p>
          <a:p>
            <a:r>
              <a:rPr lang="en-US" dirty="0"/>
              <a:t>  );</a:t>
            </a:r>
          </a:p>
          <a:p>
            <a:r>
              <a:rPr lang="en-US" dirty="0"/>
              <a:t>  COMMIT;</a:t>
            </a:r>
          </a:p>
          <a:p>
            <a:r>
              <a:rPr lang="en-US" dirty="0"/>
              <a:t>END;</a:t>
            </a:r>
          </a:p>
          <a:p>
            <a:r>
              <a:rPr lang="en-US" dirty="0"/>
              <a:t>/</a:t>
            </a:r>
          </a:p>
        </p:txBody>
      </p:sp>
    </p:spTree>
    <p:extLst>
      <p:ext uri="{BB962C8B-B14F-4D97-AF65-F5344CB8AC3E}">
        <p14:creationId xmlns:p14="http://schemas.microsoft.com/office/powerpoint/2010/main" val="537001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778" y="428209"/>
            <a:ext cx="7072121" cy="555117"/>
          </a:xfrm>
          <a:solidFill>
            <a:srgbClr val="FFFF00"/>
          </a:solidFill>
        </p:spPr>
        <p:txBody>
          <a:bodyPr>
            <a:normAutofit fontScale="90000"/>
          </a:bodyPr>
          <a:lstStyle/>
          <a:p>
            <a:pPr algn="ctr"/>
            <a:r>
              <a:rPr lang="en-US" b="1" dirty="0">
                <a:solidFill>
                  <a:srgbClr val="FF0000"/>
                </a:solidFill>
              </a:rPr>
              <a:t>Some Cautionary Notes about Triggers</a:t>
            </a:r>
            <a:br>
              <a:rPr lang="en-US" b="1" dirty="0">
                <a:solidFill>
                  <a:srgbClr val="FF0000"/>
                </a:solidFill>
              </a:rPr>
            </a:br>
            <a:endParaRPr lang="en-US" dirty="0">
              <a:solidFill>
                <a:srgbClr val="FF0000"/>
              </a:solidFill>
            </a:endParaRPr>
          </a:p>
        </p:txBody>
      </p:sp>
      <p:sp>
        <p:nvSpPr>
          <p:cNvPr id="3" name="Content Placeholder 2"/>
          <p:cNvSpPr>
            <a:spLocks noGrp="1"/>
          </p:cNvSpPr>
          <p:nvPr>
            <p:ph idx="1"/>
          </p:nvPr>
        </p:nvSpPr>
        <p:spPr>
          <a:xfrm>
            <a:off x="381000" y="1524000"/>
            <a:ext cx="8458200" cy="4441825"/>
          </a:xfrm>
        </p:spPr>
        <p:txBody>
          <a:bodyPr>
            <a:normAutofit/>
          </a:bodyPr>
          <a:lstStyle/>
          <a:p>
            <a:pPr algn="just"/>
            <a:r>
              <a:rPr lang="en-US" sz="2800" dirty="0">
                <a:latin typeface="Times New Roman" panose="02020603050405020304" pitchFamily="18" charset="0"/>
                <a:cs typeface="Times New Roman" panose="02020603050405020304" pitchFamily="18" charset="0"/>
              </a:rPr>
              <a:t>Although triggers are useful for customizing a database, use them only when necessary.</a:t>
            </a:r>
          </a:p>
          <a:p>
            <a:pPr algn="just"/>
            <a:r>
              <a:rPr lang="en-US" sz="2800" b="1" dirty="0">
                <a:solidFill>
                  <a:srgbClr val="FF0000"/>
                </a:solidFill>
                <a:latin typeface="Times New Roman" panose="02020603050405020304" pitchFamily="18" charset="0"/>
                <a:cs typeface="Times New Roman" panose="02020603050405020304" pitchFamily="18" charset="0"/>
              </a:rPr>
              <a:t>Excessive use of triggers can result in complex interdependencies</a:t>
            </a:r>
            <a:r>
              <a:rPr lang="en-US" sz="2800" dirty="0">
                <a:latin typeface="Times New Roman" panose="02020603050405020304" pitchFamily="18" charset="0"/>
                <a:cs typeface="Times New Roman" panose="02020603050405020304" pitchFamily="18" charset="0"/>
              </a:rPr>
              <a:t>, which can be difficult to maintain in a large application. </a:t>
            </a:r>
          </a:p>
          <a:p>
            <a:pPr algn="just"/>
            <a:r>
              <a:rPr lang="en-US" sz="2800" dirty="0">
                <a:latin typeface="Times New Roman" panose="02020603050405020304" pitchFamily="18" charset="0"/>
                <a:cs typeface="Times New Roman" panose="02020603050405020304" pitchFamily="18" charset="0"/>
              </a:rPr>
              <a:t>For example, when a trigger fires, a SQL statement within its trigger action potentially can fire other triggers, resulting in cascading triggers. This can produce unintended effects</a:t>
            </a:r>
          </a:p>
        </p:txBody>
      </p:sp>
      <p:pic>
        <p:nvPicPr>
          <p:cNvPr id="5" name="Picture 4">
            <a:extLst>
              <a:ext uri="{FF2B5EF4-FFF2-40B4-BE49-F238E27FC236}">
                <a16:creationId xmlns:a16="http://schemas.microsoft.com/office/drawing/2014/main" id="{C656FA23-C807-4073-A101-3E40A46F80D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62879" y="39939"/>
            <a:ext cx="1528721" cy="1331659"/>
          </a:xfrm>
          <a:prstGeom prst="rect">
            <a:avLst/>
          </a:prstGeom>
        </p:spPr>
      </p:pic>
    </p:spTree>
    <p:extLst>
      <p:ext uri="{BB962C8B-B14F-4D97-AF65-F5344CB8AC3E}">
        <p14:creationId xmlns:p14="http://schemas.microsoft.com/office/powerpoint/2010/main" val="2296861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9878" y="685800"/>
            <a:ext cx="6524244" cy="542417"/>
          </a:xfrm>
          <a:solidFill>
            <a:srgbClr val="FFFF00"/>
          </a:solidFill>
        </p:spPr>
        <p:txBody>
          <a:bodyPr>
            <a:normAutofit/>
          </a:bodyPr>
          <a:lstStyle/>
          <a:p>
            <a:pPr algn="ctr"/>
            <a:r>
              <a:rPr lang="en-US" b="1" dirty="0">
                <a:solidFill>
                  <a:srgbClr val="FF0000"/>
                </a:solidFill>
              </a:rPr>
              <a:t>The Triggering Event or Statement</a:t>
            </a:r>
            <a:endParaRPr lang="en-US" dirty="0">
              <a:solidFill>
                <a:srgbClr val="FF0000"/>
              </a:solidFill>
            </a:endParaRPr>
          </a:p>
        </p:txBody>
      </p:sp>
      <p:sp>
        <p:nvSpPr>
          <p:cNvPr id="3" name="Content Placeholder 2"/>
          <p:cNvSpPr>
            <a:spLocks noGrp="1"/>
          </p:cNvSpPr>
          <p:nvPr>
            <p:ph idx="1"/>
          </p:nvPr>
        </p:nvSpPr>
        <p:spPr>
          <a:xfrm>
            <a:off x="304800" y="1600200"/>
            <a:ext cx="8610600" cy="4441825"/>
          </a:xfrm>
        </p:spPr>
        <p:txBody>
          <a:bodyPr>
            <a:normAutofit/>
          </a:bodyPr>
          <a:lstStyle/>
          <a:p>
            <a:pPr algn="just"/>
            <a:r>
              <a:rPr lang="en-US" sz="2400" dirty="0">
                <a:latin typeface="Times New Roman" panose="02020603050405020304" pitchFamily="18" charset="0"/>
                <a:cs typeface="Times New Roman" panose="02020603050405020304" pitchFamily="18" charset="0"/>
              </a:rPr>
              <a:t>A triggering event or statement is the SQL statement, database event, or user event that causes a trigger to fire. A triggering event can be one or more of the following:</a:t>
            </a:r>
          </a:p>
          <a:p>
            <a:pPr marL="800100" lvl="1"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An INSERT, UPDATE, or DELETE statement on a specific table (or view, in some cases)</a:t>
            </a:r>
          </a:p>
          <a:p>
            <a:pPr marL="800100" lvl="1"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 CREATE, ALTER, or DROP statement on any schema object</a:t>
            </a:r>
          </a:p>
          <a:p>
            <a:pPr marL="800100" lvl="1"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 database startup or instance shutdown</a:t>
            </a:r>
          </a:p>
          <a:p>
            <a:pPr marL="800100" lvl="1"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 specific error message or any error message</a:t>
            </a:r>
          </a:p>
          <a:p>
            <a:pPr marL="800100" lvl="1" indent="-342900" algn="just">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A user logon or logoff</a:t>
            </a:r>
          </a:p>
          <a:p>
            <a:pPr algn="just"/>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1011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10917" y="524383"/>
            <a:ext cx="5067300" cy="452120"/>
          </a:xfrm>
          <a:prstGeom prst="rect">
            <a:avLst/>
          </a:prstGeom>
          <a:solidFill>
            <a:srgbClr val="FFFF00"/>
          </a:solidFill>
        </p:spPr>
        <p:txBody>
          <a:bodyPr vert="horz" wrap="square" lIns="0" tIns="12065" rIns="0" bIns="0" rtlCol="0">
            <a:spAutoFit/>
          </a:bodyPr>
          <a:lstStyle/>
          <a:p>
            <a:pPr marL="12700">
              <a:lnSpc>
                <a:spcPct val="100000"/>
              </a:lnSpc>
              <a:spcBef>
                <a:spcPts val="95"/>
              </a:spcBef>
            </a:pPr>
            <a:r>
              <a:rPr spc="-5" dirty="0">
                <a:solidFill>
                  <a:srgbClr val="FF0000"/>
                </a:solidFill>
              </a:rPr>
              <a:t>Benefits of Database</a:t>
            </a:r>
            <a:r>
              <a:rPr spc="45" dirty="0">
                <a:solidFill>
                  <a:srgbClr val="FF0000"/>
                </a:solidFill>
              </a:rPr>
              <a:t> </a:t>
            </a:r>
            <a:r>
              <a:rPr spc="-5" dirty="0">
                <a:solidFill>
                  <a:srgbClr val="FF0000"/>
                </a:solidFill>
              </a:rPr>
              <a:t>Triggers</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12700">
              <a:lnSpc>
                <a:spcPts val="1425"/>
              </a:lnSpc>
            </a:pPr>
            <a:r>
              <a:rPr spc="-5" dirty="0"/>
              <a:t>10-</a:t>
            </a:r>
            <a:fld id="{81D60167-4931-47E6-BA6A-407CBD079E47}" type="slidenum">
              <a:rPr spc="-5" dirty="0"/>
              <a:t>6</a:t>
            </a:fld>
            <a:endParaRPr spc="-5" dirty="0"/>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Copyright </a:t>
            </a:r>
            <a:r>
              <a:rPr dirty="0"/>
              <a:t>© 2004, Oracle. </a:t>
            </a:r>
            <a:r>
              <a:rPr spc="-5" dirty="0"/>
              <a:t>All rights</a:t>
            </a:r>
            <a:r>
              <a:rPr spc="-155" dirty="0"/>
              <a:t> </a:t>
            </a:r>
            <a:r>
              <a:rPr spc="-5" dirty="0"/>
              <a:t>reserved.</a:t>
            </a:r>
          </a:p>
        </p:txBody>
      </p:sp>
      <p:sp>
        <p:nvSpPr>
          <p:cNvPr id="3" name="object 3"/>
          <p:cNvSpPr txBox="1"/>
          <p:nvPr/>
        </p:nvSpPr>
        <p:spPr>
          <a:xfrm>
            <a:off x="540629" y="1600200"/>
            <a:ext cx="7541260" cy="3419526"/>
          </a:xfrm>
          <a:prstGeom prst="rect">
            <a:avLst/>
          </a:prstGeom>
        </p:spPr>
        <p:txBody>
          <a:bodyPr vert="horz" wrap="square" lIns="0" tIns="79375" rIns="0" bIns="0" rtlCol="0">
            <a:spAutoFit/>
          </a:bodyPr>
          <a:lstStyle/>
          <a:p>
            <a:pPr marL="469900" indent="-457834">
              <a:lnSpc>
                <a:spcPct val="100000"/>
              </a:lnSpc>
              <a:spcBef>
                <a:spcPts val="625"/>
              </a:spcBef>
              <a:buClr>
                <a:srgbClr val="FF0000"/>
              </a:buClr>
              <a:buFont typeface="Arial"/>
              <a:buChar char="•"/>
              <a:tabLst>
                <a:tab pos="469900" algn="l"/>
                <a:tab pos="470534" algn="l"/>
              </a:tabLst>
            </a:pPr>
            <a:r>
              <a:rPr sz="2400" b="1" spc="-5" dirty="0">
                <a:latin typeface="Times New Roman" panose="02020603050405020304" pitchFamily="18" charset="0"/>
                <a:cs typeface="Times New Roman" panose="02020603050405020304" pitchFamily="18" charset="0"/>
              </a:rPr>
              <a:t>Improved data</a:t>
            </a:r>
            <a:r>
              <a:rPr sz="2400" b="1" spc="10" dirty="0">
                <a:latin typeface="Times New Roman" panose="02020603050405020304" pitchFamily="18" charset="0"/>
                <a:cs typeface="Times New Roman" panose="02020603050405020304" pitchFamily="18" charset="0"/>
              </a:rPr>
              <a:t> </a:t>
            </a:r>
            <a:r>
              <a:rPr sz="2400" b="1" spc="-5" dirty="0">
                <a:latin typeface="Times New Roman" panose="02020603050405020304" pitchFamily="18" charset="0"/>
                <a:cs typeface="Times New Roman" panose="02020603050405020304" pitchFamily="18" charset="0"/>
              </a:rPr>
              <a:t>security:</a:t>
            </a:r>
            <a:endParaRPr sz="2400" dirty="0">
              <a:latin typeface="Times New Roman" panose="02020603050405020304" pitchFamily="18" charset="0"/>
              <a:cs typeface="Times New Roman" panose="02020603050405020304" pitchFamily="18" charset="0"/>
            </a:endParaRPr>
          </a:p>
          <a:p>
            <a:pPr marL="927100" lvl="1" indent="-343535">
              <a:lnSpc>
                <a:spcPct val="100000"/>
              </a:lnSpc>
              <a:spcBef>
                <a:spcPts val="490"/>
              </a:spcBef>
              <a:buClr>
                <a:srgbClr val="FF0000"/>
              </a:buClr>
              <a:buFont typeface="Arial"/>
              <a:buChar char="–"/>
              <a:tabLst>
                <a:tab pos="927100" algn="l"/>
                <a:tab pos="927735" algn="l"/>
              </a:tabLst>
            </a:pPr>
            <a:r>
              <a:rPr sz="2400" b="1" spc="-5" dirty="0">
                <a:latin typeface="Times New Roman" panose="02020603050405020304" pitchFamily="18" charset="0"/>
                <a:cs typeface="Times New Roman" panose="02020603050405020304" pitchFamily="18" charset="0"/>
              </a:rPr>
              <a:t>Provide </a:t>
            </a:r>
            <a:r>
              <a:rPr sz="2400" b="1" dirty="0">
                <a:latin typeface="Times New Roman" panose="02020603050405020304" pitchFamily="18" charset="0"/>
                <a:cs typeface="Times New Roman" panose="02020603050405020304" pitchFamily="18" charset="0"/>
              </a:rPr>
              <a:t>enhanced and complex security</a:t>
            </a:r>
            <a:r>
              <a:rPr sz="2400" b="1" spc="-45" dirty="0">
                <a:latin typeface="Times New Roman" panose="02020603050405020304" pitchFamily="18" charset="0"/>
                <a:cs typeface="Times New Roman" panose="02020603050405020304" pitchFamily="18" charset="0"/>
              </a:rPr>
              <a:t> </a:t>
            </a:r>
            <a:r>
              <a:rPr sz="2400" b="1" dirty="0">
                <a:latin typeface="Times New Roman" panose="02020603050405020304" pitchFamily="18" charset="0"/>
                <a:cs typeface="Times New Roman" panose="02020603050405020304" pitchFamily="18" charset="0"/>
              </a:rPr>
              <a:t>checks</a:t>
            </a:r>
            <a:endParaRPr sz="2400" dirty="0">
              <a:latin typeface="Times New Roman" panose="02020603050405020304" pitchFamily="18" charset="0"/>
              <a:cs typeface="Times New Roman" panose="02020603050405020304" pitchFamily="18" charset="0"/>
            </a:endParaRPr>
          </a:p>
          <a:p>
            <a:pPr marL="927100" lvl="1" indent="-343535">
              <a:lnSpc>
                <a:spcPct val="100000"/>
              </a:lnSpc>
              <a:spcBef>
                <a:spcPts val="480"/>
              </a:spcBef>
              <a:buClr>
                <a:srgbClr val="FF0000"/>
              </a:buClr>
              <a:buFont typeface="Arial"/>
              <a:buChar char="–"/>
              <a:tabLst>
                <a:tab pos="927100" algn="l"/>
                <a:tab pos="927735" algn="l"/>
              </a:tabLst>
            </a:pPr>
            <a:r>
              <a:rPr sz="2400" b="1" spc="-5" dirty="0">
                <a:latin typeface="Times New Roman" panose="02020603050405020304" pitchFamily="18" charset="0"/>
                <a:cs typeface="Times New Roman" panose="02020603050405020304" pitchFamily="18" charset="0"/>
              </a:rPr>
              <a:t>Provide </a:t>
            </a:r>
            <a:r>
              <a:rPr sz="2400" b="1" dirty="0">
                <a:latin typeface="Times New Roman" panose="02020603050405020304" pitchFamily="18" charset="0"/>
                <a:cs typeface="Times New Roman" panose="02020603050405020304" pitchFamily="18" charset="0"/>
              </a:rPr>
              <a:t>enhanced and complex</a:t>
            </a:r>
            <a:r>
              <a:rPr sz="2400" b="1" spc="-30" dirty="0">
                <a:latin typeface="Times New Roman" panose="02020603050405020304" pitchFamily="18" charset="0"/>
                <a:cs typeface="Times New Roman" panose="02020603050405020304" pitchFamily="18" charset="0"/>
              </a:rPr>
              <a:t> </a:t>
            </a:r>
            <a:r>
              <a:rPr sz="2400" b="1" dirty="0">
                <a:latin typeface="Times New Roman" panose="02020603050405020304" pitchFamily="18" charset="0"/>
                <a:cs typeface="Times New Roman" panose="02020603050405020304" pitchFamily="18" charset="0"/>
              </a:rPr>
              <a:t>auditing</a:t>
            </a:r>
            <a:endParaRPr sz="2400" dirty="0">
              <a:latin typeface="Times New Roman" panose="02020603050405020304" pitchFamily="18" charset="0"/>
              <a:cs typeface="Times New Roman" panose="02020603050405020304" pitchFamily="18" charset="0"/>
            </a:endParaRPr>
          </a:p>
          <a:p>
            <a:pPr marL="469900" indent="-457834">
              <a:lnSpc>
                <a:spcPct val="100000"/>
              </a:lnSpc>
              <a:spcBef>
                <a:spcPts val="520"/>
              </a:spcBef>
              <a:buClr>
                <a:srgbClr val="FF0000"/>
              </a:buClr>
              <a:buFont typeface="Arial"/>
              <a:buChar char="•"/>
              <a:tabLst>
                <a:tab pos="469900" algn="l"/>
                <a:tab pos="470534" algn="l"/>
              </a:tabLst>
            </a:pPr>
            <a:r>
              <a:rPr sz="2400" b="1" spc="-5" dirty="0">
                <a:latin typeface="Times New Roman" panose="02020603050405020304" pitchFamily="18" charset="0"/>
                <a:cs typeface="Times New Roman" panose="02020603050405020304" pitchFamily="18" charset="0"/>
              </a:rPr>
              <a:t>Improved data</a:t>
            </a:r>
            <a:r>
              <a:rPr sz="2400" b="1" spc="10" dirty="0">
                <a:latin typeface="Times New Roman" panose="02020603050405020304" pitchFamily="18" charset="0"/>
                <a:cs typeface="Times New Roman" panose="02020603050405020304" pitchFamily="18" charset="0"/>
              </a:rPr>
              <a:t> </a:t>
            </a:r>
            <a:r>
              <a:rPr sz="2400" b="1" spc="-5" dirty="0">
                <a:latin typeface="Times New Roman" panose="02020603050405020304" pitchFamily="18" charset="0"/>
                <a:cs typeface="Times New Roman" panose="02020603050405020304" pitchFamily="18" charset="0"/>
              </a:rPr>
              <a:t>integrity:</a:t>
            </a:r>
            <a:endParaRPr sz="2400" dirty="0">
              <a:latin typeface="Times New Roman" panose="02020603050405020304" pitchFamily="18" charset="0"/>
              <a:cs typeface="Times New Roman" panose="02020603050405020304" pitchFamily="18" charset="0"/>
            </a:endParaRPr>
          </a:p>
          <a:p>
            <a:pPr marL="927100" lvl="1" indent="-343535">
              <a:lnSpc>
                <a:spcPct val="100000"/>
              </a:lnSpc>
              <a:spcBef>
                <a:spcPts val="490"/>
              </a:spcBef>
              <a:buClr>
                <a:srgbClr val="FF0000"/>
              </a:buClr>
              <a:buFont typeface="Arial"/>
              <a:buChar char="–"/>
              <a:tabLst>
                <a:tab pos="927100" algn="l"/>
                <a:tab pos="927735" algn="l"/>
              </a:tabLst>
            </a:pPr>
            <a:r>
              <a:rPr sz="2400" b="1" dirty="0">
                <a:latin typeface="Times New Roman" panose="02020603050405020304" pitchFamily="18" charset="0"/>
                <a:cs typeface="Times New Roman" panose="02020603050405020304" pitchFamily="18" charset="0"/>
              </a:rPr>
              <a:t>Enforce </a:t>
            </a:r>
            <a:r>
              <a:rPr sz="2400" b="1" spc="-5" dirty="0">
                <a:latin typeface="Times New Roman" panose="02020603050405020304" pitchFamily="18" charset="0"/>
                <a:cs typeface="Times New Roman" panose="02020603050405020304" pitchFamily="18" charset="0"/>
              </a:rPr>
              <a:t>dynamic </a:t>
            </a:r>
            <a:r>
              <a:rPr sz="2400" b="1" dirty="0">
                <a:latin typeface="Times New Roman" panose="02020603050405020304" pitchFamily="18" charset="0"/>
                <a:cs typeface="Times New Roman" panose="02020603050405020304" pitchFamily="18" charset="0"/>
              </a:rPr>
              <a:t>data integrity</a:t>
            </a:r>
            <a:r>
              <a:rPr sz="2400" b="1" spc="-80" dirty="0">
                <a:latin typeface="Times New Roman" panose="02020603050405020304" pitchFamily="18" charset="0"/>
                <a:cs typeface="Times New Roman" panose="02020603050405020304" pitchFamily="18" charset="0"/>
              </a:rPr>
              <a:t> </a:t>
            </a:r>
            <a:r>
              <a:rPr sz="2400" b="1" dirty="0">
                <a:latin typeface="Times New Roman" panose="02020603050405020304" pitchFamily="18" charset="0"/>
                <a:cs typeface="Times New Roman" panose="02020603050405020304" pitchFamily="18" charset="0"/>
              </a:rPr>
              <a:t>constraints</a:t>
            </a:r>
            <a:endParaRPr sz="2400" dirty="0">
              <a:latin typeface="Times New Roman" panose="02020603050405020304" pitchFamily="18" charset="0"/>
              <a:cs typeface="Times New Roman" panose="02020603050405020304" pitchFamily="18" charset="0"/>
            </a:endParaRPr>
          </a:p>
          <a:p>
            <a:pPr marL="927100" lvl="1" indent="-343535">
              <a:lnSpc>
                <a:spcPct val="100000"/>
              </a:lnSpc>
              <a:spcBef>
                <a:spcPts val="480"/>
              </a:spcBef>
              <a:buClr>
                <a:srgbClr val="FF0000"/>
              </a:buClr>
              <a:buFont typeface="Arial"/>
              <a:buChar char="–"/>
              <a:tabLst>
                <a:tab pos="927100" algn="l"/>
                <a:tab pos="927735" algn="l"/>
              </a:tabLst>
            </a:pPr>
            <a:r>
              <a:rPr sz="2400" b="1" dirty="0">
                <a:latin typeface="Times New Roman" panose="02020603050405020304" pitchFamily="18" charset="0"/>
                <a:cs typeface="Times New Roman" panose="02020603050405020304" pitchFamily="18" charset="0"/>
              </a:rPr>
              <a:t>Enforce complex referential integrity</a:t>
            </a:r>
            <a:r>
              <a:rPr sz="2400" b="1" spc="-100" dirty="0">
                <a:latin typeface="Times New Roman" panose="02020603050405020304" pitchFamily="18" charset="0"/>
                <a:cs typeface="Times New Roman" panose="02020603050405020304" pitchFamily="18" charset="0"/>
              </a:rPr>
              <a:t> </a:t>
            </a:r>
            <a:r>
              <a:rPr sz="2400" b="1" dirty="0">
                <a:latin typeface="Times New Roman" panose="02020603050405020304" pitchFamily="18" charset="0"/>
                <a:cs typeface="Times New Roman" panose="02020603050405020304" pitchFamily="18" charset="0"/>
              </a:rPr>
              <a:t>constraints</a:t>
            </a:r>
            <a:endParaRPr sz="2400" dirty="0">
              <a:latin typeface="Times New Roman" panose="02020603050405020304" pitchFamily="18" charset="0"/>
              <a:cs typeface="Times New Roman" panose="02020603050405020304" pitchFamily="18" charset="0"/>
            </a:endParaRPr>
          </a:p>
          <a:p>
            <a:pPr marL="927100" marR="415925" lvl="1" indent="-342900">
              <a:lnSpc>
                <a:spcPct val="100000"/>
              </a:lnSpc>
              <a:spcBef>
                <a:spcPts val="480"/>
              </a:spcBef>
              <a:buClr>
                <a:srgbClr val="FF0000"/>
              </a:buClr>
              <a:buFont typeface="Arial"/>
              <a:buChar char="–"/>
              <a:tabLst>
                <a:tab pos="927100" algn="l"/>
                <a:tab pos="927735" algn="l"/>
              </a:tabLst>
            </a:pPr>
            <a:r>
              <a:rPr sz="2400" b="1" dirty="0">
                <a:latin typeface="Times New Roman" panose="02020603050405020304" pitchFamily="18" charset="0"/>
                <a:cs typeface="Times New Roman" panose="02020603050405020304" pitchFamily="18" charset="0"/>
              </a:rPr>
              <a:t>Ensure that related operations are</a:t>
            </a:r>
            <a:r>
              <a:rPr sz="2400" b="1" spc="-125" dirty="0">
                <a:latin typeface="Times New Roman" panose="02020603050405020304" pitchFamily="18" charset="0"/>
                <a:cs typeface="Times New Roman" panose="02020603050405020304" pitchFamily="18" charset="0"/>
              </a:rPr>
              <a:t> </a:t>
            </a:r>
            <a:r>
              <a:rPr sz="2400" b="1" dirty="0">
                <a:latin typeface="Times New Roman" panose="02020603050405020304" pitchFamily="18" charset="0"/>
                <a:cs typeface="Times New Roman" panose="02020603050405020304" pitchFamily="18" charset="0"/>
              </a:rPr>
              <a:t>performed  together</a:t>
            </a:r>
            <a:r>
              <a:rPr sz="2400" b="1" spc="-55" dirty="0">
                <a:latin typeface="Times New Roman" panose="02020603050405020304" pitchFamily="18" charset="0"/>
                <a:cs typeface="Times New Roman" panose="02020603050405020304" pitchFamily="18" charset="0"/>
              </a:rPr>
              <a:t> </a:t>
            </a:r>
            <a:r>
              <a:rPr sz="2400" b="1" spc="-5" dirty="0">
                <a:latin typeface="Times New Roman" panose="02020603050405020304" pitchFamily="18" charset="0"/>
                <a:cs typeface="Times New Roman" panose="02020603050405020304" pitchFamily="18" charset="0"/>
              </a:rPr>
              <a:t>implicitly</a:t>
            </a:r>
            <a:endParaRP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646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065" rIns="0" bIns="0" rtlCol="0">
            <a:spAutoFit/>
          </a:bodyPr>
          <a:lstStyle/>
          <a:p>
            <a:pPr marL="1320165" marR="5080" indent="-1080770">
              <a:lnSpc>
                <a:spcPct val="100000"/>
              </a:lnSpc>
              <a:spcBef>
                <a:spcPts val="95"/>
              </a:spcBef>
            </a:pPr>
            <a:r>
              <a:rPr spc="-5" dirty="0"/>
              <a:t>Business Application Scenarios for  Implementing Triggers</a:t>
            </a:r>
          </a:p>
        </p:txBody>
      </p:sp>
      <p:sp>
        <p:nvSpPr>
          <p:cNvPr id="4" name="object 4"/>
          <p:cNvSpPr txBox="1">
            <a:spLocks noGrp="1"/>
          </p:cNvSpPr>
          <p:nvPr>
            <p:ph type="sldNum" sz="quarter" idx="7"/>
          </p:nvPr>
        </p:nvSpPr>
        <p:spPr>
          <a:prstGeom prst="rect">
            <a:avLst/>
          </a:prstGeom>
        </p:spPr>
        <p:txBody>
          <a:bodyPr vert="horz" wrap="square" lIns="0" tIns="0" rIns="0" bIns="0" rtlCol="0">
            <a:spAutoFit/>
          </a:bodyPr>
          <a:lstStyle/>
          <a:p>
            <a:pPr marL="12700">
              <a:lnSpc>
                <a:spcPts val="1425"/>
              </a:lnSpc>
            </a:pPr>
            <a:r>
              <a:rPr spc="-5" dirty="0"/>
              <a:t>10-</a:t>
            </a:r>
            <a:fld id="{81D60167-4931-47E6-BA6A-407CBD079E47}" type="slidenum">
              <a:rPr spc="-5" dirty="0"/>
              <a:t>7</a:t>
            </a:fld>
            <a:endParaRPr spc="-5" dirty="0"/>
          </a:p>
        </p:txBody>
      </p:sp>
      <p:sp>
        <p:nvSpPr>
          <p:cNvPr id="5" name="object 5"/>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Copyright </a:t>
            </a:r>
            <a:r>
              <a:rPr dirty="0"/>
              <a:t>© 2004, Oracle. </a:t>
            </a:r>
            <a:r>
              <a:rPr spc="-5" dirty="0"/>
              <a:t>All rights</a:t>
            </a:r>
            <a:r>
              <a:rPr spc="-155" dirty="0"/>
              <a:t> </a:t>
            </a:r>
            <a:r>
              <a:rPr spc="-5" dirty="0"/>
              <a:t>reserved.</a:t>
            </a:r>
          </a:p>
        </p:txBody>
      </p:sp>
      <p:sp>
        <p:nvSpPr>
          <p:cNvPr id="3" name="object 3"/>
          <p:cNvSpPr txBox="1"/>
          <p:nvPr/>
        </p:nvSpPr>
        <p:spPr>
          <a:xfrm>
            <a:off x="863600" y="1741066"/>
            <a:ext cx="6904355" cy="3983354"/>
          </a:xfrm>
          <a:prstGeom prst="rect">
            <a:avLst/>
          </a:prstGeom>
        </p:spPr>
        <p:txBody>
          <a:bodyPr vert="horz" wrap="square" lIns="0" tIns="79375" rIns="0" bIns="0" rtlCol="0">
            <a:spAutoFit/>
          </a:bodyPr>
          <a:lstStyle/>
          <a:p>
            <a:pPr marL="12700">
              <a:lnSpc>
                <a:spcPct val="100000"/>
              </a:lnSpc>
              <a:spcBef>
                <a:spcPts val="625"/>
              </a:spcBef>
            </a:pPr>
            <a:r>
              <a:rPr sz="2200" b="1" spc="-5" dirty="0">
                <a:latin typeface="Arial"/>
                <a:cs typeface="Arial"/>
              </a:rPr>
              <a:t>You can use triggers</a:t>
            </a:r>
            <a:r>
              <a:rPr sz="2200" b="1" spc="60" dirty="0">
                <a:latin typeface="Arial"/>
                <a:cs typeface="Arial"/>
              </a:rPr>
              <a:t> </a:t>
            </a:r>
            <a:r>
              <a:rPr sz="2200" b="1" spc="-5" dirty="0">
                <a:latin typeface="Arial"/>
                <a:cs typeface="Arial"/>
              </a:rPr>
              <a:t>for:</a:t>
            </a:r>
            <a:endParaRPr sz="2200">
              <a:latin typeface="Arial"/>
              <a:cs typeface="Arial"/>
            </a:endParaRPr>
          </a:p>
          <a:p>
            <a:pPr marL="584200" indent="-457834">
              <a:lnSpc>
                <a:spcPct val="100000"/>
              </a:lnSpc>
              <a:spcBef>
                <a:spcPts val="535"/>
              </a:spcBef>
              <a:buClr>
                <a:srgbClr val="FF0000"/>
              </a:buClr>
              <a:buFont typeface="Arial"/>
              <a:buChar char="•"/>
              <a:tabLst>
                <a:tab pos="584200" algn="l"/>
                <a:tab pos="584835" algn="l"/>
              </a:tabLst>
            </a:pPr>
            <a:r>
              <a:rPr sz="2200" b="1" spc="-5" dirty="0">
                <a:latin typeface="Arial"/>
                <a:cs typeface="Arial"/>
              </a:rPr>
              <a:t>Security</a:t>
            </a:r>
            <a:endParaRPr sz="2200">
              <a:latin typeface="Arial"/>
              <a:cs typeface="Arial"/>
            </a:endParaRPr>
          </a:p>
          <a:p>
            <a:pPr marL="584200" indent="-457834">
              <a:lnSpc>
                <a:spcPct val="100000"/>
              </a:lnSpc>
              <a:spcBef>
                <a:spcPts val="525"/>
              </a:spcBef>
              <a:buClr>
                <a:srgbClr val="FF0000"/>
              </a:buClr>
              <a:buFont typeface="Arial"/>
              <a:buChar char="•"/>
              <a:tabLst>
                <a:tab pos="584200" algn="l"/>
                <a:tab pos="584835" algn="l"/>
              </a:tabLst>
            </a:pPr>
            <a:r>
              <a:rPr sz="2200" b="1" spc="-5" dirty="0">
                <a:latin typeface="Arial"/>
                <a:cs typeface="Arial"/>
              </a:rPr>
              <a:t>Auditing</a:t>
            </a:r>
            <a:endParaRPr sz="2200">
              <a:latin typeface="Arial"/>
              <a:cs typeface="Arial"/>
            </a:endParaRPr>
          </a:p>
          <a:p>
            <a:pPr marL="584200" indent="-457834">
              <a:lnSpc>
                <a:spcPct val="100000"/>
              </a:lnSpc>
              <a:spcBef>
                <a:spcPts val="530"/>
              </a:spcBef>
              <a:buClr>
                <a:srgbClr val="FF0000"/>
              </a:buClr>
              <a:buFont typeface="Arial"/>
              <a:buChar char="•"/>
              <a:tabLst>
                <a:tab pos="584200" algn="l"/>
                <a:tab pos="584835" algn="l"/>
              </a:tabLst>
            </a:pPr>
            <a:r>
              <a:rPr sz="2200" b="1" spc="-5" dirty="0">
                <a:latin typeface="Arial"/>
                <a:cs typeface="Arial"/>
              </a:rPr>
              <a:t>Data integrity</a:t>
            </a:r>
            <a:endParaRPr sz="2200">
              <a:latin typeface="Arial"/>
              <a:cs typeface="Arial"/>
            </a:endParaRPr>
          </a:p>
          <a:p>
            <a:pPr marL="584200" indent="-457834">
              <a:lnSpc>
                <a:spcPct val="100000"/>
              </a:lnSpc>
              <a:spcBef>
                <a:spcPts val="525"/>
              </a:spcBef>
              <a:buClr>
                <a:srgbClr val="FF0000"/>
              </a:buClr>
              <a:buFont typeface="Arial"/>
              <a:buChar char="•"/>
              <a:tabLst>
                <a:tab pos="584200" algn="l"/>
                <a:tab pos="584835" algn="l"/>
              </a:tabLst>
            </a:pPr>
            <a:r>
              <a:rPr sz="2200" b="1" spc="-5" dirty="0">
                <a:latin typeface="Arial"/>
                <a:cs typeface="Arial"/>
              </a:rPr>
              <a:t>Referential</a:t>
            </a:r>
            <a:r>
              <a:rPr sz="2200" b="1" spc="5" dirty="0">
                <a:latin typeface="Arial"/>
                <a:cs typeface="Arial"/>
              </a:rPr>
              <a:t> </a:t>
            </a:r>
            <a:r>
              <a:rPr sz="2200" b="1" spc="-5" dirty="0">
                <a:latin typeface="Arial"/>
                <a:cs typeface="Arial"/>
              </a:rPr>
              <a:t>integrity</a:t>
            </a:r>
            <a:endParaRPr sz="2200">
              <a:latin typeface="Arial"/>
              <a:cs typeface="Arial"/>
            </a:endParaRPr>
          </a:p>
          <a:p>
            <a:pPr marL="584200" indent="-457834">
              <a:lnSpc>
                <a:spcPct val="100000"/>
              </a:lnSpc>
              <a:spcBef>
                <a:spcPts val="530"/>
              </a:spcBef>
              <a:buClr>
                <a:srgbClr val="FF0000"/>
              </a:buClr>
              <a:buFont typeface="Arial"/>
              <a:buChar char="•"/>
              <a:tabLst>
                <a:tab pos="584200" algn="l"/>
                <a:tab pos="584835" algn="l"/>
              </a:tabLst>
            </a:pPr>
            <a:r>
              <a:rPr sz="2200" b="1" spc="-5" dirty="0">
                <a:latin typeface="Arial"/>
                <a:cs typeface="Arial"/>
              </a:rPr>
              <a:t>Table</a:t>
            </a:r>
            <a:r>
              <a:rPr sz="2200" b="1" dirty="0">
                <a:latin typeface="Arial"/>
                <a:cs typeface="Arial"/>
              </a:rPr>
              <a:t> </a:t>
            </a:r>
            <a:r>
              <a:rPr sz="2200" b="1" spc="-5" dirty="0">
                <a:latin typeface="Arial"/>
                <a:cs typeface="Arial"/>
              </a:rPr>
              <a:t>replication</a:t>
            </a:r>
            <a:endParaRPr sz="2200">
              <a:latin typeface="Arial"/>
              <a:cs typeface="Arial"/>
            </a:endParaRPr>
          </a:p>
          <a:p>
            <a:pPr marL="584200" indent="-457834">
              <a:lnSpc>
                <a:spcPct val="100000"/>
              </a:lnSpc>
              <a:spcBef>
                <a:spcPts val="530"/>
              </a:spcBef>
              <a:buClr>
                <a:srgbClr val="FF0000"/>
              </a:buClr>
              <a:buFont typeface="Arial"/>
              <a:buChar char="•"/>
              <a:tabLst>
                <a:tab pos="584200" algn="l"/>
                <a:tab pos="584835" algn="l"/>
              </a:tabLst>
            </a:pPr>
            <a:r>
              <a:rPr sz="2200" b="1" spc="-5" dirty="0">
                <a:latin typeface="Arial"/>
                <a:cs typeface="Arial"/>
              </a:rPr>
              <a:t>Computing derived data</a:t>
            </a:r>
            <a:r>
              <a:rPr sz="2200" b="1" spc="70" dirty="0">
                <a:latin typeface="Arial"/>
                <a:cs typeface="Arial"/>
              </a:rPr>
              <a:t> </a:t>
            </a:r>
            <a:r>
              <a:rPr sz="2200" b="1" spc="-5" dirty="0">
                <a:latin typeface="Arial"/>
                <a:cs typeface="Arial"/>
              </a:rPr>
              <a:t>automatically</a:t>
            </a:r>
            <a:endParaRPr sz="2200">
              <a:latin typeface="Arial"/>
              <a:cs typeface="Arial"/>
            </a:endParaRPr>
          </a:p>
          <a:p>
            <a:pPr marL="584200" indent="-457834">
              <a:lnSpc>
                <a:spcPct val="100000"/>
              </a:lnSpc>
              <a:spcBef>
                <a:spcPts val="530"/>
              </a:spcBef>
              <a:buClr>
                <a:srgbClr val="FF0000"/>
              </a:buClr>
              <a:buFont typeface="Arial"/>
              <a:buChar char="•"/>
              <a:tabLst>
                <a:tab pos="584200" algn="l"/>
                <a:tab pos="584835" algn="l"/>
              </a:tabLst>
            </a:pPr>
            <a:r>
              <a:rPr sz="2200" b="1" spc="-5" dirty="0">
                <a:latin typeface="Arial"/>
                <a:cs typeface="Arial"/>
              </a:rPr>
              <a:t>Event</a:t>
            </a:r>
            <a:r>
              <a:rPr sz="2200" b="1" spc="-10" dirty="0">
                <a:latin typeface="Arial"/>
                <a:cs typeface="Arial"/>
              </a:rPr>
              <a:t> </a:t>
            </a:r>
            <a:r>
              <a:rPr sz="2200" b="1" spc="-5" dirty="0">
                <a:latin typeface="Arial"/>
                <a:cs typeface="Arial"/>
              </a:rPr>
              <a:t>logging</a:t>
            </a:r>
            <a:endParaRPr sz="2200">
              <a:latin typeface="Arial"/>
              <a:cs typeface="Arial"/>
            </a:endParaRPr>
          </a:p>
          <a:p>
            <a:pPr marL="12700">
              <a:lnSpc>
                <a:spcPct val="100000"/>
              </a:lnSpc>
              <a:spcBef>
                <a:spcPts val="525"/>
              </a:spcBef>
            </a:pPr>
            <a:r>
              <a:rPr sz="2200" b="1" spc="-5" dirty="0">
                <a:latin typeface="Arial"/>
                <a:cs typeface="Arial"/>
              </a:rPr>
              <a:t>Note: Appendix C covers </a:t>
            </a:r>
            <a:r>
              <a:rPr sz="2200" b="1" dirty="0">
                <a:latin typeface="Arial"/>
                <a:cs typeface="Arial"/>
              </a:rPr>
              <a:t>each </a:t>
            </a:r>
            <a:r>
              <a:rPr sz="2200" b="1" spc="-5" dirty="0">
                <a:latin typeface="Arial"/>
                <a:cs typeface="Arial"/>
              </a:rPr>
              <a:t>of these examples</a:t>
            </a:r>
            <a:r>
              <a:rPr sz="2200" b="1" spc="175" dirty="0">
                <a:latin typeface="Arial"/>
                <a:cs typeface="Arial"/>
              </a:rPr>
              <a:t> </a:t>
            </a:r>
            <a:r>
              <a:rPr sz="2200" b="1" spc="-5" dirty="0">
                <a:latin typeface="Arial"/>
                <a:cs typeface="Arial"/>
              </a:rPr>
              <a:t>in</a:t>
            </a:r>
            <a:endParaRPr sz="2200">
              <a:latin typeface="Arial"/>
              <a:cs typeface="Arial"/>
            </a:endParaRPr>
          </a:p>
          <a:p>
            <a:pPr marL="12700">
              <a:lnSpc>
                <a:spcPct val="100000"/>
              </a:lnSpc>
              <a:spcBef>
                <a:spcPts val="5"/>
              </a:spcBef>
            </a:pPr>
            <a:r>
              <a:rPr sz="2200" b="1" spc="-5" dirty="0">
                <a:latin typeface="Arial"/>
                <a:cs typeface="Arial"/>
              </a:rPr>
              <a:t>more</a:t>
            </a:r>
            <a:r>
              <a:rPr sz="2200" b="1" spc="-20" dirty="0">
                <a:latin typeface="Arial"/>
                <a:cs typeface="Arial"/>
              </a:rPr>
              <a:t> </a:t>
            </a:r>
            <a:r>
              <a:rPr sz="2200" b="1" spc="-5" dirty="0">
                <a:latin typeface="Arial"/>
                <a:cs typeface="Arial"/>
              </a:rPr>
              <a:t>detail.</a:t>
            </a:r>
            <a:endParaRPr sz="2200">
              <a:latin typeface="Arial"/>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3AD884E-A266-40E0-BE05-E80AEECBD83B}"/>
              </a:ext>
            </a:extLst>
          </p:cNvPr>
          <p:cNvPicPr>
            <a:picLocks noChangeAspect="1"/>
          </p:cNvPicPr>
          <p:nvPr/>
        </p:nvPicPr>
        <p:blipFill>
          <a:blip r:embed="rId2"/>
          <a:stretch>
            <a:fillRect/>
          </a:stretch>
        </p:blipFill>
        <p:spPr>
          <a:xfrm>
            <a:off x="0" y="1267475"/>
            <a:ext cx="9144000" cy="4323049"/>
          </a:xfrm>
          <a:prstGeom prst="rect">
            <a:avLst/>
          </a:prstGeom>
        </p:spPr>
      </p:pic>
    </p:spTree>
    <p:extLst>
      <p:ext uri="{BB962C8B-B14F-4D97-AF65-F5344CB8AC3E}">
        <p14:creationId xmlns:p14="http://schemas.microsoft.com/office/powerpoint/2010/main" val="26060088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17723" y="524383"/>
            <a:ext cx="3856354" cy="452120"/>
          </a:xfrm>
          <a:prstGeom prst="rect">
            <a:avLst/>
          </a:prstGeom>
        </p:spPr>
        <p:txBody>
          <a:bodyPr vert="horz" wrap="square" lIns="0" tIns="12065" rIns="0" bIns="0" rtlCol="0">
            <a:spAutoFit/>
          </a:bodyPr>
          <a:lstStyle/>
          <a:p>
            <a:pPr marL="12700">
              <a:lnSpc>
                <a:spcPct val="100000"/>
              </a:lnSpc>
              <a:spcBef>
                <a:spcPts val="95"/>
              </a:spcBef>
            </a:pPr>
            <a:r>
              <a:rPr spc="-5" dirty="0"/>
              <a:t>Creating DML</a:t>
            </a:r>
            <a:r>
              <a:rPr spc="-30" dirty="0"/>
              <a:t> </a:t>
            </a:r>
            <a:r>
              <a:rPr spc="-5" dirty="0"/>
              <a:t>Triggers</a:t>
            </a:r>
          </a:p>
        </p:txBody>
      </p:sp>
      <p:sp>
        <p:nvSpPr>
          <p:cNvPr id="6" name="object 6"/>
          <p:cNvSpPr txBox="1"/>
          <p:nvPr/>
        </p:nvSpPr>
        <p:spPr>
          <a:xfrm>
            <a:off x="535940" y="6653082"/>
            <a:ext cx="356870" cy="196215"/>
          </a:xfrm>
          <a:prstGeom prst="rect">
            <a:avLst/>
          </a:prstGeom>
        </p:spPr>
        <p:txBody>
          <a:bodyPr vert="horz" wrap="square" lIns="0" tIns="0" rIns="0" bIns="0" rtlCol="0">
            <a:spAutoFit/>
          </a:bodyPr>
          <a:lstStyle/>
          <a:p>
            <a:pPr marL="12700">
              <a:lnSpc>
                <a:spcPts val="1425"/>
              </a:lnSpc>
            </a:pPr>
            <a:r>
              <a:rPr sz="1200" spc="-5" dirty="0">
                <a:latin typeface="Arial"/>
                <a:cs typeface="Arial"/>
              </a:rPr>
              <a:t>10-</a:t>
            </a:r>
            <a:fld id="{81D60167-4931-47E6-BA6A-407CBD079E47}" type="slidenum">
              <a:rPr sz="1200" spc="-5" dirty="0">
                <a:latin typeface="Arial"/>
                <a:cs typeface="Arial"/>
              </a:rPr>
              <a:t>9</a:t>
            </a:fld>
            <a:endParaRPr sz="1200">
              <a:latin typeface="Arial"/>
              <a:cs typeface="Arial"/>
            </a:endParaRPr>
          </a:p>
        </p:txBody>
      </p:sp>
      <p:sp>
        <p:nvSpPr>
          <p:cNvPr id="7" name="object 7"/>
          <p:cNvSpPr txBox="1">
            <a:spLocks noGrp="1"/>
          </p:cNvSpPr>
          <p:nvPr>
            <p:ph type="ftr" sz="quarter" idx="5"/>
          </p:nvPr>
        </p:nvSpPr>
        <p:spPr>
          <a:prstGeom prst="rect">
            <a:avLst/>
          </a:prstGeom>
        </p:spPr>
        <p:txBody>
          <a:bodyPr vert="horz" wrap="square" lIns="0" tIns="0" rIns="0" bIns="0" rtlCol="0">
            <a:spAutoFit/>
          </a:bodyPr>
          <a:lstStyle/>
          <a:p>
            <a:pPr marL="12700">
              <a:lnSpc>
                <a:spcPts val="1425"/>
              </a:lnSpc>
            </a:pPr>
            <a:r>
              <a:rPr spc="-5" dirty="0"/>
              <a:t>Copyright </a:t>
            </a:r>
            <a:r>
              <a:rPr dirty="0"/>
              <a:t>© 2004, Oracle. </a:t>
            </a:r>
            <a:r>
              <a:rPr spc="-5" dirty="0"/>
              <a:t>All rights</a:t>
            </a:r>
            <a:r>
              <a:rPr spc="-155" dirty="0"/>
              <a:t> </a:t>
            </a:r>
            <a:r>
              <a:rPr spc="-5" dirty="0"/>
              <a:t>reserved.</a:t>
            </a:r>
          </a:p>
        </p:txBody>
      </p:sp>
      <p:sp>
        <p:nvSpPr>
          <p:cNvPr id="3" name="object 3"/>
          <p:cNvSpPr txBox="1"/>
          <p:nvPr/>
        </p:nvSpPr>
        <p:spPr>
          <a:xfrm>
            <a:off x="863600" y="1596009"/>
            <a:ext cx="7008495" cy="360680"/>
          </a:xfrm>
          <a:prstGeom prst="rect">
            <a:avLst/>
          </a:prstGeom>
        </p:spPr>
        <p:txBody>
          <a:bodyPr vert="horz" wrap="square" lIns="0" tIns="12065" rIns="0" bIns="0" rtlCol="0">
            <a:spAutoFit/>
          </a:bodyPr>
          <a:lstStyle/>
          <a:p>
            <a:pPr marL="12700">
              <a:lnSpc>
                <a:spcPct val="100000"/>
              </a:lnSpc>
              <a:spcBef>
                <a:spcPts val="95"/>
              </a:spcBef>
            </a:pPr>
            <a:r>
              <a:rPr sz="2200" b="1" spc="-5" dirty="0">
                <a:latin typeface="Arial"/>
                <a:cs typeface="Arial"/>
              </a:rPr>
              <a:t>Create DML statement or row </a:t>
            </a:r>
            <a:r>
              <a:rPr sz="2200" b="1" spc="-10" dirty="0">
                <a:latin typeface="Arial"/>
                <a:cs typeface="Arial"/>
              </a:rPr>
              <a:t>type </a:t>
            </a:r>
            <a:r>
              <a:rPr sz="2200" b="1" spc="-5" dirty="0">
                <a:latin typeface="Arial"/>
                <a:cs typeface="Arial"/>
              </a:rPr>
              <a:t>triggers by</a:t>
            </a:r>
            <a:r>
              <a:rPr sz="2200" b="1" spc="220" dirty="0">
                <a:latin typeface="Arial"/>
                <a:cs typeface="Arial"/>
              </a:rPr>
              <a:t> </a:t>
            </a:r>
            <a:r>
              <a:rPr sz="2200" b="1" spc="-5" dirty="0">
                <a:latin typeface="Arial"/>
                <a:cs typeface="Arial"/>
              </a:rPr>
              <a:t>using:</a:t>
            </a:r>
            <a:endParaRPr sz="2200">
              <a:latin typeface="Arial"/>
              <a:cs typeface="Arial"/>
            </a:endParaRPr>
          </a:p>
        </p:txBody>
      </p:sp>
      <p:sp>
        <p:nvSpPr>
          <p:cNvPr id="4" name="object 4"/>
          <p:cNvSpPr txBox="1"/>
          <p:nvPr/>
        </p:nvSpPr>
        <p:spPr>
          <a:xfrm>
            <a:off x="863600" y="4412996"/>
            <a:ext cx="6948805" cy="1835785"/>
          </a:xfrm>
          <a:prstGeom prst="rect">
            <a:avLst/>
          </a:prstGeom>
        </p:spPr>
        <p:txBody>
          <a:bodyPr vert="horz" wrap="square" lIns="0" tIns="12065" rIns="0" bIns="0" rtlCol="0">
            <a:spAutoFit/>
          </a:bodyPr>
          <a:lstStyle/>
          <a:p>
            <a:pPr marL="584200" marR="1024255" indent="-457834">
              <a:lnSpc>
                <a:spcPct val="100000"/>
              </a:lnSpc>
              <a:spcBef>
                <a:spcPts val="95"/>
              </a:spcBef>
              <a:buClr>
                <a:srgbClr val="FF0000"/>
              </a:buClr>
              <a:buFont typeface="Arial"/>
              <a:buChar char="•"/>
              <a:tabLst>
                <a:tab pos="584200" algn="l"/>
                <a:tab pos="584835" algn="l"/>
              </a:tabLst>
            </a:pPr>
            <a:r>
              <a:rPr sz="2200" b="1" spc="-5" dirty="0">
                <a:latin typeface="Arial"/>
                <a:cs typeface="Arial"/>
              </a:rPr>
              <a:t>A statement trigger fires once for a DML  statement.</a:t>
            </a:r>
            <a:endParaRPr sz="2200">
              <a:latin typeface="Arial"/>
              <a:cs typeface="Arial"/>
            </a:endParaRPr>
          </a:p>
          <a:p>
            <a:pPr marL="584200" indent="-457834">
              <a:lnSpc>
                <a:spcPct val="100000"/>
              </a:lnSpc>
              <a:spcBef>
                <a:spcPts val="530"/>
              </a:spcBef>
              <a:buClr>
                <a:srgbClr val="FF0000"/>
              </a:buClr>
              <a:buFont typeface="Arial"/>
              <a:buChar char="•"/>
              <a:tabLst>
                <a:tab pos="584200" algn="l"/>
                <a:tab pos="584835" algn="l"/>
              </a:tabLst>
            </a:pPr>
            <a:r>
              <a:rPr sz="2200" b="1" spc="-5" dirty="0">
                <a:latin typeface="Arial"/>
                <a:cs typeface="Arial"/>
              </a:rPr>
              <a:t>A row trigger fires </a:t>
            </a:r>
            <a:r>
              <a:rPr sz="2200" b="1" dirty="0">
                <a:latin typeface="Arial"/>
                <a:cs typeface="Arial"/>
              </a:rPr>
              <a:t>once </a:t>
            </a:r>
            <a:r>
              <a:rPr sz="2200" b="1" spc="-5" dirty="0">
                <a:latin typeface="Arial"/>
                <a:cs typeface="Arial"/>
              </a:rPr>
              <a:t>for </a:t>
            </a:r>
            <a:r>
              <a:rPr sz="2200" b="1" dirty="0">
                <a:latin typeface="Arial"/>
                <a:cs typeface="Arial"/>
              </a:rPr>
              <a:t>each </a:t>
            </a:r>
            <a:r>
              <a:rPr sz="2200" b="1" spc="-5" dirty="0">
                <a:latin typeface="Arial"/>
                <a:cs typeface="Arial"/>
              </a:rPr>
              <a:t>row</a:t>
            </a:r>
            <a:r>
              <a:rPr sz="2200" b="1" spc="70" dirty="0">
                <a:latin typeface="Arial"/>
                <a:cs typeface="Arial"/>
              </a:rPr>
              <a:t> </a:t>
            </a:r>
            <a:r>
              <a:rPr sz="2200" b="1" dirty="0">
                <a:latin typeface="Arial"/>
                <a:cs typeface="Arial"/>
              </a:rPr>
              <a:t>affected.</a:t>
            </a:r>
            <a:endParaRPr sz="2200">
              <a:latin typeface="Arial"/>
              <a:cs typeface="Arial"/>
            </a:endParaRPr>
          </a:p>
          <a:p>
            <a:pPr marL="12700" marR="5080">
              <a:lnSpc>
                <a:spcPct val="100000"/>
              </a:lnSpc>
              <a:spcBef>
                <a:spcPts val="530"/>
              </a:spcBef>
            </a:pPr>
            <a:r>
              <a:rPr sz="2200" b="1" spc="-5" dirty="0">
                <a:latin typeface="Arial"/>
                <a:cs typeface="Arial"/>
              </a:rPr>
              <a:t>Note: Trigger names must be unique </a:t>
            </a:r>
            <a:r>
              <a:rPr sz="2200" b="1" dirty="0">
                <a:latin typeface="Arial"/>
                <a:cs typeface="Arial"/>
              </a:rPr>
              <a:t>with </a:t>
            </a:r>
            <a:r>
              <a:rPr sz="2200" b="1" spc="-5" dirty="0">
                <a:latin typeface="Arial"/>
                <a:cs typeface="Arial"/>
              </a:rPr>
              <a:t>respect to  other triggers in the same</a:t>
            </a:r>
            <a:r>
              <a:rPr sz="2200" b="1" spc="60" dirty="0">
                <a:latin typeface="Arial"/>
                <a:cs typeface="Arial"/>
              </a:rPr>
              <a:t> </a:t>
            </a:r>
            <a:r>
              <a:rPr sz="2200" b="1" spc="-5" dirty="0">
                <a:latin typeface="Arial"/>
                <a:cs typeface="Arial"/>
              </a:rPr>
              <a:t>schema.</a:t>
            </a:r>
            <a:endParaRPr sz="2200">
              <a:latin typeface="Arial"/>
              <a:cs typeface="Arial"/>
            </a:endParaRPr>
          </a:p>
        </p:txBody>
      </p:sp>
      <p:sp>
        <p:nvSpPr>
          <p:cNvPr id="5" name="object 5"/>
          <p:cNvSpPr txBox="1"/>
          <p:nvPr/>
        </p:nvSpPr>
        <p:spPr>
          <a:xfrm>
            <a:off x="1004887" y="1981200"/>
            <a:ext cx="7139305" cy="2362200"/>
          </a:xfrm>
          <a:prstGeom prst="rect">
            <a:avLst/>
          </a:prstGeom>
          <a:solidFill>
            <a:srgbClr val="CCCCCC"/>
          </a:solidFill>
          <a:ln w="28575">
            <a:solidFill>
              <a:srgbClr val="000000"/>
            </a:solidFill>
          </a:ln>
        </p:spPr>
        <p:txBody>
          <a:bodyPr vert="horz" wrap="square" lIns="0" tIns="19050" rIns="0" bIns="0" rtlCol="0">
            <a:spAutoFit/>
          </a:bodyPr>
          <a:lstStyle/>
          <a:p>
            <a:pPr marL="92075">
              <a:lnSpc>
                <a:spcPct val="100000"/>
              </a:lnSpc>
              <a:spcBef>
                <a:spcPts val="150"/>
              </a:spcBef>
            </a:pPr>
            <a:r>
              <a:rPr sz="1800" b="1" spc="-5" dirty="0">
                <a:latin typeface="Courier New"/>
                <a:cs typeface="Courier New"/>
              </a:rPr>
              <a:t>CREATE [OR REPLACE] TRIGGER</a:t>
            </a:r>
            <a:r>
              <a:rPr sz="1800" b="1" spc="-180" dirty="0">
                <a:latin typeface="Courier New"/>
                <a:cs typeface="Courier New"/>
              </a:rPr>
              <a:t> </a:t>
            </a:r>
            <a:r>
              <a:rPr sz="1800" b="1" i="1" spc="-5" dirty="0">
                <a:latin typeface="Courier New"/>
                <a:cs typeface="Courier New"/>
              </a:rPr>
              <a:t>trigger_name</a:t>
            </a:r>
            <a:endParaRPr sz="1800">
              <a:latin typeface="Courier New"/>
              <a:cs typeface="Courier New"/>
            </a:endParaRPr>
          </a:p>
          <a:p>
            <a:pPr marL="227965">
              <a:lnSpc>
                <a:spcPct val="100000"/>
              </a:lnSpc>
            </a:pPr>
            <a:r>
              <a:rPr sz="1800" b="1" i="1" spc="-5" dirty="0">
                <a:latin typeface="Courier New"/>
                <a:cs typeface="Courier New"/>
              </a:rPr>
              <a:t>timing</a:t>
            </a:r>
            <a:endParaRPr sz="1800">
              <a:latin typeface="Courier New"/>
              <a:cs typeface="Courier New"/>
            </a:endParaRPr>
          </a:p>
          <a:p>
            <a:pPr marL="227965">
              <a:lnSpc>
                <a:spcPct val="100000"/>
              </a:lnSpc>
            </a:pPr>
            <a:r>
              <a:rPr sz="1800" b="1" i="1" spc="-5" dirty="0">
                <a:latin typeface="Courier New"/>
                <a:cs typeface="Courier New"/>
              </a:rPr>
              <a:t>event1 </a:t>
            </a:r>
            <a:r>
              <a:rPr sz="1800" b="1" spc="-5" dirty="0">
                <a:latin typeface="Courier New"/>
                <a:cs typeface="Courier New"/>
              </a:rPr>
              <a:t>[OR </a:t>
            </a:r>
            <a:r>
              <a:rPr sz="1800" b="1" i="1" spc="-5" dirty="0">
                <a:latin typeface="Courier New"/>
                <a:cs typeface="Courier New"/>
              </a:rPr>
              <a:t>event2 </a:t>
            </a:r>
            <a:r>
              <a:rPr sz="1800" b="1" spc="-5" dirty="0">
                <a:latin typeface="Courier New"/>
                <a:cs typeface="Courier New"/>
              </a:rPr>
              <a:t>OR</a:t>
            </a:r>
            <a:r>
              <a:rPr sz="1800" b="1" spc="-120" dirty="0">
                <a:latin typeface="Courier New"/>
                <a:cs typeface="Courier New"/>
              </a:rPr>
              <a:t> </a:t>
            </a:r>
            <a:r>
              <a:rPr sz="1800" b="1" i="1" spc="-5" dirty="0">
                <a:latin typeface="Courier New"/>
                <a:cs typeface="Courier New"/>
              </a:rPr>
              <a:t>event3</a:t>
            </a:r>
            <a:r>
              <a:rPr sz="1800" b="1" spc="-5" dirty="0">
                <a:latin typeface="Courier New"/>
                <a:cs typeface="Courier New"/>
              </a:rPr>
              <a:t>]</a:t>
            </a:r>
            <a:endParaRPr sz="1800">
              <a:latin typeface="Courier New"/>
              <a:cs typeface="Courier New"/>
            </a:endParaRPr>
          </a:p>
          <a:p>
            <a:pPr marL="92075">
              <a:lnSpc>
                <a:spcPct val="100000"/>
              </a:lnSpc>
            </a:pPr>
            <a:r>
              <a:rPr sz="1800" b="1" spc="-5" dirty="0">
                <a:latin typeface="Courier New"/>
                <a:cs typeface="Courier New"/>
              </a:rPr>
              <a:t>ON</a:t>
            </a:r>
            <a:r>
              <a:rPr sz="1800" b="1" spc="-30" dirty="0">
                <a:latin typeface="Courier New"/>
                <a:cs typeface="Courier New"/>
              </a:rPr>
              <a:t> </a:t>
            </a:r>
            <a:r>
              <a:rPr sz="1800" b="1" i="1" spc="-5" dirty="0">
                <a:latin typeface="Courier New"/>
                <a:cs typeface="Courier New"/>
              </a:rPr>
              <a:t>object_name</a:t>
            </a:r>
            <a:endParaRPr sz="1800">
              <a:latin typeface="Courier New"/>
              <a:cs typeface="Courier New"/>
            </a:endParaRPr>
          </a:p>
          <a:p>
            <a:pPr marL="227965" marR="1848485" indent="-135890">
              <a:lnSpc>
                <a:spcPct val="100000"/>
              </a:lnSpc>
            </a:pPr>
            <a:r>
              <a:rPr sz="1800" b="1" spc="-10" dirty="0">
                <a:latin typeface="Courier New"/>
                <a:cs typeface="Courier New"/>
              </a:rPr>
              <a:t>[[REFERENCING </a:t>
            </a:r>
            <a:r>
              <a:rPr sz="1800" b="1" spc="-5" dirty="0">
                <a:latin typeface="Courier New"/>
                <a:cs typeface="Courier New"/>
              </a:rPr>
              <a:t>OLD AS </a:t>
            </a:r>
            <a:r>
              <a:rPr sz="1800" b="1" i="1" spc="-5" dirty="0">
                <a:latin typeface="Courier New"/>
                <a:cs typeface="Courier New"/>
              </a:rPr>
              <a:t>old </a:t>
            </a:r>
            <a:r>
              <a:rPr sz="1800" b="1" i="1" dirty="0">
                <a:latin typeface="Courier New"/>
                <a:cs typeface="Courier New"/>
              </a:rPr>
              <a:t>| </a:t>
            </a:r>
            <a:r>
              <a:rPr sz="1800" b="1" spc="-5" dirty="0">
                <a:latin typeface="Courier New"/>
                <a:cs typeface="Courier New"/>
              </a:rPr>
              <a:t>NEW AS</a:t>
            </a:r>
            <a:r>
              <a:rPr sz="1800" b="1" spc="-155" dirty="0">
                <a:latin typeface="Courier New"/>
                <a:cs typeface="Courier New"/>
              </a:rPr>
              <a:t> </a:t>
            </a:r>
            <a:r>
              <a:rPr sz="1800" b="1" i="1" spc="-5" dirty="0">
                <a:latin typeface="Courier New"/>
                <a:cs typeface="Courier New"/>
              </a:rPr>
              <a:t>new</a:t>
            </a:r>
            <a:r>
              <a:rPr sz="1800" b="1" spc="-5" dirty="0">
                <a:latin typeface="Courier New"/>
                <a:cs typeface="Courier New"/>
              </a:rPr>
              <a:t>]  FOR EACH</a:t>
            </a:r>
            <a:r>
              <a:rPr sz="1800" b="1" spc="-55" dirty="0">
                <a:latin typeface="Courier New"/>
                <a:cs typeface="Courier New"/>
              </a:rPr>
              <a:t> </a:t>
            </a:r>
            <a:r>
              <a:rPr sz="1800" b="1" spc="-5" dirty="0">
                <a:latin typeface="Courier New"/>
                <a:cs typeface="Courier New"/>
              </a:rPr>
              <a:t>ROW</a:t>
            </a:r>
            <a:endParaRPr sz="1800">
              <a:latin typeface="Courier New"/>
              <a:cs typeface="Courier New"/>
            </a:endParaRPr>
          </a:p>
          <a:p>
            <a:pPr marL="227965">
              <a:lnSpc>
                <a:spcPct val="100000"/>
              </a:lnSpc>
            </a:pPr>
            <a:r>
              <a:rPr sz="1800" b="1" spc="-5" dirty="0">
                <a:latin typeface="Courier New"/>
                <a:cs typeface="Courier New"/>
              </a:rPr>
              <a:t>[WHEN</a:t>
            </a:r>
            <a:r>
              <a:rPr sz="1800" b="1" spc="-45" dirty="0">
                <a:latin typeface="Courier New"/>
                <a:cs typeface="Courier New"/>
              </a:rPr>
              <a:t> </a:t>
            </a:r>
            <a:r>
              <a:rPr sz="1800" b="1" spc="-5" dirty="0">
                <a:latin typeface="Courier New"/>
                <a:cs typeface="Courier New"/>
              </a:rPr>
              <a:t>(</a:t>
            </a:r>
            <a:r>
              <a:rPr sz="1800" b="1" i="1" spc="-5" dirty="0">
                <a:latin typeface="Courier New"/>
                <a:cs typeface="Courier New"/>
              </a:rPr>
              <a:t>condition</a:t>
            </a:r>
            <a:r>
              <a:rPr sz="1800" b="1" spc="-5" dirty="0">
                <a:latin typeface="Courier New"/>
                <a:cs typeface="Courier New"/>
              </a:rPr>
              <a:t>)]]</a:t>
            </a:r>
            <a:endParaRPr sz="1800">
              <a:latin typeface="Courier New"/>
              <a:cs typeface="Courier New"/>
            </a:endParaRPr>
          </a:p>
          <a:p>
            <a:pPr marL="92075">
              <a:lnSpc>
                <a:spcPct val="100000"/>
              </a:lnSpc>
              <a:spcBef>
                <a:spcPts val="5"/>
              </a:spcBef>
            </a:pPr>
            <a:r>
              <a:rPr sz="1800" b="1" i="1" spc="-10" dirty="0">
                <a:latin typeface="Courier New"/>
                <a:cs typeface="Courier New"/>
              </a:rPr>
              <a:t>trigger_body</a:t>
            </a:r>
            <a:endParaRPr sz="1800">
              <a:latin typeface="Courier New"/>
              <a:cs typeface="Courier New"/>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1189</TotalTime>
  <Words>2499</Words>
  <Application>Microsoft Office PowerPoint</Application>
  <PresentationFormat>On-screen Show (4:3)</PresentationFormat>
  <Paragraphs>335</Paragraphs>
  <Slides>35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Courier New</vt:lpstr>
      <vt:lpstr>inherit</vt:lpstr>
      <vt:lpstr>Times New Roman</vt:lpstr>
      <vt:lpstr>Office Theme</vt:lpstr>
      <vt:lpstr>Creating Triggers</vt:lpstr>
      <vt:lpstr>Triggers</vt:lpstr>
      <vt:lpstr>How Triggers Are Used</vt:lpstr>
      <vt:lpstr>Some Cautionary Notes about Triggers </vt:lpstr>
      <vt:lpstr>The Triggering Event or Statement</vt:lpstr>
      <vt:lpstr>Benefits of Database Triggers</vt:lpstr>
      <vt:lpstr>Business Application Scenarios for  Implementing Triggers</vt:lpstr>
      <vt:lpstr>PowerPoint Presentation</vt:lpstr>
      <vt:lpstr>Creating DML Triggers</vt:lpstr>
      <vt:lpstr>PowerPoint Presentation</vt:lpstr>
      <vt:lpstr>Types of DML Triggers</vt:lpstr>
      <vt:lpstr>Trigger Timing</vt:lpstr>
      <vt:lpstr>CREATE TRIGGER</vt:lpstr>
      <vt:lpstr>CREATE TRIGGER</vt:lpstr>
      <vt:lpstr>Using OLD and NEW Qualifiers</vt:lpstr>
      <vt:lpstr>Using OLD and NEW Qualifiers</vt:lpstr>
      <vt:lpstr>CREATE TRIGGER for AUTOINCREMENT</vt:lpstr>
      <vt:lpstr>Using OLD and NEW Qualifiers</vt:lpstr>
      <vt:lpstr>Using OLD and NEW Qualifiers</vt:lpstr>
      <vt:lpstr>Using OLD and NEW Qualifiers</vt:lpstr>
      <vt:lpstr>Using OLD and NEW Qualifiers:  Example Using audit_emp</vt:lpstr>
      <vt:lpstr>Restricting a Row Trigger: Example</vt:lpstr>
      <vt:lpstr>Summary of Trigger Execution Model</vt:lpstr>
      <vt:lpstr>Managing Triggers</vt:lpstr>
      <vt:lpstr>Removing Triggers</vt:lpstr>
      <vt:lpstr>Applications for Triggers</vt:lpstr>
      <vt:lpstr>Creating Database Triggers</vt:lpstr>
      <vt:lpstr>Creating Triggers on DDL Statements</vt:lpstr>
      <vt:lpstr>DDL Triggers </vt:lpstr>
      <vt:lpstr>DDL Triggers </vt:lpstr>
      <vt:lpstr>DDL Triggers </vt:lpstr>
      <vt:lpstr>Creating Triggers on System Events</vt:lpstr>
      <vt:lpstr>LOGON TRIGGER</vt:lpstr>
      <vt:lpstr>LOGON TRIGGER</vt:lpstr>
      <vt:lpstr>LOGOFF TRIGGER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Triggers</dc:title>
  <dc:creator>Javid</dc:creator>
  <cp:lastModifiedBy>Cavid Misirli</cp:lastModifiedBy>
  <cp:revision>84</cp:revision>
  <dcterms:created xsi:type="dcterms:W3CDTF">2019-12-11T19:04:51Z</dcterms:created>
  <dcterms:modified xsi:type="dcterms:W3CDTF">2020-05-28T12:52:40Z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2013-07-04T00:00:00Z</vt:filetime>
  </property>
  <property fmtid="{D5CDD505-2E9C-101B-9397-08002B2CF9AE}" pid="3" name="Creator">
    <vt:lpwstr>Microsoft® Office PowerPoint® 2007</vt:lpwstr>
  </property>
  <property fmtid="{D5CDD505-2E9C-101B-9397-08002B2CF9AE}" pid="4" name="LastSaved">
    <vt:filetime>2019-12-11T00:00:00Z</vt:filetime>
  </property>
</Properties>
</file>