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13-Dec-21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6807" y="214182"/>
            <a:ext cx="8825658" cy="1573427"/>
          </a:xfrm>
        </p:spPr>
        <p:txBody>
          <a:bodyPr/>
          <a:lstStyle/>
          <a:p>
            <a:pPr algn="r"/>
            <a:r>
              <a:rPr lang="en-US" dirty="0" smtClean="0"/>
              <a:t>TCL Commands</a:t>
            </a:r>
            <a:br>
              <a:rPr lang="en-US" dirty="0" smtClean="0"/>
            </a:br>
            <a:r>
              <a:rPr lang="en-US" sz="3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MySQL</a:t>
            </a:r>
            <a:endParaRPr lang="en-US" sz="3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Now let's use the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</a:t>
            </a:r>
            <a:r>
              <a:rPr lang="en-US" sz="3200" dirty="0"/>
              <a:t> command to roll back the state of data to the </a:t>
            </a:r>
            <a:r>
              <a:rPr 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B.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1621119"/>
            <a:ext cx="8946541" cy="13445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ROLLBACK TO B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SELECT * FROM class;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019012"/>
              </p:ext>
            </p:extLst>
          </p:nvPr>
        </p:nvGraphicFramePr>
        <p:xfrm>
          <a:off x="747101" y="3178750"/>
          <a:ext cx="10352698" cy="3348830"/>
        </p:xfrm>
        <a:graphic>
          <a:graphicData uri="http://schemas.openxmlformats.org/drawingml/2006/table">
            <a:tbl>
              <a:tblPr/>
              <a:tblGrid>
                <a:gridCol w="5176349"/>
                <a:gridCol w="5176349"/>
              </a:tblGrid>
              <a:tr h="553942">
                <a:tc>
                  <a:txBody>
                    <a:bodyPr/>
                    <a:lstStyle/>
                    <a:p>
                      <a:r>
                        <a:rPr lang="en-US" sz="3200" b="1" dirty="0"/>
                        <a:t>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en-US" sz="280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Murad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Nazim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Yusif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Cəlal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5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Həsən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47712" y="2444234"/>
            <a:ext cx="3785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Now our class table will look like,</a:t>
            </a:r>
          </a:p>
        </p:txBody>
      </p:sp>
    </p:spTree>
    <p:extLst>
      <p:ext uri="{BB962C8B-B14F-4D97-AF65-F5344CB8AC3E}">
        <p14:creationId xmlns:p14="http://schemas.microsoft.com/office/powerpoint/2010/main" val="22844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12" y="309488"/>
            <a:ext cx="9730280" cy="1400530"/>
          </a:xfrm>
        </p:spPr>
        <p:txBody>
          <a:bodyPr/>
          <a:lstStyle/>
          <a:p>
            <a:r>
              <a:rPr lang="en-US" sz="3200" dirty="0"/>
              <a:t>Now let's again use the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</a:t>
            </a:r>
            <a:r>
              <a:rPr lang="en-US" sz="3200" dirty="0"/>
              <a:t> command to roll back the state of data to the </a:t>
            </a:r>
            <a:r>
              <a:rPr 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1621118"/>
            <a:ext cx="8946541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ROLLBACK TO </a:t>
            </a:r>
            <a:r>
              <a:rPr lang="az-Latn-AZ" dirty="0" smtClean="0"/>
              <a:t>A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SELECT * FROM class;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308797"/>
              </p:ext>
            </p:extLst>
          </p:nvPr>
        </p:nvGraphicFramePr>
        <p:xfrm>
          <a:off x="747101" y="3178750"/>
          <a:ext cx="10352698" cy="2794888"/>
        </p:xfrm>
        <a:graphic>
          <a:graphicData uri="http://schemas.openxmlformats.org/drawingml/2006/table">
            <a:tbl>
              <a:tblPr/>
              <a:tblGrid>
                <a:gridCol w="5176349"/>
                <a:gridCol w="5176349"/>
              </a:tblGrid>
              <a:tr h="553942">
                <a:tc>
                  <a:txBody>
                    <a:bodyPr/>
                    <a:lstStyle/>
                    <a:p>
                      <a:r>
                        <a:rPr lang="en-US" sz="3200" b="1" dirty="0"/>
                        <a:t>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en-US" sz="280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Murad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Nazim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Yusif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942"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Cəlal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47712" y="2444234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Now </a:t>
            </a:r>
            <a:r>
              <a:rPr lang="az-Latn-AZ" dirty="0" smtClean="0"/>
              <a:t>the </a:t>
            </a:r>
            <a:r>
              <a:rPr lang="en-US" dirty="0" smtClean="0"/>
              <a:t>table </a:t>
            </a:r>
            <a:r>
              <a:rPr lang="en-US" dirty="0"/>
              <a:t>will look like,</a:t>
            </a:r>
          </a:p>
        </p:txBody>
      </p:sp>
    </p:spTree>
    <p:extLst>
      <p:ext uri="{BB962C8B-B14F-4D97-AF65-F5344CB8AC3E}">
        <p14:creationId xmlns:p14="http://schemas.microsoft.com/office/powerpoint/2010/main" val="166089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061134"/>
            <a:ext cx="9359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So now you know how the commands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COMMIT</a:t>
            </a:r>
            <a:r>
              <a:rPr lang="en-US" sz="3200" dirty="0"/>
              <a:t>,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</a:t>
            </a:r>
            <a:r>
              <a:rPr lang="en-US" sz="3200" dirty="0"/>
              <a:t> and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sz="3200" dirty="0"/>
              <a:t> works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613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TCL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989419"/>
            <a:ext cx="8946541" cy="2805004"/>
          </a:xfrm>
        </p:spPr>
        <p:txBody>
          <a:bodyPr/>
          <a:lstStyle/>
          <a:p>
            <a:r>
              <a:rPr lang="en-US" dirty="0"/>
              <a:t>Transaction Control Language(TCL) commands are used to manage transactions in the </a:t>
            </a:r>
            <a:r>
              <a:rPr lang="en-US" b="1" dirty="0"/>
              <a:t>database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TCL commands are </a:t>
            </a:r>
            <a:r>
              <a:rPr lang="en-US" dirty="0"/>
              <a:t>used to manage the changes made to the data in a table by DML statements. It also allows statements to be grouped together into logical transactions.</a:t>
            </a:r>
          </a:p>
        </p:txBody>
      </p:sp>
    </p:spTree>
    <p:extLst>
      <p:ext uri="{BB962C8B-B14F-4D97-AF65-F5344CB8AC3E}">
        <p14:creationId xmlns:p14="http://schemas.microsoft.com/office/powerpoint/2010/main" val="20785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commands are in TCL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316318"/>
            <a:ext cx="8946541" cy="4195481"/>
          </a:xfrm>
        </p:spPr>
        <p:txBody>
          <a:bodyPr/>
          <a:lstStyle/>
          <a:p>
            <a:r>
              <a:rPr lang="en-US" dirty="0" smtClean="0"/>
              <a:t>COMMIT</a:t>
            </a:r>
          </a:p>
          <a:p>
            <a:r>
              <a:rPr lang="en-US" dirty="0" smtClean="0"/>
              <a:t>SAVEPOINT</a:t>
            </a:r>
          </a:p>
          <a:p>
            <a:r>
              <a:rPr lang="en-US" dirty="0" smtClean="0"/>
              <a:t>ROLLBACK</a:t>
            </a:r>
            <a:endParaRPr lang="en-US" dirty="0"/>
          </a:p>
        </p:txBody>
      </p:sp>
      <p:pic>
        <p:nvPicPr>
          <p:cNvPr id="1030" name="Picture 6" descr="Understanding TCL Commands. Know how to use COMMIT, ROLLBACK… | by Sanketh  Bhagavanthi |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917" y="2551748"/>
            <a:ext cx="7789983" cy="40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8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COMMIT</a:t>
            </a:r>
            <a:r>
              <a:rPr lang="en-US" dirty="0"/>
              <a:t> command</a:t>
            </a:r>
          </a:p>
        </p:txBody>
      </p:sp>
      <p:sp>
        <p:nvSpPr>
          <p:cNvPr id="7" name="Rectangle 6"/>
          <p:cNvSpPr/>
          <p:nvPr/>
        </p:nvSpPr>
        <p:spPr>
          <a:xfrm>
            <a:off x="646111" y="1366441"/>
            <a:ext cx="1070768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COMMIT command is used to permanently save any transaction into the database.</a:t>
            </a:r>
          </a:p>
          <a:p>
            <a:endParaRPr lang="en-US" sz="2400" dirty="0"/>
          </a:p>
          <a:p>
            <a:r>
              <a:rPr lang="en-US" sz="2400" dirty="0"/>
              <a:t>When we use any DML command like INSERT, UPDATE or DELETE, the changes made by these commands are </a:t>
            </a:r>
            <a:r>
              <a:rPr lang="en-US" sz="2400" b="1" dirty="0"/>
              <a:t>not</a:t>
            </a:r>
            <a:r>
              <a:rPr lang="en-US" sz="2400" dirty="0"/>
              <a:t> permanent, until the current session is closed, the changes made by these commands can be rolled back.</a:t>
            </a:r>
          </a:p>
          <a:p>
            <a:endParaRPr lang="en-US" sz="2400" dirty="0"/>
          </a:p>
          <a:p>
            <a:r>
              <a:rPr lang="en-US" sz="2400" dirty="0"/>
              <a:t>To avoid that, we use the COMMIT command to mark the changes as permanent.</a:t>
            </a:r>
          </a:p>
          <a:p>
            <a:endParaRPr lang="en-US" sz="2400" dirty="0"/>
          </a:p>
          <a:p>
            <a:r>
              <a:rPr lang="en-US" sz="2400" dirty="0"/>
              <a:t>Following is commit command's syntax</a:t>
            </a:r>
            <a:r>
              <a:rPr lang="en-US" sz="2400" dirty="0" smtClean="0"/>
              <a:t>,</a:t>
            </a:r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COMMIT</a:t>
            </a:r>
            <a:r>
              <a:rPr lang="en-US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451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ROLLBACK </a:t>
            </a:r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6111" y="1366441"/>
            <a:ext cx="107076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command restores the database to last </a:t>
            </a:r>
            <a:r>
              <a:rPr lang="en-US" sz="2400" dirty="0" err="1"/>
              <a:t>commited</a:t>
            </a:r>
            <a:r>
              <a:rPr lang="en-US" sz="2400" dirty="0"/>
              <a:t> state. It is also used with SAVEPOINT command to jump to a </a:t>
            </a:r>
            <a:r>
              <a:rPr lang="en-US" sz="2400" dirty="0" err="1"/>
              <a:t>savepoint</a:t>
            </a:r>
            <a:r>
              <a:rPr lang="en-US" sz="2400" dirty="0"/>
              <a:t> in an ongoing transaction.</a:t>
            </a:r>
          </a:p>
          <a:p>
            <a:endParaRPr lang="en-US" sz="2400" dirty="0"/>
          </a:p>
          <a:p>
            <a:r>
              <a:rPr lang="en-US" sz="2400" dirty="0"/>
              <a:t>If we have used the UPDATE command to make some changes into the database, and </a:t>
            </a:r>
            <a:r>
              <a:rPr lang="en-US" sz="2400" dirty="0" err="1"/>
              <a:t>realise</a:t>
            </a:r>
            <a:r>
              <a:rPr lang="en-US" sz="2400" dirty="0"/>
              <a:t> that those changes were not required, then we can use the ROLLBACK command to rollback those changes, if they were not </a:t>
            </a:r>
            <a:r>
              <a:rPr lang="en-US" sz="2400" dirty="0" err="1"/>
              <a:t>commited</a:t>
            </a:r>
            <a:r>
              <a:rPr lang="en-US" sz="2400" dirty="0"/>
              <a:t> using the COMMIT command.</a:t>
            </a:r>
          </a:p>
          <a:p>
            <a:endParaRPr lang="en-US" sz="2400" dirty="0"/>
          </a:p>
          <a:p>
            <a:r>
              <a:rPr lang="en-US" sz="2400" dirty="0"/>
              <a:t>Following is rollback command's syntax</a:t>
            </a:r>
            <a:r>
              <a:rPr lang="en-US" sz="2400" dirty="0" smtClean="0"/>
              <a:t>,</a:t>
            </a:r>
          </a:p>
          <a:p>
            <a:endParaRPr lang="en-US" sz="2400" dirty="0" smtClean="0"/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 TO </a:t>
            </a:r>
            <a:r>
              <a:rPr lang="en-US" sz="2400" dirty="0" err="1"/>
              <a:t>savepoint_name</a:t>
            </a:r>
            <a:r>
              <a:rPr lang="en-US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123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SAVEPOINT </a:t>
            </a:r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6110" y="1572736"/>
            <a:ext cx="107457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SAVEPOINT command is used to temporarily save a transaction so that you can rollback to that point whenever required.</a:t>
            </a:r>
          </a:p>
          <a:p>
            <a:endParaRPr lang="en-US" sz="2400" dirty="0"/>
          </a:p>
          <a:p>
            <a:r>
              <a:rPr lang="en-US" sz="2400" dirty="0"/>
              <a:t>Following is </a:t>
            </a:r>
            <a:r>
              <a:rPr lang="en-US" sz="2400" dirty="0" err="1"/>
              <a:t>savepoint</a:t>
            </a:r>
            <a:r>
              <a:rPr lang="en-US" sz="2400" dirty="0"/>
              <a:t> command's syntax</a:t>
            </a:r>
            <a:r>
              <a:rPr lang="en-US" sz="2400" dirty="0" smtClean="0"/>
              <a:t>,</a:t>
            </a:r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sz="2400" dirty="0"/>
              <a:t> </a:t>
            </a:r>
            <a:r>
              <a:rPr lang="en-US" sz="2400" dirty="0" err="1"/>
              <a:t>savepoint_name</a:t>
            </a:r>
            <a:r>
              <a:rPr lang="en-US" sz="2400" dirty="0" smtClean="0"/>
              <a:t>;</a:t>
            </a:r>
          </a:p>
          <a:p>
            <a:endParaRPr lang="en-US" sz="2400" dirty="0"/>
          </a:p>
          <a:p>
            <a:r>
              <a:rPr lang="en-US" sz="2400" dirty="0"/>
              <a:t>In short, using this command we can name the different states of our data in any table and then rollback to that state using the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</a:t>
            </a:r>
            <a:r>
              <a:rPr lang="en-US" sz="2400" dirty="0"/>
              <a:t> command whenever required.</a:t>
            </a:r>
          </a:p>
        </p:txBody>
      </p:sp>
    </p:spTree>
    <p:extLst>
      <p:ext uri="{BB962C8B-B14F-4D97-AF65-F5344CB8AC3E}">
        <p14:creationId xmlns:p14="http://schemas.microsoft.com/office/powerpoint/2010/main" val="37848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33182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Rollback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671700"/>
              </p:ext>
            </p:extLst>
          </p:nvPr>
        </p:nvGraphicFramePr>
        <p:xfrm>
          <a:off x="646109" y="2249227"/>
          <a:ext cx="11025190" cy="3973772"/>
        </p:xfrm>
        <a:graphic>
          <a:graphicData uri="http://schemas.openxmlformats.org/drawingml/2006/table">
            <a:tbl>
              <a:tblPr/>
              <a:tblGrid>
                <a:gridCol w="5512595"/>
                <a:gridCol w="5512595"/>
              </a:tblGrid>
              <a:tr h="993443">
                <a:tc>
                  <a:txBody>
                    <a:bodyPr/>
                    <a:lstStyle/>
                    <a:p>
                      <a:r>
                        <a:rPr lang="en-US" sz="3200" b="1" i="0" dirty="0"/>
                        <a:t>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443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Murad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443">
                <a:tc>
                  <a:txBody>
                    <a:bodyPr/>
                    <a:lstStyle/>
                    <a:p>
                      <a:r>
                        <a:rPr lang="en-US" sz="280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Nazim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4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Yusif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6111" y="1485900"/>
            <a:ext cx="4164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Following is the table </a:t>
            </a:r>
            <a:r>
              <a:rPr lang="en-US" sz="2400" b="1" dirty="0"/>
              <a:t>class</a:t>
            </a:r>
            <a:r>
              <a:rPr lang="en-US" sz="24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79724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09382"/>
          </a:xfrm>
        </p:spPr>
        <p:txBody>
          <a:bodyPr/>
          <a:lstStyle/>
          <a:p>
            <a:r>
              <a:rPr lang="en-US" sz="2800" dirty="0"/>
              <a:t>Lets use some SQL queries on the above table and see the results.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46111" y="1413818"/>
            <a:ext cx="981868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INSERT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</a:t>
            </a:r>
            <a:r>
              <a:rPr lang="en-US" dirty="0"/>
              <a:t> class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en-US" dirty="0" smtClean="0"/>
              <a:t> (4, ‘</a:t>
            </a:r>
            <a:r>
              <a:rPr lang="en-US" dirty="0" err="1" smtClean="0"/>
              <a:t>Nicat</a:t>
            </a:r>
            <a:r>
              <a:rPr lang="en-US" dirty="0" smtClean="0"/>
              <a:t>');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COMMIT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START TRANSACTION;</a:t>
            </a:r>
          </a:p>
          <a:p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UPDATE</a:t>
            </a:r>
            <a:r>
              <a:rPr lang="en-US" dirty="0" smtClean="0"/>
              <a:t> </a:t>
            </a:r>
            <a:r>
              <a:rPr lang="en-US" dirty="0"/>
              <a:t>class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SET</a:t>
            </a:r>
            <a:r>
              <a:rPr lang="en-US" dirty="0"/>
              <a:t> name = </a:t>
            </a:r>
            <a:r>
              <a:rPr lang="en-US" dirty="0" smtClean="0"/>
              <a:t>‘</a:t>
            </a:r>
            <a:r>
              <a:rPr lang="az-Latn-AZ" dirty="0" smtClean="0"/>
              <a:t>Cəlal</a:t>
            </a:r>
            <a:r>
              <a:rPr lang="en-US" dirty="0" smtClean="0"/>
              <a:t>'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WHERE</a:t>
            </a:r>
            <a:r>
              <a:rPr lang="en-US" dirty="0"/>
              <a:t> id = </a:t>
            </a:r>
            <a:r>
              <a:rPr lang="en-US" dirty="0" smtClean="0"/>
              <a:t>‘</a:t>
            </a:r>
            <a:r>
              <a:rPr lang="az-Latn-AZ" dirty="0" smtClean="0"/>
              <a:t>4</a:t>
            </a:r>
            <a:r>
              <a:rPr lang="en-US" dirty="0" smtClean="0"/>
              <a:t>';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dirty="0"/>
              <a:t> A;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INSERT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</a:t>
            </a:r>
            <a:r>
              <a:rPr lang="en-US" dirty="0"/>
              <a:t> class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en-US" dirty="0" smtClean="0"/>
              <a:t>(</a:t>
            </a:r>
            <a:r>
              <a:rPr lang="az-Latn-AZ" dirty="0" smtClean="0"/>
              <a:t>5</a:t>
            </a:r>
            <a:r>
              <a:rPr lang="en-US" dirty="0" smtClean="0"/>
              <a:t>, ‘</a:t>
            </a:r>
            <a:r>
              <a:rPr lang="az-Latn-AZ" dirty="0" smtClean="0"/>
              <a:t>Həsən</a:t>
            </a:r>
            <a:r>
              <a:rPr lang="en-US" dirty="0" smtClean="0"/>
              <a:t>');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dirty="0"/>
              <a:t> B;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INSERT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</a:t>
            </a:r>
            <a:r>
              <a:rPr lang="en-US" dirty="0"/>
              <a:t> class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en-US" dirty="0" smtClean="0"/>
              <a:t> (</a:t>
            </a:r>
            <a:r>
              <a:rPr lang="az-Latn-AZ" dirty="0" smtClean="0"/>
              <a:t>6</a:t>
            </a:r>
            <a:r>
              <a:rPr lang="en-US" dirty="0" smtClean="0"/>
              <a:t>, ‘</a:t>
            </a:r>
            <a:r>
              <a:rPr lang="az-Latn-AZ" dirty="0" smtClean="0"/>
              <a:t>Təranə</a:t>
            </a:r>
            <a:r>
              <a:rPr lang="en-US" dirty="0" smtClean="0"/>
              <a:t>');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SAVEPOINT</a:t>
            </a:r>
            <a:r>
              <a:rPr lang="en-US" dirty="0"/>
              <a:t> C;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SELECT</a:t>
            </a:r>
            <a:r>
              <a:rPr lang="en-US" dirty="0"/>
              <a:t> *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</a:t>
            </a:r>
            <a:r>
              <a:rPr lang="en-US" dirty="0"/>
              <a:t> class;</a:t>
            </a:r>
          </a:p>
        </p:txBody>
      </p:sp>
    </p:spTree>
    <p:extLst>
      <p:ext uri="{BB962C8B-B14F-4D97-AF65-F5344CB8AC3E}">
        <p14:creationId xmlns:p14="http://schemas.microsoft.com/office/powerpoint/2010/main" val="755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3200" dirty="0" smtClean="0"/>
              <a:t>No</a:t>
            </a:r>
            <a:r>
              <a:rPr lang="en-US" sz="3200" dirty="0" smtClean="0"/>
              <a:t>w SELECT </a:t>
            </a:r>
            <a:r>
              <a:rPr lang="en-US" sz="3200" dirty="0"/>
              <a:t>statement </a:t>
            </a:r>
            <a:r>
              <a:rPr lang="en-US" sz="3200" dirty="0" smtClean="0"/>
              <a:t>will be used </a:t>
            </a:r>
            <a:r>
              <a:rPr lang="en-US" sz="3200" dirty="0"/>
              <a:t>to show the data stored in the table.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82128"/>
              </p:ext>
            </p:extLst>
          </p:nvPr>
        </p:nvGraphicFramePr>
        <p:xfrm>
          <a:off x="735011" y="1676555"/>
          <a:ext cx="9590088" cy="4546444"/>
        </p:xfrm>
        <a:graphic>
          <a:graphicData uri="http://schemas.openxmlformats.org/drawingml/2006/table">
            <a:tbl>
              <a:tblPr/>
              <a:tblGrid>
                <a:gridCol w="4795044"/>
                <a:gridCol w="4795044"/>
              </a:tblGrid>
              <a:tr h="649492">
                <a:tc>
                  <a:txBody>
                    <a:bodyPr/>
                    <a:lstStyle/>
                    <a:p>
                      <a:r>
                        <a:rPr lang="en-US" sz="3200" b="1" dirty="0"/>
                        <a:t>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Murad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Nazim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Yusif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r>
                        <a:rPr lang="az-Latn-AZ" sz="2800" dirty="0" smtClean="0"/>
                        <a:t>ə</a:t>
                      </a:r>
                      <a:r>
                        <a:rPr lang="en-US" sz="2800" dirty="0" err="1" smtClean="0"/>
                        <a:t>lal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Həsən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4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2800" dirty="0" smtClean="0"/>
                        <a:t>Təranə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5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</TotalTime>
  <Words>517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TCL Commands MySQL</vt:lpstr>
      <vt:lpstr>What’s TCL ?</vt:lpstr>
      <vt:lpstr>What commands are in TCL ?</vt:lpstr>
      <vt:lpstr>COMMIT command</vt:lpstr>
      <vt:lpstr>ROLLBACK command</vt:lpstr>
      <vt:lpstr>SAVEPOINT command</vt:lpstr>
      <vt:lpstr>Using Savepoint and Rollback</vt:lpstr>
      <vt:lpstr>Lets use some SQL queries on the above table and see the results.</vt:lpstr>
      <vt:lpstr>Now SELECT statement will be used to show the data stored in the table.</vt:lpstr>
      <vt:lpstr>Now let's use the ROLLBACK command to roll back the state of data to the savepoint B.</vt:lpstr>
      <vt:lpstr>Now let's again use the ROLLBACK command to roll back the state of data to the savepoint 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TCL Commands MySQL</dc:title>
  <dc:creator>Windows User</dc:creator>
  <cp:lastModifiedBy>Windows User</cp:lastModifiedBy>
  <cp:revision>20</cp:revision>
  <dcterms:created xsi:type="dcterms:W3CDTF">2021-12-12T15:58:01Z</dcterms:created>
  <dcterms:modified xsi:type="dcterms:W3CDTF">2021-12-13T06:10:29Z</dcterms:modified>
</cp:coreProperties>
</file>