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2" r:id="rId5"/>
    <p:sldId id="263" r:id="rId6"/>
    <p:sldId id="264" r:id="rId7"/>
    <p:sldId id="260" r:id="rId8"/>
    <p:sldId id="261" r:id="rId9"/>
    <p:sldId id="270" r:id="rId10"/>
    <p:sldId id="271" r:id="rId11"/>
    <p:sldId id="272" r:id="rId12"/>
    <p:sldId id="265" r:id="rId13"/>
    <p:sldId id="266"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7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7B510F8-7759-4D0F-8B99-41FFDCFD58E4}" type="datetimeFigureOut">
              <a:rPr lang="en-GB" smtClean="0"/>
              <a:t>12/12/2019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3DC3B3-50BB-4BFB-87EA-DD83C8E9F4F0}" type="slidenum">
              <a:rPr lang="en-GB" smtClean="0"/>
              <a:t>‹#›</a:t>
            </a:fld>
            <a:endParaRPr lang="en-GB"/>
          </a:p>
        </p:txBody>
      </p:sp>
    </p:spTree>
    <p:extLst>
      <p:ext uri="{BB962C8B-B14F-4D97-AF65-F5344CB8AC3E}">
        <p14:creationId xmlns:p14="http://schemas.microsoft.com/office/powerpoint/2010/main" val="2832770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7B510F8-7759-4D0F-8B99-41FFDCFD58E4}" type="datetimeFigureOut">
              <a:rPr lang="en-GB" smtClean="0"/>
              <a:t>12/12/2019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3DC3B3-50BB-4BFB-87EA-DD83C8E9F4F0}" type="slidenum">
              <a:rPr lang="en-GB" smtClean="0"/>
              <a:t>‹#›</a:t>
            </a:fld>
            <a:endParaRPr lang="en-GB"/>
          </a:p>
        </p:txBody>
      </p:sp>
    </p:spTree>
    <p:extLst>
      <p:ext uri="{BB962C8B-B14F-4D97-AF65-F5344CB8AC3E}">
        <p14:creationId xmlns:p14="http://schemas.microsoft.com/office/powerpoint/2010/main" val="1812755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7B510F8-7759-4D0F-8B99-41FFDCFD58E4}" type="datetimeFigureOut">
              <a:rPr lang="en-GB" smtClean="0"/>
              <a:t>12/12/2019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3DC3B3-50BB-4BFB-87EA-DD83C8E9F4F0}" type="slidenum">
              <a:rPr lang="en-GB" smtClean="0"/>
              <a:t>‹#›</a:t>
            </a:fld>
            <a:endParaRPr lang="en-GB"/>
          </a:p>
        </p:txBody>
      </p:sp>
    </p:spTree>
    <p:extLst>
      <p:ext uri="{BB962C8B-B14F-4D97-AF65-F5344CB8AC3E}">
        <p14:creationId xmlns:p14="http://schemas.microsoft.com/office/powerpoint/2010/main" val="363115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7B510F8-7759-4D0F-8B99-41FFDCFD58E4}" type="datetimeFigureOut">
              <a:rPr lang="en-GB" smtClean="0"/>
              <a:t>12/12/2019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3DC3B3-50BB-4BFB-87EA-DD83C8E9F4F0}" type="slidenum">
              <a:rPr lang="en-GB" smtClean="0"/>
              <a:t>‹#›</a:t>
            </a:fld>
            <a:endParaRPr lang="en-GB"/>
          </a:p>
        </p:txBody>
      </p:sp>
    </p:spTree>
    <p:extLst>
      <p:ext uri="{BB962C8B-B14F-4D97-AF65-F5344CB8AC3E}">
        <p14:creationId xmlns:p14="http://schemas.microsoft.com/office/powerpoint/2010/main" val="720586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7B510F8-7759-4D0F-8B99-41FFDCFD58E4}" type="datetimeFigureOut">
              <a:rPr lang="en-GB" smtClean="0"/>
              <a:t>12/12/2019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3DC3B3-50BB-4BFB-87EA-DD83C8E9F4F0}" type="slidenum">
              <a:rPr lang="en-GB" smtClean="0"/>
              <a:t>‹#›</a:t>
            </a:fld>
            <a:endParaRPr lang="en-GB"/>
          </a:p>
        </p:txBody>
      </p:sp>
    </p:spTree>
    <p:extLst>
      <p:ext uri="{BB962C8B-B14F-4D97-AF65-F5344CB8AC3E}">
        <p14:creationId xmlns:p14="http://schemas.microsoft.com/office/powerpoint/2010/main" val="3792058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7B510F8-7759-4D0F-8B99-41FFDCFD58E4}" type="datetimeFigureOut">
              <a:rPr lang="en-GB" smtClean="0"/>
              <a:t>12/12/2019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3DC3B3-50BB-4BFB-87EA-DD83C8E9F4F0}" type="slidenum">
              <a:rPr lang="en-GB" smtClean="0"/>
              <a:t>‹#›</a:t>
            </a:fld>
            <a:endParaRPr lang="en-GB"/>
          </a:p>
        </p:txBody>
      </p:sp>
    </p:spTree>
    <p:extLst>
      <p:ext uri="{BB962C8B-B14F-4D97-AF65-F5344CB8AC3E}">
        <p14:creationId xmlns:p14="http://schemas.microsoft.com/office/powerpoint/2010/main" val="1274816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7B510F8-7759-4D0F-8B99-41FFDCFD58E4}" type="datetimeFigureOut">
              <a:rPr lang="en-GB" smtClean="0"/>
              <a:t>12/12/2019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33DC3B3-50BB-4BFB-87EA-DD83C8E9F4F0}" type="slidenum">
              <a:rPr lang="en-GB" smtClean="0"/>
              <a:t>‹#›</a:t>
            </a:fld>
            <a:endParaRPr lang="en-GB"/>
          </a:p>
        </p:txBody>
      </p:sp>
    </p:spTree>
    <p:extLst>
      <p:ext uri="{BB962C8B-B14F-4D97-AF65-F5344CB8AC3E}">
        <p14:creationId xmlns:p14="http://schemas.microsoft.com/office/powerpoint/2010/main" val="217058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7B510F8-7759-4D0F-8B99-41FFDCFD58E4}" type="datetimeFigureOut">
              <a:rPr lang="en-GB" smtClean="0"/>
              <a:t>12/12/2019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33DC3B3-50BB-4BFB-87EA-DD83C8E9F4F0}" type="slidenum">
              <a:rPr lang="en-GB" smtClean="0"/>
              <a:t>‹#›</a:t>
            </a:fld>
            <a:endParaRPr lang="en-GB"/>
          </a:p>
        </p:txBody>
      </p:sp>
    </p:spTree>
    <p:extLst>
      <p:ext uri="{BB962C8B-B14F-4D97-AF65-F5344CB8AC3E}">
        <p14:creationId xmlns:p14="http://schemas.microsoft.com/office/powerpoint/2010/main" val="3059400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B510F8-7759-4D0F-8B99-41FFDCFD58E4}" type="datetimeFigureOut">
              <a:rPr lang="en-GB" smtClean="0"/>
              <a:t>12/12/2019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33DC3B3-50BB-4BFB-87EA-DD83C8E9F4F0}" type="slidenum">
              <a:rPr lang="en-GB" smtClean="0"/>
              <a:t>‹#›</a:t>
            </a:fld>
            <a:endParaRPr lang="en-GB"/>
          </a:p>
        </p:txBody>
      </p:sp>
    </p:spTree>
    <p:extLst>
      <p:ext uri="{BB962C8B-B14F-4D97-AF65-F5344CB8AC3E}">
        <p14:creationId xmlns:p14="http://schemas.microsoft.com/office/powerpoint/2010/main" val="3521635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7B510F8-7759-4D0F-8B99-41FFDCFD58E4}" type="datetimeFigureOut">
              <a:rPr lang="en-GB" smtClean="0"/>
              <a:t>12/12/2019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3DC3B3-50BB-4BFB-87EA-DD83C8E9F4F0}" type="slidenum">
              <a:rPr lang="en-GB" smtClean="0"/>
              <a:t>‹#›</a:t>
            </a:fld>
            <a:endParaRPr lang="en-GB"/>
          </a:p>
        </p:txBody>
      </p:sp>
    </p:spTree>
    <p:extLst>
      <p:ext uri="{BB962C8B-B14F-4D97-AF65-F5344CB8AC3E}">
        <p14:creationId xmlns:p14="http://schemas.microsoft.com/office/powerpoint/2010/main" val="2258413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7B510F8-7759-4D0F-8B99-41FFDCFD58E4}" type="datetimeFigureOut">
              <a:rPr lang="en-GB" smtClean="0"/>
              <a:t>12/12/2019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3DC3B3-50BB-4BFB-87EA-DD83C8E9F4F0}" type="slidenum">
              <a:rPr lang="en-GB" smtClean="0"/>
              <a:t>‹#›</a:t>
            </a:fld>
            <a:endParaRPr lang="en-GB"/>
          </a:p>
        </p:txBody>
      </p:sp>
    </p:spTree>
    <p:extLst>
      <p:ext uri="{BB962C8B-B14F-4D97-AF65-F5344CB8AC3E}">
        <p14:creationId xmlns:p14="http://schemas.microsoft.com/office/powerpoint/2010/main" val="1720618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B510F8-7759-4D0F-8B99-41FFDCFD58E4}" type="datetimeFigureOut">
              <a:rPr lang="en-GB" smtClean="0"/>
              <a:t>12/12/2019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3DC3B3-50BB-4BFB-87EA-DD83C8E9F4F0}" type="slidenum">
              <a:rPr lang="en-GB" smtClean="0"/>
              <a:t>‹#›</a:t>
            </a:fld>
            <a:endParaRPr lang="en-GB"/>
          </a:p>
        </p:txBody>
      </p:sp>
    </p:spTree>
    <p:extLst>
      <p:ext uri="{BB962C8B-B14F-4D97-AF65-F5344CB8AC3E}">
        <p14:creationId xmlns:p14="http://schemas.microsoft.com/office/powerpoint/2010/main" val="39975431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Oracle CASE expression</a:t>
            </a:r>
            <a:r>
              <a:rPr lang="en-US" altLang="en-US" sz="66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en-US" altLang="en-US" sz="66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en-GB" dirty="0"/>
          </a:p>
        </p:txBody>
      </p:sp>
      <p:sp>
        <p:nvSpPr>
          <p:cNvPr id="3" name="Content Placeholder 2"/>
          <p:cNvSpPr>
            <a:spLocks noGrp="1"/>
          </p:cNvSpPr>
          <p:nvPr>
            <p:ph idx="1"/>
          </p:nvPr>
        </p:nvSpPr>
        <p:spPr>
          <a:xfrm>
            <a:off x="554182" y="1825625"/>
            <a:ext cx="10799618" cy="4351338"/>
          </a:xfrm>
        </p:spPr>
        <p:txBody>
          <a:bodyPr>
            <a:normAutofit/>
          </a:bodyPr>
          <a:lstStyle/>
          <a:p>
            <a:pPr algn="just"/>
            <a:r>
              <a:rPr lang="en-GB" dirty="0">
                <a:latin typeface="Times New Roman" panose="02020603050405020304" pitchFamily="18" charset="0"/>
                <a:cs typeface="Times New Roman" panose="02020603050405020304" pitchFamily="18" charset="0"/>
              </a:rPr>
              <a:t>Oracle </a:t>
            </a:r>
            <a:r>
              <a:rPr lang="en-GB" b="1" dirty="0">
                <a:latin typeface="Times New Roman" panose="02020603050405020304" pitchFamily="18" charset="0"/>
                <a:cs typeface="Times New Roman" panose="02020603050405020304" pitchFamily="18" charset="0"/>
              </a:rPr>
              <a:t>CASE</a:t>
            </a:r>
            <a:r>
              <a:rPr lang="en-GB" dirty="0">
                <a:latin typeface="Times New Roman" panose="02020603050405020304" pitchFamily="18" charset="0"/>
                <a:cs typeface="Times New Roman" panose="02020603050405020304" pitchFamily="18" charset="0"/>
              </a:rPr>
              <a:t> expression allows you to add if-else logic to SQL statements without having to call a procedure. The CASE expression evaluates a list of conditions and returns one of the multiple possible results.</a:t>
            </a:r>
          </a:p>
          <a:p>
            <a:pPr algn="just"/>
            <a:endParaRPr lang="en-GB" dirty="0">
              <a:latin typeface="Times New Roman" panose="02020603050405020304" pitchFamily="18" charset="0"/>
              <a:cs typeface="Times New Roman" panose="02020603050405020304" pitchFamily="18" charset="0"/>
            </a:endParaRPr>
          </a:p>
          <a:p>
            <a:pPr algn="just"/>
            <a:r>
              <a:rPr lang="en-GB" dirty="0">
                <a:latin typeface="Times New Roman" panose="02020603050405020304" pitchFamily="18" charset="0"/>
                <a:cs typeface="Times New Roman" panose="02020603050405020304" pitchFamily="18" charset="0"/>
              </a:rPr>
              <a:t>You can use a </a:t>
            </a:r>
            <a:r>
              <a:rPr lang="en-GB" b="1" dirty="0">
                <a:latin typeface="Times New Roman" panose="02020603050405020304" pitchFamily="18" charset="0"/>
                <a:cs typeface="Times New Roman" panose="02020603050405020304" pitchFamily="18" charset="0"/>
              </a:rPr>
              <a:t>CASE</a:t>
            </a:r>
            <a:r>
              <a:rPr lang="en-GB" dirty="0">
                <a:latin typeface="Times New Roman" panose="02020603050405020304" pitchFamily="18" charset="0"/>
                <a:cs typeface="Times New Roman" panose="02020603050405020304" pitchFamily="18" charset="0"/>
              </a:rPr>
              <a:t> expression in any statement or clause that accepts a valid expression. For example, you can use the CASE expression in statements such as SELECT, UPDATE, or DELETE, and in clauses like SELECT, WHERE, HAVING, and ORDDER BY.</a:t>
            </a:r>
          </a:p>
        </p:txBody>
      </p:sp>
    </p:spTree>
    <p:extLst>
      <p:ext uri="{BB962C8B-B14F-4D97-AF65-F5344CB8AC3E}">
        <p14:creationId xmlns:p14="http://schemas.microsoft.com/office/powerpoint/2010/main" val="35940540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672BCDC-C3FC-41FB-8342-759EA9D5EC2A}"/>
              </a:ext>
            </a:extLst>
          </p:cNvPr>
          <p:cNvPicPr>
            <a:picLocks noChangeAspect="1"/>
          </p:cNvPicPr>
          <p:nvPr/>
        </p:nvPicPr>
        <p:blipFill>
          <a:blip r:embed="rId2"/>
          <a:stretch>
            <a:fillRect/>
          </a:stretch>
        </p:blipFill>
        <p:spPr>
          <a:xfrm>
            <a:off x="255626" y="1587569"/>
            <a:ext cx="11936374" cy="2533857"/>
          </a:xfrm>
          <a:prstGeom prst="rect">
            <a:avLst/>
          </a:prstGeom>
        </p:spPr>
      </p:pic>
    </p:spTree>
    <p:extLst>
      <p:ext uri="{BB962C8B-B14F-4D97-AF65-F5344CB8AC3E}">
        <p14:creationId xmlns:p14="http://schemas.microsoft.com/office/powerpoint/2010/main" val="4735416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7E72972-5777-473C-AB21-17ED8734DB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37090" y="402253"/>
            <a:ext cx="8117819" cy="6053494"/>
          </a:xfrm>
          <a:prstGeom prst="rect">
            <a:avLst/>
          </a:prstGeom>
        </p:spPr>
      </p:pic>
    </p:spTree>
    <p:extLst>
      <p:ext uri="{BB962C8B-B14F-4D97-AF65-F5344CB8AC3E}">
        <p14:creationId xmlns:p14="http://schemas.microsoft.com/office/powerpoint/2010/main" val="10005704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B349-F151-49DB-9786-9540C6FE0290}"/>
              </a:ext>
            </a:extLst>
          </p:cNvPr>
          <p:cNvSpPr>
            <a:spLocks noGrp="1"/>
          </p:cNvSpPr>
          <p:nvPr>
            <p:ph type="title"/>
          </p:nvPr>
        </p:nvSpPr>
        <p:spPr>
          <a:xfrm>
            <a:off x="354842" y="1279122"/>
            <a:ext cx="10889776" cy="631566"/>
          </a:xfrm>
          <a:solidFill>
            <a:srgbClr val="FFFF00"/>
          </a:solidFill>
        </p:spPr>
        <p:txBody>
          <a:bodyPr>
            <a:normAutofit/>
          </a:bodyPr>
          <a:lstStyle/>
          <a:p>
            <a:pPr algn="just"/>
            <a:r>
              <a:rPr lang="en-GB" sz="3200" dirty="0">
                <a:solidFill>
                  <a:srgbClr val="00B050"/>
                </a:solidFill>
              </a:rPr>
              <a:t>You can use case statement that evaluates two different fields.</a:t>
            </a:r>
          </a:p>
        </p:txBody>
      </p:sp>
      <p:pic>
        <p:nvPicPr>
          <p:cNvPr id="4" name="Picture 3">
            <a:extLst>
              <a:ext uri="{FF2B5EF4-FFF2-40B4-BE49-F238E27FC236}">
                <a16:creationId xmlns:a16="http://schemas.microsoft.com/office/drawing/2014/main" id="{F9AAE91A-CBBE-4B01-ADDF-603BC4231432}"/>
              </a:ext>
            </a:extLst>
          </p:cNvPr>
          <p:cNvPicPr>
            <a:picLocks noChangeAspect="1"/>
          </p:cNvPicPr>
          <p:nvPr/>
        </p:nvPicPr>
        <p:blipFill>
          <a:blip r:embed="rId2"/>
          <a:stretch>
            <a:fillRect/>
          </a:stretch>
        </p:blipFill>
        <p:spPr>
          <a:xfrm>
            <a:off x="40944" y="2263490"/>
            <a:ext cx="12058034" cy="3439852"/>
          </a:xfrm>
          <a:prstGeom prst="rect">
            <a:avLst/>
          </a:prstGeom>
        </p:spPr>
      </p:pic>
    </p:spTree>
    <p:extLst>
      <p:ext uri="{BB962C8B-B14F-4D97-AF65-F5344CB8AC3E}">
        <p14:creationId xmlns:p14="http://schemas.microsoft.com/office/powerpoint/2010/main" val="27078147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D5BDA-AF31-4FDD-AB57-F063067B1FF2}"/>
              </a:ext>
            </a:extLst>
          </p:cNvPr>
          <p:cNvSpPr>
            <a:spLocks noGrp="1"/>
          </p:cNvSpPr>
          <p:nvPr>
            <p:ph type="title"/>
          </p:nvPr>
        </p:nvSpPr>
        <p:spPr>
          <a:xfrm>
            <a:off x="2150165" y="709682"/>
            <a:ext cx="6874565" cy="642040"/>
          </a:xfrm>
          <a:solidFill>
            <a:srgbClr val="FFFF00"/>
          </a:solidFill>
        </p:spPr>
        <p:txBody>
          <a:bodyPr>
            <a:normAutofit fontScale="90000"/>
          </a:bodyPr>
          <a:lstStyle/>
          <a:p>
            <a:pPr algn="ctr"/>
            <a:r>
              <a:rPr lang="en-GB" b="1" dirty="0">
                <a:solidFill>
                  <a:srgbClr val="00B050"/>
                </a:solidFill>
                <a:latin typeface="Times New Roman" panose="02020603050405020304" pitchFamily="18" charset="0"/>
                <a:cs typeface="Times New Roman" panose="02020603050405020304" pitchFamily="18" charset="0"/>
              </a:rPr>
              <a:t>UPDATE</a:t>
            </a:r>
            <a:r>
              <a:rPr lang="en-GB" b="1" dirty="0">
                <a:solidFill>
                  <a:srgbClr val="C00000"/>
                </a:solidFill>
                <a:latin typeface="Times New Roman" panose="02020603050405020304" pitchFamily="18" charset="0"/>
                <a:cs typeface="Times New Roman" panose="02020603050405020304" pitchFamily="18" charset="0"/>
              </a:rPr>
              <a:t> in CASE expression</a:t>
            </a:r>
          </a:p>
        </p:txBody>
      </p:sp>
      <p:pic>
        <p:nvPicPr>
          <p:cNvPr id="4" name="Picture 3">
            <a:extLst>
              <a:ext uri="{FF2B5EF4-FFF2-40B4-BE49-F238E27FC236}">
                <a16:creationId xmlns:a16="http://schemas.microsoft.com/office/drawing/2014/main" id="{91727219-7455-4A85-8BDD-978246736AFF}"/>
              </a:ext>
            </a:extLst>
          </p:cNvPr>
          <p:cNvPicPr>
            <a:picLocks noChangeAspect="1"/>
          </p:cNvPicPr>
          <p:nvPr/>
        </p:nvPicPr>
        <p:blipFill>
          <a:blip r:embed="rId2"/>
          <a:stretch>
            <a:fillRect/>
          </a:stretch>
        </p:blipFill>
        <p:spPr>
          <a:xfrm>
            <a:off x="1638316" y="1766472"/>
            <a:ext cx="7898262" cy="2768463"/>
          </a:xfrm>
          <a:prstGeom prst="rect">
            <a:avLst/>
          </a:prstGeom>
        </p:spPr>
      </p:pic>
      <p:sp>
        <p:nvSpPr>
          <p:cNvPr id="5" name="Content Placeholder 2">
            <a:extLst>
              <a:ext uri="{FF2B5EF4-FFF2-40B4-BE49-F238E27FC236}">
                <a16:creationId xmlns:a16="http://schemas.microsoft.com/office/drawing/2014/main" id="{E91C6E76-5D2C-48A9-9E0F-2300EDF6B788}"/>
              </a:ext>
            </a:extLst>
          </p:cNvPr>
          <p:cNvSpPr>
            <a:spLocks noGrp="1"/>
          </p:cNvSpPr>
          <p:nvPr>
            <p:ph idx="1"/>
          </p:nvPr>
        </p:nvSpPr>
        <p:spPr>
          <a:xfrm>
            <a:off x="365047" y="4776715"/>
            <a:ext cx="10799618" cy="1787858"/>
          </a:xfrm>
          <a:solidFill>
            <a:schemeClr val="bg1">
              <a:lumMod val="95000"/>
            </a:schemeClr>
          </a:solidFill>
        </p:spPr>
        <p:txBody>
          <a:bodyPr>
            <a:noAutofit/>
          </a:bodyPr>
          <a:lstStyle/>
          <a:p>
            <a:pPr marL="0" indent="0" algn="just">
              <a:buNone/>
            </a:pPr>
            <a:r>
              <a:rPr lang="en-GB" dirty="0">
                <a:solidFill>
                  <a:srgbClr val="002060"/>
                </a:solidFill>
                <a:latin typeface="Times New Roman" panose="02020603050405020304" pitchFamily="18" charset="0"/>
                <a:cs typeface="Times New Roman" panose="02020603050405020304" pitchFamily="18" charset="0"/>
              </a:rPr>
              <a:t>Update values of employee table. If salary is greater than 500, then multiply salary with two. Else if, salary is between 400 and 499, then divide salary by 2. Else, add 100 to salary.</a:t>
            </a:r>
          </a:p>
        </p:txBody>
      </p:sp>
    </p:spTree>
    <p:extLst>
      <p:ext uri="{BB962C8B-B14F-4D97-AF65-F5344CB8AC3E}">
        <p14:creationId xmlns:p14="http://schemas.microsoft.com/office/powerpoint/2010/main" val="3760841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D5BDA-AF31-4FDD-AB57-F063067B1FF2}"/>
              </a:ext>
            </a:extLst>
          </p:cNvPr>
          <p:cNvSpPr>
            <a:spLocks noGrp="1"/>
          </p:cNvSpPr>
          <p:nvPr>
            <p:ph type="title"/>
          </p:nvPr>
        </p:nvSpPr>
        <p:spPr>
          <a:xfrm>
            <a:off x="2203174" y="444639"/>
            <a:ext cx="6874565" cy="642040"/>
          </a:xfrm>
          <a:solidFill>
            <a:srgbClr val="FFFF00"/>
          </a:solidFill>
        </p:spPr>
        <p:txBody>
          <a:bodyPr>
            <a:normAutofit fontScale="90000"/>
          </a:bodyPr>
          <a:lstStyle/>
          <a:p>
            <a:pPr algn="ctr"/>
            <a:r>
              <a:rPr lang="en-GB" b="1" dirty="0">
                <a:solidFill>
                  <a:srgbClr val="00B050"/>
                </a:solidFill>
                <a:latin typeface="Times New Roman" panose="02020603050405020304" pitchFamily="18" charset="0"/>
                <a:cs typeface="Times New Roman" panose="02020603050405020304" pitchFamily="18" charset="0"/>
              </a:rPr>
              <a:t>UPDATE</a:t>
            </a:r>
            <a:r>
              <a:rPr lang="en-GB" b="1" dirty="0">
                <a:solidFill>
                  <a:srgbClr val="C00000"/>
                </a:solidFill>
                <a:latin typeface="Times New Roman" panose="02020603050405020304" pitchFamily="18" charset="0"/>
                <a:cs typeface="Times New Roman" panose="02020603050405020304" pitchFamily="18" charset="0"/>
              </a:rPr>
              <a:t> in CASE expression</a:t>
            </a:r>
          </a:p>
        </p:txBody>
      </p:sp>
      <p:pic>
        <p:nvPicPr>
          <p:cNvPr id="3" name="Picture 2">
            <a:extLst>
              <a:ext uri="{FF2B5EF4-FFF2-40B4-BE49-F238E27FC236}">
                <a16:creationId xmlns:a16="http://schemas.microsoft.com/office/drawing/2014/main" id="{E42342AD-AAE9-4C08-B018-56528C08EBDE}"/>
              </a:ext>
            </a:extLst>
          </p:cNvPr>
          <p:cNvPicPr>
            <a:picLocks noChangeAspect="1"/>
          </p:cNvPicPr>
          <p:nvPr/>
        </p:nvPicPr>
        <p:blipFill>
          <a:blip r:embed="rId2"/>
          <a:stretch>
            <a:fillRect/>
          </a:stretch>
        </p:blipFill>
        <p:spPr>
          <a:xfrm>
            <a:off x="1167438" y="1421916"/>
            <a:ext cx="9376335" cy="2765771"/>
          </a:xfrm>
          <a:prstGeom prst="rect">
            <a:avLst/>
          </a:prstGeom>
        </p:spPr>
      </p:pic>
      <p:pic>
        <p:nvPicPr>
          <p:cNvPr id="5" name="Picture 4">
            <a:extLst>
              <a:ext uri="{FF2B5EF4-FFF2-40B4-BE49-F238E27FC236}">
                <a16:creationId xmlns:a16="http://schemas.microsoft.com/office/drawing/2014/main" id="{C4C3CAEE-2184-4555-A7C3-6E39771D2822}"/>
              </a:ext>
            </a:extLst>
          </p:cNvPr>
          <p:cNvPicPr>
            <a:picLocks noChangeAspect="1"/>
          </p:cNvPicPr>
          <p:nvPr/>
        </p:nvPicPr>
        <p:blipFill>
          <a:blip r:embed="rId3"/>
          <a:stretch>
            <a:fillRect/>
          </a:stretch>
        </p:blipFill>
        <p:spPr>
          <a:xfrm>
            <a:off x="7222435" y="4522924"/>
            <a:ext cx="4941179" cy="2225674"/>
          </a:xfrm>
          <a:prstGeom prst="rect">
            <a:avLst/>
          </a:prstGeom>
        </p:spPr>
      </p:pic>
      <p:pic>
        <p:nvPicPr>
          <p:cNvPr id="6" name="Picture 5">
            <a:extLst>
              <a:ext uri="{FF2B5EF4-FFF2-40B4-BE49-F238E27FC236}">
                <a16:creationId xmlns:a16="http://schemas.microsoft.com/office/drawing/2014/main" id="{017154E1-1ECD-4E9B-9974-24A12B812202}"/>
              </a:ext>
            </a:extLst>
          </p:cNvPr>
          <p:cNvPicPr>
            <a:picLocks noChangeAspect="1"/>
          </p:cNvPicPr>
          <p:nvPr/>
        </p:nvPicPr>
        <p:blipFill>
          <a:blip r:embed="rId4"/>
          <a:stretch>
            <a:fillRect/>
          </a:stretch>
        </p:blipFill>
        <p:spPr>
          <a:xfrm>
            <a:off x="28386" y="4500007"/>
            <a:ext cx="4941179" cy="2225674"/>
          </a:xfrm>
          <a:prstGeom prst="rect">
            <a:avLst/>
          </a:prstGeom>
        </p:spPr>
      </p:pic>
      <p:sp>
        <p:nvSpPr>
          <p:cNvPr id="7" name="Arrow: Right 6">
            <a:extLst>
              <a:ext uri="{FF2B5EF4-FFF2-40B4-BE49-F238E27FC236}">
                <a16:creationId xmlns:a16="http://schemas.microsoft.com/office/drawing/2014/main" id="{1E114580-E85C-4B15-AD60-E8EFBCB589A3}"/>
              </a:ext>
            </a:extLst>
          </p:cNvPr>
          <p:cNvSpPr/>
          <p:nvPr/>
        </p:nvSpPr>
        <p:spPr>
          <a:xfrm>
            <a:off x="5201478" y="5294792"/>
            <a:ext cx="1789044" cy="636104"/>
          </a:xfrm>
          <a:prstGeom prst="rightArrow">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4203626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Oracle CASE expression</a:t>
            </a:r>
            <a:r>
              <a:rPr lang="en-US" altLang="en-US" sz="66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en-US" altLang="en-US" sz="66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en-GB" dirty="0"/>
          </a:p>
        </p:txBody>
      </p:sp>
      <p:sp>
        <p:nvSpPr>
          <p:cNvPr id="3" name="Content Placeholder 2"/>
          <p:cNvSpPr>
            <a:spLocks noGrp="1"/>
          </p:cNvSpPr>
          <p:nvPr>
            <p:ph idx="1"/>
          </p:nvPr>
        </p:nvSpPr>
        <p:spPr>
          <a:xfrm>
            <a:off x="515172" y="1690688"/>
            <a:ext cx="10799618" cy="4351338"/>
          </a:xfrm>
        </p:spPr>
        <p:txBody>
          <a:bodyPr>
            <a:normAutofit/>
          </a:bodyPr>
          <a:lstStyle/>
          <a:p>
            <a:pPr algn="just"/>
            <a:r>
              <a:rPr lang="en-GB" sz="2400" dirty="0">
                <a:latin typeface="Times New Roman" panose="02020603050405020304" pitchFamily="18" charset="0"/>
                <a:cs typeface="Times New Roman" panose="02020603050405020304" pitchFamily="18" charset="0"/>
              </a:rPr>
              <a:t>The simple CASE expression matches an expression to a list of simple expressions to determine the result.</a:t>
            </a:r>
          </a:p>
          <a:p>
            <a:pPr algn="just"/>
            <a:r>
              <a:rPr lang="en-GB" sz="2400" u="sng" dirty="0">
                <a:latin typeface="Times New Roman" panose="02020603050405020304" pitchFamily="18" charset="0"/>
                <a:cs typeface="Times New Roman" panose="02020603050405020304" pitchFamily="18" charset="0"/>
              </a:rPr>
              <a:t>The following illustrates the syntax of the simple CASE expression:</a:t>
            </a:r>
          </a:p>
        </p:txBody>
      </p:sp>
      <p:pic>
        <p:nvPicPr>
          <p:cNvPr id="5" name="Picture 4"/>
          <p:cNvPicPr>
            <a:picLocks noChangeAspect="1"/>
          </p:cNvPicPr>
          <p:nvPr/>
        </p:nvPicPr>
        <p:blipFill>
          <a:blip r:embed="rId2"/>
          <a:stretch>
            <a:fillRect/>
          </a:stretch>
        </p:blipFill>
        <p:spPr>
          <a:xfrm>
            <a:off x="2017468" y="3275936"/>
            <a:ext cx="7789513" cy="3415722"/>
          </a:xfrm>
          <a:prstGeom prst="rect">
            <a:avLst/>
          </a:prstGeom>
        </p:spPr>
      </p:pic>
    </p:spTree>
    <p:extLst>
      <p:ext uri="{BB962C8B-B14F-4D97-AF65-F5344CB8AC3E}">
        <p14:creationId xmlns:p14="http://schemas.microsoft.com/office/powerpoint/2010/main" val="8209594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Oracle CASE expression</a:t>
            </a:r>
            <a:r>
              <a:rPr lang="en-US" altLang="en-US" sz="66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en-US" altLang="en-US" sz="66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en-GB" dirty="0"/>
          </a:p>
        </p:txBody>
      </p:sp>
      <p:sp>
        <p:nvSpPr>
          <p:cNvPr id="3" name="Content Placeholder 2"/>
          <p:cNvSpPr>
            <a:spLocks noGrp="1"/>
          </p:cNvSpPr>
          <p:nvPr>
            <p:ph idx="1"/>
          </p:nvPr>
        </p:nvSpPr>
        <p:spPr>
          <a:xfrm>
            <a:off x="515172" y="1690688"/>
            <a:ext cx="10799618" cy="4351338"/>
          </a:xfrm>
        </p:spPr>
        <p:txBody>
          <a:bodyPr>
            <a:normAutofit/>
          </a:bodyPr>
          <a:lstStyle/>
          <a:p>
            <a:pPr algn="just"/>
            <a:r>
              <a:rPr lang="en-GB" sz="2400" dirty="0">
                <a:solidFill>
                  <a:srgbClr val="00B050"/>
                </a:solidFill>
                <a:latin typeface="Times New Roman" panose="02020603050405020304" pitchFamily="18" charset="0"/>
                <a:cs typeface="Times New Roman" panose="02020603050405020304" pitchFamily="18" charset="0"/>
              </a:rPr>
              <a:t>If the input expression equals any comparison expression, the CASE expression returns the corresponding result expression (r).</a:t>
            </a:r>
          </a:p>
          <a:p>
            <a:pPr algn="just"/>
            <a:r>
              <a:rPr lang="en-GB" sz="2400" dirty="0">
                <a:solidFill>
                  <a:srgbClr val="0070C0"/>
                </a:solidFill>
                <a:latin typeface="Times New Roman" panose="02020603050405020304" pitchFamily="18" charset="0"/>
                <a:cs typeface="Times New Roman" panose="02020603050405020304" pitchFamily="18" charset="0"/>
              </a:rPr>
              <a:t>If the input expression e does not match any comparison expression, the CASE expression returns the expression in the ELSE clause if the ELSE clause exists, otherwise, it returns a null value.</a:t>
            </a:r>
          </a:p>
        </p:txBody>
      </p:sp>
      <p:pic>
        <p:nvPicPr>
          <p:cNvPr id="5" name="Picture 4"/>
          <p:cNvPicPr>
            <a:picLocks noChangeAspect="1"/>
          </p:cNvPicPr>
          <p:nvPr/>
        </p:nvPicPr>
        <p:blipFill>
          <a:blip r:embed="rId2"/>
          <a:stretch>
            <a:fillRect/>
          </a:stretch>
        </p:blipFill>
        <p:spPr>
          <a:xfrm>
            <a:off x="2852956" y="3782290"/>
            <a:ext cx="6319027" cy="2770910"/>
          </a:xfrm>
          <a:prstGeom prst="rect">
            <a:avLst/>
          </a:prstGeom>
        </p:spPr>
      </p:pic>
    </p:spTree>
    <p:extLst>
      <p:ext uri="{BB962C8B-B14F-4D97-AF65-F5344CB8AC3E}">
        <p14:creationId xmlns:p14="http://schemas.microsoft.com/office/powerpoint/2010/main" val="336824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Oracle CASE expression</a:t>
            </a:r>
            <a:r>
              <a:rPr lang="en-US" altLang="en-US" sz="66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en-US" altLang="en-US" sz="66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en-GB" dirty="0"/>
          </a:p>
        </p:txBody>
      </p:sp>
      <p:sp>
        <p:nvSpPr>
          <p:cNvPr id="3" name="Content Placeholder 2"/>
          <p:cNvSpPr>
            <a:spLocks noGrp="1"/>
          </p:cNvSpPr>
          <p:nvPr>
            <p:ph idx="1"/>
          </p:nvPr>
        </p:nvSpPr>
        <p:spPr>
          <a:xfrm>
            <a:off x="365047" y="1253331"/>
            <a:ext cx="10799618" cy="4351338"/>
          </a:xfrm>
        </p:spPr>
        <p:txBody>
          <a:bodyPr>
            <a:noAutofit/>
          </a:bodyPr>
          <a:lstStyle/>
          <a:p>
            <a:pPr marL="0" indent="0" algn="just">
              <a:buNone/>
            </a:pPr>
            <a:r>
              <a:rPr lang="en-GB" b="1" dirty="0">
                <a:solidFill>
                  <a:srgbClr val="FF0000"/>
                </a:solidFill>
                <a:latin typeface="Times New Roman" panose="02020603050405020304" pitchFamily="18" charset="0"/>
                <a:cs typeface="Times New Roman" panose="02020603050405020304" pitchFamily="18" charset="0"/>
              </a:rPr>
              <a:t>Returns</a:t>
            </a:r>
          </a:p>
          <a:p>
            <a:pPr algn="just"/>
            <a:r>
              <a:rPr lang="en-GB" sz="2400" dirty="0">
                <a:solidFill>
                  <a:srgbClr val="00B050"/>
                </a:solidFill>
                <a:latin typeface="Times New Roman" panose="02020603050405020304" pitchFamily="18" charset="0"/>
                <a:cs typeface="Times New Roman" panose="02020603050405020304" pitchFamily="18" charset="0"/>
              </a:rPr>
              <a:t>The CASE statement returns any datatype such as a string, numeric, date, etc. (BUT all results must be the same datatype in the CASE statement.)</a:t>
            </a:r>
          </a:p>
          <a:p>
            <a:pPr algn="just"/>
            <a:r>
              <a:rPr lang="en-GB" sz="2400" dirty="0">
                <a:solidFill>
                  <a:srgbClr val="00B050"/>
                </a:solidFill>
                <a:latin typeface="Times New Roman" panose="02020603050405020304" pitchFamily="18" charset="0"/>
                <a:cs typeface="Times New Roman" panose="02020603050405020304" pitchFamily="18" charset="0"/>
              </a:rPr>
              <a:t>If all conditions are not the same datatype, an ORA-00932 error will be returned.</a:t>
            </a:r>
          </a:p>
          <a:p>
            <a:pPr algn="just"/>
            <a:r>
              <a:rPr lang="en-GB" sz="2400" dirty="0">
                <a:solidFill>
                  <a:srgbClr val="00B050"/>
                </a:solidFill>
                <a:latin typeface="Times New Roman" panose="02020603050405020304" pitchFamily="18" charset="0"/>
                <a:cs typeface="Times New Roman" panose="02020603050405020304" pitchFamily="18" charset="0"/>
              </a:rPr>
              <a:t>If all results are not the same datatype, an ORA-00932 error will be returned.</a:t>
            </a:r>
          </a:p>
          <a:p>
            <a:pPr algn="just"/>
            <a:r>
              <a:rPr lang="en-GB" sz="2400" dirty="0">
                <a:solidFill>
                  <a:srgbClr val="00B050"/>
                </a:solidFill>
                <a:latin typeface="Times New Roman" panose="02020603050405020304" pitchFamily="18" charset="0"/>
                <a:cs typeface="Times New Roman" panose="02020603050405020304" pitchFamily="18" charset="0"/>
              </a:rPr>
              <a:t>If no condition is found to be true, then the CASE statement will return the value in the ELSE clause.</a:t>
            </a:r>
          </a:p>
          <a:p>
            <a:pPr algn="just"/>
            <a:r>
              <a:rPr lang="en-GB" sz="2400" dirty="0">
                <a:solidFill>
                  <a:srgbClr val="00B050"/>
                </a:solidFill>
                <a:latin typeface="Times New Roman" panose="02020603050405020304" pitchFamily="18" charset="0"/>
                <a:cs typeface="Times New Roman" panose="02020603050405020304" pitchFamily="18" charset="0"/>
              </a:rPr>
              <a:t>If the ELSE clause is omitted and no condition is found to be true, then the CASE statement will return NULL.</a:t>
            </a:r>
          </a:p>
          <a:p>
            <a:pPr marL="0" indent="0" algn="just">
              <a:buNone/>
            </a:pPr>
            <a:r>
              <a:rPr lang="en-GB" b="1" dirty="0">
                <a:solidFill>
                  <a:srgbClr val="FF0000"/>
                </a:solidFill>
                <a:latin typeface="Times New Roman" panose="02020603050405020304" pitchFamily="18" charset="0"/>
                <a:cs typeface="Times New Roman" panose="02020603050405020304" pitchFamily="18" charset="0"/>
              </a:rPr>
              <a:t>Note</a:t>
            </a:r>
          </a:p>
          <a:p>
            <a:pPr algn="just"/>
            <a:r>
              <a:rPr lang="en-GB" sz="2400" dirty="0">
                <a:solidFill>
                  <a:srgbClr val="002060"/>
                </a:solidFill>
                <a:latin typeface="Times New Roman" panose="02020603050405020304" pitchFamily="18" charset="0"/>
                <a:cs typeface="Times New Roman" panose="02020603050405020304" pitchFamily="18" charset="0"/>
              </a:rPr>
              <a:t>You can have up to 255 comparisons in a CASE statement. Each WHEN ... THEN clause is considered 2 comparisons.</a:t>
            </a:r>
          </a:p>
        </p:txBody>
      </p:sp>
    </p:spTree>
    <p:extLst>
      <p:ext uri="{BB962C8B-B14F-4D97-AF65-F5344CB8AC3E}">
        <p14:creationId xmlns:p14="http://schemas.microsoft.com/office/powerpoint/2010/main" val="11514241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4A71639-591E-459D-B5B2-C7768A37F494}"/>
              </a:ext>
            </a:extLst>
          </p:cNvPr>
          <p:cNvPicPr>
            <a:picLocks noChangeAspect="1"/>
          </p:cNvPicPr>
          <p:nvPr/>
        </p:nvPicPr>
        <p:blipFill>
          <a:blip r:embed="rId2"/>
          <a:stretch>
            <a:fillRect/>
          </a:stretch>
        </p:blipFill>
        <p:spPr>
          <a:xfrm>
            <a:off x="167107" y="425781"/>
            <a:ext cx="11857786" cy="6006438"/>
          </a:xfrm>
          <a:prstGeom prst="rect">
            <a:avLst/>
          </a:prstGeom>
        </p:spPr>
      </p:pic>
    </p:spTree>
    <p:extLst>
      <p:ext uri="{BB962C8B-B14F-4D97-AF65-F5344CB8AC3E}">
        <p14:creationId xmlns:p14="http://schemas.microsoft.com/office/powerpoint/2010/main" val="5518845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DB08E97-A1A4-4AF4-9628-12FB18034D7E}"/>
              </a:ext>
            </a:extLst>
          </p:cNvPr>
          <p:cNvPicPr>
            <a:picLocks noChangeAspect="1"/>
          </p:cNvPicPr>
          <p:nvPr/>
        </p:nvPicPr>
        <p:blipFill>
          <a:blip r:embed="rId2"/>
          <a:stretch>
            <a:fillRect/>
          </a:stretch>
        </p:blipFill>
        <p:spPr>
          <a:xfrm>
            <a:off x="1310671" y="813352"/>
            <a:ext cx="9570657" cy="5494683"/>
          </a:xfrm>
          <a:prstGeom prst="rect">
            <a:avLst/>
          </a:prstGeom>
        </p:spPr>
      </p:pic>
    </p:spTree>
    <p:extLst>
      <p:ext uri="{BB962C8B-B14F-4D97-AF65-F5344CB8AC3E}">
        <p14:creationId xmlns:p14="http://schemas.microsoft.com/office/powerpoint/2010/main" val="20358417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1450893"/>
            <a:ext cx="10515600" cy="4351338"/>
          </a:xfrm>
        </p:spPr>
        <p:txBody>
          <a:bodyPr>
            <a:normAutofit/>
          </a:bodyPr>
          <a:lstStyle/>
          <a:p>
            <a:pPr marL="0" indent="0" algn="just">
              <a:buNone/>
            </a:pPr>
            <a:r>
              <a:rPr lang="en-GB" b="1" dirty="0">
                <a:solidFill>
                  <a:srgbClr val="0070C0"/>
                </a:solidFill>
                <a:latin typeface="Times New Roman" panose="02020603050405020304" pitchFamily="18" charset="0"/>
                <a:cs typeface="Times New Roman" panose="02020603050405020304" pitchFamily="18" charset="0"/>
              </a:rPr>
              <a:t>select </a:t>
            </a:r>
            <a:r>
              <a:rPr lang="en-GB" b="1" dirty="0" err="1">
                <a:solidFill>
                  <a:srgbClr val="0070C0"/>
                </a:solidFill>
                <a:latin typeface="Times New Roman" panose="02020603050405020304" pitchFamily="18" charset="0"/>
                <a:cs typeface="Times New Roman" panose="02020603050405020304" pitchFamily="18" charset="0"/>
              </a:rPr>
              <a:t>e_ad</a:t>
            </a:r>
            <a:r>
              <a:rPr lang="en-GB" b="1" dirty="0">
                <a:solidFill>
                  <a:srgbClr val="0070C0"/>
                </a:solidFill>
                <a:latin typeface="Times New Roman" panose="02020603050405020304" pitchFamily="18" charset="0"/>
                <a:cs typeface="Times New Roman" panose="02020603050405020304" pitchFamily="18" charset="0"/>
              </a:rPr>
              <a:t>, </a:t>
            </a:r>
            <a:r>
              <a:rPr lang="en-GB" b="1" dirty="0" err="1">
                <a:solidFill>
                  <a:srgbClr val="0070C0"/>
                </a:solidFill>
                <a:latin typeface="Times New Roman" panose="02020603050405020304" pitchFamily="18" charset="0"/>
                <a:cs typeface="Times New Roman" panose="02020603050405020304" pitchFamily="18" charset="0"/>
              </a:rPr>
              <a:t>e_salary</a:t>
            </a:r>
            <a:r>
              <a:rPr lang="en-GB" b="1" dirty="0">
                <a:solidFill>
                  <a:srgbClr val="0070C0"/>
                </a:solidFill>
                <a:latin typeface="Times New Roman" panose="02020603050405020304" pitchFamily="18" charset="0"/>
                <a:cs typeface="Times New Roman" panose="02020603050405020304" pitchFamily="18" charset="0"/>
              </a:rPr>
              <a:t>,</a:t>
            </a:r>
          </a:p>
          <a:p>
            <a:pPr marL="0" indent="0" algn="just">
              <a:buNone/>
            </a:pPr>
            <a:r>
              <a:rPr lang="en-GB" b="1" dirty="0">
                <a:solidFill>
                  <a:srgbClr val="0070C0"/>
                </a:solidFill>
                <a:latin typeface="Times New Roman" panose="02020603050405020304" pitchFamily="18" charset="0"/>
                <a:cs typeface="Times New Roman" panose="02020603050405020304" pitchFamily="18" charset="0"/>
              </a:rPr>
              <a:t>(</a:t>
            </a:r>
            <a:r>
              <a:rPr lang="en-GB" b="1" dirty="0">
                <a:solidFill>
                  <a:srgbClr val="C00000"/>
                </a:solidFill>
                <a:latin typeface="Times New Roman" panose="02020603050405020304" pitchFamily="18" charset="0"/>
                <a:cs typeface="Times New Roman" panose="02020603050405020304" pitchFamily="18" charset="0"/>
              </a:rPr>
              <a:t>case  E_SALARY</a:t>
            </a:r>
          </a:p>
          <a:p>
            <a:pPr marL="0" indent="0" algn="just">
              <a:buNone/>
            </a:pPr>
            <a:r>
              <a:rPr lang="en-GB" b="1" dirty="0">
                <a:solidFill>
                  <a:srgbClr val="C00000"/>
                </a:solidFill>
                <a:latin typeface="Times New Roman" panose="02020603050405020304" pitchFamily="18" charset="0"/>
                <a:cs typeface="Times New Roman" panose="02020603050405020304" pitchFamily="18" charset="0"/>
              </a:rPr>
              <a:t>when 400 then 'HIGH'</a:t>
            </a:r>
          </a:p>
          <a:p>
            <a:pPr marL="0" indent="0" algn="just">
              <a:buNone/>
            </a:pPr>
            <a:r>
              <a:rPr lang="en-GB" b="1" dirty="0">
                <a:solidFill>
                  <a:srgbClr val="C00000"/>
                </a:solidFill>
                <a:latin typeface="Times New Roman" panose="02020603050405020304" pitchFamily="18" charset="0"/>
                <a:cs typeface="Times New Roman" panose="02020603050405020304" pitchFamily="18" charset="0"/>
              </a:rPr>
              <a:t>when 200 then 'LOW'</a:t>
            </a:r>
          </a:p>
          <a:p>
            <a:pPr marL="0" indent="0" algn="just">
              <a:buNone/>
            </a:pPr>
            <a:r>
              <a:rPr lang="en-GB" b="1" dirty="0">
                <a:solidFill>
                  <a:srgbClr val="C00000"/>
                </a:solidFill>
                <a:latin typeface="Times New Roman" panose="02020603050405020304" pitchFamily="18" charset="0"/>
                <a:cs typeface="Times New Roman" panose="02020603050405020304" pitchFamily="18" charset="0"/>
              </a:rPr>
              <a:t>ELSE 'SORRY'</a:t>
            </a:r>
          </a:p>
          <a:p>
            <a:pPr marL="0" indent="0" algn="just">
              <a:buNone/>
            </a:pPr>
            <a:r>
              <a:rPr lang="en-GB" b="1" dirty="0">
                <a:solidFill>
                  <a:srgbClr val="C00000"/>
                </a:solidFill>
                <a:latin typeface="Times New Roman" panose="02020603050405020304" pitchFamily="18" charset="0"/>
                <a:cs typeface="Times New Roman" panose="02020603050405020304" pitchFamily="18" charset="0"/>
              </a:rPr>
              <a:t>END</a:t>
            </a:r>
            <a:r>
              <a:rPr lang="en-GB" b="1" dirty="0">
                <a:solidFill>
                  <a:srgbClr val="0070C0"/>
                </a:solidFill>
                <a:latin typeface="Times New Roman" panose="02020603050405020304" pitchFamily="18" charset="0"/>
                <a:cs typeface="Times New Roman" panose="02020603050405020304" pitchFamily="18" charset="0"/>
              </a:rPr>
              <a:t>) NEW_SALARY</a:t>
            </a:r>
          </a:p>
          <a:p>
            <a:pPr marL="0" indent="0" algn="just">
              <a:buNone/>
            </a:pPr>
            <a:r>
              <a:rPr lang="en-GB" b="1" dirty="0">
                <a:solidFill>
                  <a:srgbClr val="0070C0"/>
                </a:solidFill>
                <a:latin typeface="Times New Roman" panose="02020603050405020304" pitchFamily="18" charset="0"/>
                <a:cs typeface="Times New Roman" panose="02020603050405020304" pitchFamily="18" charset="0"/>
              </a:rPr>
              <a:t>from employee;</a:t>
            </a:r>
          </a:p>
        </p:txBody>
      </p:sp>
      <p:sp>
        <p:nvSpPr>
          <p:cNvPr id="5" name="Rectangle 4"/>
          <p:cNvSpPr/>
          <p:nvPr/>
        </p:nvSpPr>
        <p:spPr>
          <a:xfrm>
            <a:off x="5119680" y="1462231"/>
            <a:ext cx="45719" cy="3896303"/>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itle 1"/>
          <p:cNvSpPr>
            <a:spLocks noGrp="1"/>
          </p:cNvSpPr>
          <p:nvPr>
            <p:ph type="title"/>
          </p:nvPr>
        </p:nvSpPr>
        <p:spPr>
          <a:xfrm>
            <a:off x="-2854038" y="261864"/>
            <a:ext cx="10515600" cy="1064997"/>
          </a:xfrm>
        </p:spPr>
        <p:txBody>
          <a:bodyPr/>
          <a:lstStyle/>
          <a:p>
            <a:pPr algn="ctr"/>
            <a:r>
              <a:rPr lang="en-US" altLang="en-US"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EXAMPLE</a:t>
            </a:r>
            <a:endParaRPr lang="en-GB" dirty="0"/>
          </a:p>
        </p:txBody>
      </p:sp>
      <p:sp>
        <p:nvSpPr>
          <p:cNvPr id="7" name="Rectangle 6"/>
          <p:cNvSpPr/>
          <p:nvPr/>
        </p:nvSpPr>
        <p:spPr>
          <a:xfrm>
            <a:off x="457199" y="1277966"/>
            <a:ext cx="10363201" cy="4571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p:nvPicPr>
        <p:blipFill>
          <a:blip r:embed="rId2"/>
          <a:stretch>
            <a:fillRect/>
          </a:stretch>
        </p:blipFill>
        <p:spPr>
          <a:xfrm>
            <a:off x="6548964" y="1462231"/>
            <a:ext cx="4310271" cy="3465120"/>
          </a:xfrm>
          <a:prstGeom prst="rect">
            <a:avLst/>
          </a:prstGeom>
        </p:spPr>
      </p:pic>
      <p:sp>
        <p:nvSpPr>
          <p:cNvPr id="9" name="Right Arrow 8"/>
          <p:cNvSpPr/>
          <p:nvPr/>
        </p:nvSpPr>
        <p:spPr>
          <a:xfrm>
            <a:off x="5363695" y="2864569"/>
            <a:ext cx="986972" cy="545813"/>
          </a:xfrm>
          <a:prstGeom prst="rightArrow">
            <a:avLst/>
          </a:prstGeom>
          <a:solidFill>
            <a:schemeClr val="accent2"/>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972923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1450893"/>
            <a:ext cx="10515600" cy="4351338"/>
          </a:xfrm>
        </p:spPr>
        <p:txBody>
          <a:bodyPr>
            <a:normAutofit/>
          </a:bodyPr>
          <a:lstStyle/>
          <a:p>
            <a:pPr marL="0" indent="0" algn="just">
              <a:buNone/>
            </a:pPr>
            <a:r>
              <a:rPr lang="en-GB" b="1" dirty="0">
                <a:solidFill>
                  <a:srgbClr val="0070C0"/>
                </a:solidFill>
                <a:latin typeface="Times New Roman" panose="02020603050405020304" pitchFamily="18" charset="0"/>
                <a:cs typeface="Times New Roman" panose="02020603050405020304" pitchFamily="18" charset="0"/>
              </a:rPr>
              <a:t>select </a:t>
            </a:r>
            <a:r>
              <a:rPr lang="en-GB" b="1" dirty="0" err="1">
                <a:solidFill>
                  <a:srgbClr val="0070C0"/>
                </a:solidFill>
                <a:latin typeface="Times New Roman" panose="02020603050405020304" pitchFamily="18" charset="0"/>
                <a:cs typeface="Times New Roman" panose="02020603050405020304" pitchFamily="18" charset="0"/>
              </a:rPr>
              <a:t>e_ad</a:t>
            </a:r>
            <a:r>
              <a:rPr lang="en-GB" b="1" dirty="0">
                <a:solidFill>
                  <a:srgbClr val="0070C0"/>
                </a:solidFill>
                <a:latin typeface="Times New Roman" panose="02020603050405020304" pitchFamily="18" charset="0"/>
                <a:cs typeface="Times New Roman" panose="02020603050405020304" pitchFamily="18" charset="0"/>
              </a:rPr>
              <a:t>, </a:t>
            </a:r>
            <a:r>
              <a:rPr lang="en-GB" b="1" dirty="0" err="1">
                <a:solidFill>
                  <a:srgbClr val="0070C0"/>
                </a:solidFill>
                <a:latin typeface="Times New Roman" panose="02020603050405020304" pitchFamily="18" charset="0"/>
                <a:cs typeface="Times New Roman" panose="02020603050405020304" pitchFamily="18" charset="0"/>
              </a:rPr>
              <a:t>e_salary</a:t>
            </a:r>
            <a:r>
              <a:rPr lang="en-GB" b="1" dirty="0">
                <a:solidFill>
                  <a:srgbClr val="0070C0"/>
                </a:solidFill>
                <a:latin typeface="Times New Roman" panose="02020603050405020304" pitchFamily="18" charset="0"/>
                <a:cs typeface="Times New Roman" panose="02020603050405020304" pitchFamily="18" charset="0"/>
              </a:rPr>
              <a:t>,</a:t>
            </a:r>
          </a:p>
          <a:p>
            <a:pPr marL="0" indent="0" algn="just">
              <a:buNone/>
            </a:pPr>
            <a:r>
              <a:rPr lang="en-GB" b="1" dirty="0">
                <a:solidFill>
                  <a:srgbClr val="0070C0"/>
                </a:solidFill>
                <a:latin typeface="Times New Roman" panose="02020603050405020304" pitchFamily="18" charset="0"/>
                <a:cs typeface="Times New Roman" panose="02020603050405020304" pitchFamily="18" charset="0"/>
              </a:rPr>
              <a:t>(</a:t>
            </a:r>
            <a:r>
              <a:rPr lang="en-GB" b="1" dirty="0">
                <a:solidFill>
                  <a:srgbClr val="C00000"/>
                </a:solidFill>
                <a:latin typeface="Times New Roman" panose="02020603050405020304" pitchFamily="18" charset="0"/>
                <a:cs typeface="Times New Roman" panose="02020603050405020304" pitchFamily="18" charset="0"/>
              </a:rPr>
              <a:t>case  E_SALARY</a:t>
            </a:r>
          </a:p>
          <a:p>
            <a:pPr marL="0" indent="0" algn="just">
              <a:buNone/>
            </a:pPr>
            <a:r>
              <a:rPr lang="en-GB" b="1" dirty="0">
                <a:solidFill>
                  <a:srgbClr val="C00000"/>
                </a:solidFill>
                <a:latin typeface="Times New Roman" panose="02020603050405020304" pitchFamily="18" charset="0"/>
                <a:cs typeface="Times New Roman" panose="02020603050405020304" pitchFamily="18" charset="0"/>
              </a:rPr>
              <a:t>when 400 then 'HIGH'</a:t>
            </a:r>
          </a:p>
          <a:p>
            <a:pPr marL="0" indent="0" algn="just">
              <a:buNone/>
            </a:pPr>
            <a:r>
              <a:rPr lang="en-GB" b="1" dirty="0">
                <a:solidFill>
                  <a:srgbClr val="C00000"/>
                </a:solidFill>
                <a:latin typeface="Times New Roman" panose="02020603050405020304" pitchFamily="18" charset="0"/>
                <a:cs typeface="Times New Roman" panose="02020603050405020304" pitchFamily="18" charset="0"/>
              </a:rPr>
              <a:t>when 200 then 'LOW'</a:t>
            </a:r>
          </a:p>
          <a:p>
            <a:pPr marL="0" indent="0" algn="just">
              <a:buNone/>
            </a:pPr>
            <a:r>
              <a:rPr lang="en-GB" b="1" dirty="0">
                <a:solidFill>
                  <a:srgbClr val="C00000"/>
                </a:solidFill>
                <a:latin typeface="Times New Roman" panose="02020603050405020304" pitchFamily="18" charset="0"/>
                <a:cs typeface="Times New Roman" panose="02020603050405020304" pitchFamily="18" charset="0"/>
              </a:rPr>
              <a:t>ELSE 'SORRY'</a:t>
            </a:r>
          </a:p>
          <a:p>
            <a:pPr marL="0" indent="0" algn="just">
              <a:buNone/>
            </a:pPr>
            <a:r>
              <a:rPr lang="en-GB" b="1" dirty="0">
                <a:solidFill>
                  <a:srgbClr val="C00000"/>
                </a:solidFill>
                <a:latin typeface="Times New Roman" panose="02020603050405020304" pitchFamily="18" charset="0"/>
                <a:cs typeface="Times New Roman" panose="02020603050405020304" pitchFamily="18" charset="0"/>
              </a:rPr>
              <a:t>END</a:t>
            </a:r>
            <a:r>
              <a:rPr lang="en-GB" b="1" dirty="0">
                <a:solidFill>
                  <a:srgbClr val="0070C0"/>
                </a:solidFill>
                <a:latin typeface="Times New Roman" panose="02020603050405020304" pitchFamily="18" charset="0"/>
                <a:cs typeface="Times New Roman" panose="02020603050405020304" pitchFamily="18" charset="0"/>
              </a:rPr>
              <a:t>) NEW_SALARY</a:t>
            </a:r>
          </a:p>
          <a:p>
            <a:pPr marL="0" indent="0" algn="just">
              <a:buNone/>
            </a:pPr>
            <a:r>
              <a:rPr lang="en-GB" b="1" dirty="0">
                <a:solidFill>
                  <a:srgbClr val="0070C0"/>
                </a:solidFill>
                <a:latin typeface="Times New Roman" panose="02020603050405020304" pitchFamily="18" charset="0"/>
                <a:cs typeface="Times New Roman" panose="02020603050405020304" pitchFamily="18" charset="0"/>
              </a:rPr>
              <a:t>from employee;</a:t>
            </a:r>
          </a:p>
        </p:txBody>
      </p:sp>
      <p:sp>
        <p:nvSpPr>
          <p:cNvPr id="5" name="Rectangle 4"/>
          <p:cNvSpPr/>
          <p:nvPr/>
        </p:nvSpPr>
        <p:spPr>
          <a:xfrm>
            <a:off x="5119680" y="1462231"/>
            <a:ext cx="45719" cy="3896303"/>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itle 1"/>
          <p:cNvSpPr>
            <a:spLocks noGrp="1"/>
          </p:cNvSpPr>
          <p:nvPr>
            <p:ph type="title"/>
          </p:nvPr>
        </p:nvSpPr>
        <p:spPr>
          <a:xfrm>
            <a:off x="-2854038" y="261864"/>
            <a:ext cx="10515600" cy="1064997"/>
          </a:xfrm>
        </p:spPr>
        <p:txBody>
          <a:bodyPr/>
          <a:lstStyle/>
          <a:p>
            <a:pPr algn="ctr"/>
            <a:r>
              <a:rPr lang="en-US" altLang="en-US"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EXAMPLE</a:t>
            </a:r>
            <a:endParaRPr lang="en-GB" dirty="0"/>
          </a:p>
        </p:txBody>
      </p:sp>
      <p:sp>
        <p:nvSpPr>
          <p:cNvPr id="7" name="Rectangle 6"/>
          <p:cNvSpPr/>
          <p:nvPr/>
        </p:nvSpPr>
        <p:spPr>
          <a:xfrm>
            <a:off x="457199" y="1277966"/>
            <a:ext cx="10363201" cy="4571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ight Arrow 8"/>
          <p:cNvSpPr/>
          <p:nvPr/>
        </p:nvSpPr>
        <p:spPr>
          <a:xfrm>
            <a:off x="5363870" y="3018457"/>
            <a:ext cx="986972" cy="545813"/>
          </a:xfrm>
          <a:prstGeom prst="rightArrow">
            <a:avLst/>
          </a:prstGeom>
          <a:solidFill>
            <a:schemeClr val="accent2"/>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2" name="Rectangle 1">
            <a:extLst>
              <a:ext uri="{FF2B5EF4-FFF2-40B4-BE49-F238E27FC236}">
                <a16:creationId xmlns:a16="http://schemas.microsoft.com/office/drawing/2014/main" id="{D79F7F8D-F7ED-4B93-8A69-4D10C2DCFC2A}"/>
              </a:ext>
            </a:extLst>
          </p:cNvPr>
          <p:cNvSpPr/>
          <p:nvPr/>
        </p:nvSpPr>
        <p:spPr>
          <a:xfrm>
            <a:off x="6548962" y="1979221"/>
            <a:ext cx="4225717" cy="3170099"/>
          </a:xfrm>
          <a:prstGeom prst="rect">
            <a:avLst/>
          </a:prstGeom>
          <a:solidFill>
            <a:srgbClr val="002060"/>
          </a:solidFill>
        </p:spPr>
        <p:txBody>
          <a:bodyPr wrap="square">
            <a:spAutoFit/>
          </a:bodyPr>
          <a:lstStyle/>
          <a:p>
            <a:r>
              <a:rPr lang="en-GB" sz="2000" dirty="0">
                <a:solidFill>
                  <a:schemeClr val="bg1"/>
                </a:solidFill>
                <a:latin typeface="Maitree"/>
              </a:rPr>
              <a:t>IF E_SALARY = 400 THEN</a:t>
            </a:r>
            <a:r>
              <a:rPr lang="en-GB" sz="2000" dirty="0">
                <a:solidFill>
                  <a:schemeClr val="bg1"/>
                </a:solidFill>
              </a:rPr>
              <a:t/>
            </a:r>
            <a:br>
              <a:rPr lang="en-GB" sz="2000" dirty="0">
                <a:solidFill>
                  <a:schemeClr val="bg1"/>
                </a:solidFill>
              </a:rPr>
            </a:br>
            <a:r>
              <a:rPr lang="en-GB" sz="2000" dirty="0">
                <a:solidFill>
                  <a:schemeClr val="bg1"/>
                </a:solidFill>
                <a:latin typeface="Maitree"/>
              </a:rPr>
              <a:t>result := ‘HIGHEST’;</a:t>
            </a:r>
            <a:r>
              <a:rPr lang="en-GB" sz="2000" dirty="0">
                <a:solidFill>
                  <a:schemeClr val="bg1"/>
                </a:solidFill>
              </a:rPr>
              <a:t/>
            </a:r>
            <a:br>
              <a:rPr lang="en-GB" sz="2000" dirty="0">
                <a:solidFill>
                  <a:schemeClr val="bg1"/>
                </a:solidFill>
              </a:rPr>
            </a:br>
            <a:r>
              <a:rPr lang="en-GB" sz="2000" dirty="0">
                <a:solidFill>
                  <a:schemeClr val="bg1"/>
                </a:solidFill>
              </a:rPr>
              <a:t/>
            </a:r>
            <a:br>
              <a:rPr lang="en-GB" sz="2000" dirty="0">
                <a:solidFill>
                  <a:schemeClr val="bg1"/>
                </a:solidFill>
              </a:rPr>
            </a:br>
            <a:r>
              <a:rPr lang="en-GB" sz="2000" dirty="0">
                <a:solidFill>
                  <a:schemeClr val="bg1"/>
                </a:solidFill>
                <a:latin typeface="Maitree"/>
              </a:rPr>
              <a:t>ELSIF E_SALARY = 200 THEN</a:t>
            </a:r>
            <a:r>
              <a:rPr lang="en-GB" sz="2000" dirty="0">
                <a:solidFill>
                  <a:schemeClr val="bg1"/>
                </a:solidFill>
              </a:rPr>
              <a:t/>
            </a:r>
            <a:br>
              <a:rPr lang="en-GB" sz="2000" dirty="0">
                <a:solidFill>
                  <a:schemeClr val="bg1"/>
                </a:solidFill>
              </a:rPr>
            </a:br>
            <a:r>
              <a:rPr lang="en-GB" sz="2000" dirty="0">
                <a:solidFill>
                  <a:schemeClr val="bg1"/>
                </a:solidFill>
                <a:latin typeface="Maitree"/>
              </a:rPr>
              <a:t>result := ‘LOWEST”;</a:t>
            </a:r>
            <a:r>
              <a:rPr lang="en-GB" sz="2000" dirty="0">
                <a:solidFill>
                  <a:schemeClr val="bg1"/>
                </a:solidFill>
              </a:rPr>
              <a:t/>
            </a:r>
            <a:br>
              <a:rPr lang="en-GB" sz="2000" dirty="0">
                <a:solidFill>
                  <a:schemeClr val="bg1"/>
                </a:solidFill>
              </a:rPr>
            </a:br>
            <a:r>
              <a:rPr lang="en-GB" sz="2000" dirty="0">
                <a:solidFill>
                  <a:schemeClr val="bg1"/>
                </a:solidFill>
              </a:rPr>
              <a:t/>
            </a:r>
            <a:br>
              <a:rPr lang="en-GB" sz="2000" dirty="0">
                <a:solidFill>
                  <a:schemeClr val="bg1"/>
                </a:solidFill>
              </a:rPr>
            </a:br>
            <a:r>
              <a:rPr lang="en-GB" sz="2000" dirty="0">
                <a:solidFill>
                  <a:schemeClr val="bg1"/>
                </a:solidFill>
                <a:latin typeface="Maitree"/>
              </a:rPr>
              <a:t>ELSE</a:t>
            </a:r>
            <a:r>
              <a:rPr lang="en-GB" sz="2000" dirty="0">
                <a:solidFill>
                  <a:schemeClr val="bg1"/>
                </a:solidFill>
              </a:rPr>
              <a:t/>
            </a:r>
            <a:br>
              <a:rPr lang="en-GB" sz="2000" dirty="0">
                <a:solidFill>
                  <a:schemeClr val="bg1"/>
                </a:solidFill>
              </a:rPr>
            </a:br>
            <a:r>
              <a:rPr lang="en-GB" sz="2000" dirty="0">
                <a:solidFill>
                  <a:schemeClr val="bg1"/>
                </a:solidFill>
                <a:latin typeface="Maitree"/>
              </a:rPr>
              <a:t>result := ‘SORRY’;</a:t>
            </a:r>
            <a:r>
              <a:rPr lang="en-GB" sz="2000" dirty="0">
                <a:solidFill>
                  <a:schemeClr val="bg1"/>
                </a:solidFill>
              </a:rPr>
              <a:t/>
            </a:r>
            <a:br>
              <a:rPr lang="en-GB" sz="2000" dirty="0">
                <a:solidFill>
                  <a:schemeClr val="bg1"/>
                </a:solidFill>
              </a:rPr>
            </a:br>
            <a:r>
              <a:rPr lang="en-GB" sz="2000" dirty="0">
                <a:solidFill>
                  <a:schemeClr val="bg1"/>
                </a:solidFill>
              </a:rPr>
              <a:t/>
            </a:r>
            <a:br>
              <a:rPr lang="en-GB" sz="2000" dirty="0">
                <a:solidFill>
                  <a:schemeClr val="bg1"/>
                </a:solidFill>
              </a:rPr>
            </a:br>
            <a:r>
              <a:rPr lang="en-GB" sz="2000" dirty="0">
                <a:solidFill>
                  <a:schemeClr val="bg1"/>
                </a:solidFill>
                <a:latin typeface="Maitree"/>
              </a:rPr>
              <a:t>END IF;</a:t>
            </a:r>
            <a:endParaRPr lang="en-GB" sz="2000" dirty="0">
              <a:solidFill>
                <a:schemeClr val="bg1"/>
              </a:solidFill>
            </a:endParaRPr>
          </a:p>
        </p:txBody>
      </p:sp>
    </p:spTree>
    <p:extLst>
      <p:ext uri="{BB962C8B-B14F-4D97-AF65-F5344CB8AC3E}">
        <p14:creationId xmlns:p14="http://schemas.microsoft.com/office/powerpoint/2010/main" val="17624176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D59ADD2-A410-405F-88CE-113898C036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4945" y="894637"/>
            <a:ext cx="11502109" cy="5068725"/>
          </a:xfrm>
          <a:prstGeom prst="rect">
            <a:avLst/>
          </a:prstGeom>
        </p:spPr>
      </p:pic>
    </p:spTree>
    <p:extLst>
      <p:ext uri="{BB962C8B-B14F-4D97-AF65-F5344CB8AC3E}">
        <p14:creationId xmlns:p14="http://schemas.microsoft.com/office/powerpoint/2010/main" val="7388775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354</TotalTime>
  <Words>438</Words>
  <Application>Microsoft Office PowerPoint</Application>
  <PresentationFormat>Widescreen</PresentationFormat>
  <Paragraphs>40</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Maitree</vt:lpstr>
      <vt:lpstr>Times New Roman</vt:lpstr>
      <vt:lpstr>Office Theme</vt:lpstr>
      <vt:lpstr>Oracle CASE expression </vt:lpstr>
      <vt:lpstr>Oracle CASE expression </vt:lpstr>
      <vt:lpstr>Oracle CASE expression </vt:lpstr>
      <vt:lpstr>Oracle CASE expression </vt:lpstr>
      <vt:lpstr>PowerPoint Presentation</vt:lpstr>
      <vt:lpstr>PowerPoint Presentation</vt:lpstr>
      <vt:lpstr>EXAMPLE</vt:lpstr>
      <vt:lpstr>EXAMPLE</vt:lpstr>
      <vt:lpstr>PowerPoint Presentation</vt:lpstr>
      <vt:lpstr>PowerPoint Presentation</vt:lpstr>
      <vt:lpstr>PowerPoint Presentation</vt:lpstr>
      <vt:lpstr>You can use case statement that evaluates two different fields.</vt:lpstr>
      <vt:lpstr>UPDATE in CASE expression</vt:lpstr>
      <vt:lpstr>UPDATE in CASE expression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Oracle CASE expression </dc:title>
  <dc:creator>Javid</dc:creator>
  <cp:lastModifiedBy>Javid</cp:lastModifiedBy>
  <cp:revision>44</cp:revision>
  <dcterms:created xsi:type="dcterms:W3CDTF">2019-12-11T10:24:55Z</dcterms:created>
  <dcterms:modified xsi:type="dcterms:W3CDTF">2019-12-12T09:42:10Z</dcterms:modified>
</cp:coreProperties>
</file>