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713" r:id="rId2"/>
    <p:sldId id="744" r:id="rId3"/>
    <p:sldId id="809" r:id="rId4"/>
    <p:sldId id="751" r:id="rId5"/>
    <p:sldId id="819" r:id="rId6"/>
    <p:sldId id="752" r:id="rId7"/>
    <p:sldId id="753" r:id="rId8"/>
    <p:sldId id="754" r:id="rId9"/>
    <p:sldId id="756" r:id="rId10"/>
    <p:sldId id="801" r:id="rId11"/>
    <p:sldId id="803" r:id="rId12"/>
    <p:sldId id="805" r:id="rId13"/>
    <p:sldId id="806" r:id="rId14"/>
    <p:sldId id="808" r:id="rId15"/>
    <p:sldId id="755" r:id="rId16"/>
    <p:sldId id="817" r:id="rId17"/>
    <p:sldId id="818" r:id="rId18"/>
    <p:sldId id="820" r:id="rId19"/>
    <p:sldId id="812" r:id="rId20"/>
    <p:sldId id="813" r:id="rId21"/>
    <p:sldId id="814" r:id="rId22"/>
    <p:sldId id="815" r:id="rId23"/>
    <p:sldId id="816" r:id="rId24"/>
    <p:sldId id="821" r:id="rId25"/>
    <p:sldId id="743" r:id="rId26"/>
    <p:sldId id="750" r:id="rId27"/>
  </p:sldIdLst>
  <p:sldSz cx="9144000" cy="6858000" type="screen4x3"/>
  <p:notesSz cx="9928225" cy="6797675"/>
  <p:defaultTextStyle>
    <a:defPPr>
      <a:defRPr lang="ko-KR"/>
    </a:defPPr>
    <a:lvl1pPr marL="0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5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7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0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2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4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7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9" algn="l" defTabSz="91428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FFAFAF"/>
    <a:srgbClr val="FFF2CC"/>
    <a:srgbClr val="0065B2"/>
    <a:srgbClr val="111111"/>
    <a:srgbClr val="404040"/>
    <a:srgbClr val="17375E"/>
    <a:srgbClr val="376092"/>
    <a:srgbClr val="F68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6357" autoAdjust="0"/>
  </p:normalViewPr>
  <p:slideViewPr>
    <p:cSldViewPr snapToGrid="0">
      <p:cViewPr varScale="1">
        <p:scale>
          <a:sx n="91" d="100"/>
          <a:sy n="91" d="100"/>
        </p:scale>
        <p:origin x="102" y="29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4"/>
    </p:cViewPr>
  </p:sorterViewPr>
  <p:notesViewPr>
    <p:cSldViewPr snapToGrid="0">
      <p:cViewPr varScale="1">
        <p:scale>
          <a:sx n="88" d="100"/>
          <a:sy n="88" d="100"/>
        </p:scale>
        <p:origin x="90" y="6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528" cy="340570"/>
          </a:xfrm>
          <a:prstGeom prst="rect">
            <a:avLst/>
          </a:prstGeom>
        </p:spPr>
        <p:txBody>
          <a:bodyPr vert="horz" lIns="87926" tIns="43963" rIns="87926" bIns="4396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480" y="2"/>
            <a:ext cx="4302528" cy="340570"/>
          </a:xfrm>
          <a:prstGeom prst="rect">
            <a:avLst/>
          </a:prstGeom>
        </p:spPr>
        <p:txBody>
          <a:bodyPr vert="horz" lIns="87926" tIns="43963" rIns="87926" bIns="43963" rtlCol="0"/>
          <a:lstStyle>
            <a:lvl1pPr algn="r">
              <a:defRPr sz="1200"/>
            </a:lvl1pPr>
          </a:lstStyle>
          <a:p>
            <a:fld id="{C9377194-A2D4-46F8-9789-77706C992210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7106"/>
            <a:ext cx="4302528" cy="340570"/>
          </a:xfrm>
          <a:prstGeom prst="rect">
            <a:avLst/>
          </a:prstGeom>
        </p:spPr>
        <p:txBody>
          <a:bodyPr vert="horz" lIns="87926" tIns="43963" rIns="87926" bIns="4396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480" y="6457106"/>
            <a:ext cx="4302528" cy="340570"/>
          </a:xfrm>
          <a:prstGeom prst="rect">
            <a:avLst/>
          </a:prstGeom>
        </p:spPr>
        <p:txBody>
          <a:bodyPr vert="horz" lIns="87926" tIns="43963" rIns="87926" bIns="43963" rtlCol="0" anchor="b"/>
          <a:lstStyle>
            <a:lvl1pPr algn="r">
              <a:defRPr sz="1200"/>
            </a:lvl1pPr>
          </a:lstStyle>
          <a:p>
            <a:fld id="{DC26B34B-798D-48A7-B193-48022FB96A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678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231" cy="341065"/>
          </a:xfrm>
          <a:prstGeom prst="rect">
            <a:avLst/>
          </a:prstGeom>
        </p:spPr>
        <p:txBody>
          <a:bodyPr vert="horz" lIns="95242" tIns="47621" rIns="95242" bIns="4762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700" y="1"/>
            <a:ext cx="4302231" cy="341065"/>
          </a:xfrm>
          <a:prstGeom prst="rect">
            <a:avLst/>
          </a:prstGeom>
        </p:spPr>
        <p:txBody>
          <a:bodyPr vert="horz" lIns="95242" tIns="47621" rIns="95242" bIns="47621" rtlCol="0"/>
          <a:lstStyle>
            <a:lvl1pPr algn="r">
              <a:defRPr sz="1300"/>
            </a:lvl1pPr>
          </a:lstStyle>
          <a:p>
            <a:fld id="{AD7FB320-E3E8-4A61-9961-7ECB119C56BD}" type="datetimeFigureOut">
              <a:rPr lang="ko-KR" altLang="en-US" smtClean="0"/>
              <a:t>2025-05-19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42" tIns="47621" rIns="95242" bIns="4762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6"/>
          </a:xfrm>
          <a:prstGeom prst="rect">
            <a:avLst/>
          </a:prstGeom>
        </p:spPr>
        <p:txBody>
          <a:bodyPr vert="horz" lIns="95242" tIns="47621" rIns="95242" bIns="47621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6456613"/>
            <a:ext cx="4302231" cy="341064"/>
          </a:xfrm>
          <a:prstGeom prst="rect">
            <a:avLst/>
          </a:prstGeom>
        </p:spPr>
        <p:txBody>
          <a:bodyPr vert="horz" lIns="95242" tIns="47621" rIns="95242" bIns="4762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700" y="6456613"/>
            <a:ext cx="4302231" cy="341064"/>
          </a:xfrm>
          <a:prstGeom prst="rect">
            <a:avLst/>
          </a:prstGeom>
        </p:spPr>
        <p:txBody>
          <a:bodyPr vert="horz" lIns="95242" tIns="47621" rIns="95242" bIns="47621" rtlCol="0" anchor="b"/>
          <a:lstStyle>
            <a:lvl1pPr algn="r">
              <a:defRPr sz="1300"/>
            </a:lvl1pPr>
          </a:lstStyle>
          <a:p>
            <a:fld id="{6935A588-578F-41EB-8BDB-1FD8F0ACBC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21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5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7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0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2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4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7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9" algn="l" defTabSz="914285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60700" cy="2295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sz="1200" b="0" i="0" kern="1200" baseline="0" dirty="0">
              <a:solidFill>
                <a:srgbClr val="777777"/>
              </a:solidFill>
              <a:effectLst/>
              <a:latin typeface="Roboto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5A588-578F-41EB-8BDB-1FD8F0ACBCC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04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040057-A73A-7C6D-E2BC-108731A88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707137"/>
            <a:ext cx="8473440" cy="2338464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F5C00-8FFF-AF0C-3792-3AA33B250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779"/>
            <a:ext cx="9144000" cy="1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9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dmin\AppData\Local\Temp\_AZTMP10_\Signature_05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8"/>
          <a:stretch/>
        </p:blipFill>
        <p:spPr bwMode="auto">
          <a:xfrm>
            <a:off x="215398" y="6359280"/>
            <a:ext cx="1512168" cy="4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 userDrawn="1"/>
        </p:nvCxnSpPr>
        <p:spPr>
          <a:xfrm>
            <a:off x="251521" y="6359280"/>
            <a:ext cx="8640960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05" y="6442800"/>
            <a:ext cx="373630" cy="371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D96CB9-7546-444B-AD9A-0D1315DA499D}"/>
              </a:ext>
            </a:extLst>
          </p:cNvPr>
          <p:cNvSpPr txBox="1"/>
          <p:nvPr userDrawn="1"/>
        </p:nvSpPr>
        <p:spPr>
          <a:xfrm>
            <a:off x="7416434" y="6482200"/>
            <a:ext cx="158729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38"/>
              </a:lnSpc>
            </a:pPr>
            <a:r>
              <a:rPr lang="en-US" altLang="ko-KR" sz="1100" b="1" dirty="0">
                <a:solidFill>
                  <a:srgbClr val="0065B2"/>
                </a:solidFill>
                <a:latin typeface="AmeriGarmnd BT" pitchFamily="2" charset="0"/>
                <a:ea typeface="한컴 소망 B" panose="02020603020101020101" pitchFamily="18" charset="-127"/>
                <a:cs typeface="Aldhabi" panose="01000000000000000000" pitchFamily="2" charset="-78"/>
              </a:rPr>
              <a:t>IESL</a:t>
            </a:r>
          </a:p>
          <a:p>
            <a:pPr marL="0" marR="0" indent="0" algn="l" fontAlgn="base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800" b="1" kern="100" spc="0" dirty="0">
                <a:solidFill>
                  <a:srgbClr val="0065B2"/>
                </a:solidFill>
                <a:effectLst/>
                <a:ea typeface="함초롬바탕" panose="02030604000101010101" pitchFamily="18" charset="-127"/>
              </a:rPr>
              <a:t>지능형 임베디드 시스템 연구실</a:t>
            </a:r>
            <a:endParaRPr lang="ko-KR" altLang="en-US" sz="800" kern="0" spc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8D961-1F9B-BD45-3AC3-F8F3290A5A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268779"/>
            <a:ext cx="9144000" cy="1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2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685793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2" indent="-257172" algn="l" defTabSz="685793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06" indent="-214311" algn="l" defTabSz="685793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1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7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5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0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7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2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19" indent="-171449" algn="l" defTabSz="685793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6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2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8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4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2" algn="l" defTabSz="68579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206.01861" TargetMode="External"/><Relationship Id="rId3" Type="http://schemas.openxmlformats.org/officeDocument/2006/relationships/hyperlink" Target="https://arxiv.org/abs/2305.17888" TargetMode="External"/><Relationship Id="rId7" Type="http://schemas.openxmlformats.org/officeDocument/2006/relationships/hyperlink" Target="https://proceedings.mlr.press/v139/yao21a/yao21a.pdf" TargetMode="External"/><Relationship Id="rId2" Type="http://schemas.openxmlformats.org/officeDocument/2006/relationships/hyperlink" Target="https://arxiv.org/abs/2211.1043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xiv.org/abs/2407.11062" TargetMode="External"/><Relationship Id="rId5" Type="http://schemas.openxmlformats.org/officeDocument/2006/relationships/hyperlink" Target="https://aclanthology.org/2023.findings-acl.511/" TargetMode="External"/><Relationship Id="rId4" Type="http://schemas.openxmlformats.org/officeDocument/2006/relationships/hyperlink" Target="https://arxiv.org/abs/2410.052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082CE6-8503-4531-8F25-2D0BEEB1A761}"/>
              </a:ext>
            </a:extLst>
          </p:cNvPr>
          <p:cNvSpPr txBox="1"/>
          <p:nvPr/>
        </p:nvSpPr>
        <p:spPr>
          <a:xfrm>
            <a:off x="3090344" y="2434967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Rasim Mahmudov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76DE1-D8FB-7FF0-5209-8BE31620E6A4}"/>
              </a:ext>
            </a:extLst>
          </p:cNvPr>
          <p:cNvSpPr txBox="1"/>
          <p:nvPr/>
        </p:nvSpPr>
        <p:spPr>
          <a:xfrm>
            <a:off x="128875" y="1066189"/>
            <a:ext cx="8947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Robot OS</a:t>
            </a:r>
          </a:p>
          <a:p>
            <a:pPr algn="ctr"/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Prof: 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Ryu Jaehwan</a:t>
            </a:r>
            <a:r>
              <a:rPr lang="en-US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C3582-DD04-6458-3F77-33D7979CB413}"/>
              </a:ext>
            </a:extLst>
          </p:cNvPr>
          <p:cNvSpPr txBox="1"/>
          <p:nvPr/>
        </p:nvSpPr>
        <p:spPr>
          <a:xfrm>
            <a:off x="7579314" y="6024710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20-May-25</a:t>
            </a:r>
          </a:p>
        </p:txBody>
      </p:sp>
    </p:spTree>
    <p:extLst>
      <p:ext uri="{BB962C8B-B14F-4D97-AF65-F5344CB8AC3E}">
        <p14:creationId xmlns:p14="http://schemas.microsoft.com/office/powerpoint/2010/main" val="14084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BD55A-9147-7D61-151C-5F6C08D29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9252F5-F91F-8075-9C67-E8D3B77BB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444378"/>
            <a:ext cx="8473440" cy="604050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Post-Training Quantization (PTQ)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Quantization-Aware Training (QAT)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DA3AB3-1181-8826-9DAC-361AE42D1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58181"/>
              </p:ext>
            </p:extLst>
          </p:nvPr>
        </p:nvGraphicFramePr>
        <p:xfrm>
          <a:off x="118662" y="3628925"/>
          <a:ext cx="8906676" cy="2701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7603">
                  <a:extLst>
                    <a:ext uri="{9D8B030D-6E8A-4147-A177-3AD203B41FA5}">
                      <a16:colId xmlns:a16="http://schemas.microsoft.com/office/drawing/2014/main" val="1040731126"/>
                    </a:ext>
                  </a:extLst>
                </a:gridCol>
                <a:gridCol w="2559686">
                  <a:extLst>
                    <a:ext uri="{9D8B030D-6E8A-4147-A177-3AD203B41FA5}">
                      <a16:colId xmlns:a16="http://schemas.microsoft.com/office/drawing/2014/main" val="2659136760"/>
                    </a:ext>
                  </a:extLst>
                </a:gridCol>
                <a:gridCol w="4299387">
                  <a:extLst>
                    <a:ext uri="{9D8B030D-6E8A-4147-A177-3AD203B41FA5}">
                      <a16:colId xmlns:a16="http://schemas.microsoft.com/office/drawing/2014/main" val="2653318650"/>
                    </a:ext>
                  </a:extLst>
                </a:gridCol>
              </a:tblGrid>
              <a:tr h="180924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Aspect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PTQ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QAT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6043730"/>
                  </a:ext>
                </a:extLst>
              </a:tr>
              <a:tr h="160812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Timing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model training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During model training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8594765"/>
                  </a:ext>
                </a:extLst>
              </a:tr>
              <a:tr h="510467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Quantizes weights and activations based on distributions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Simulates quantization effects during training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5466740"/>
                  </a:ext>
                </a:extLst>
              </a:tr>
              <a:tr h="250231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Quick, easy to implement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Better preserves accuracy; allows detailed tuning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2401887"/>
                  </a:ext>
                </a:extLst>
              </a:tr>
              <a:tr h="335640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reduce accuracy; less precision control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resource-intensive; complex to implement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6927633"/>
                  </a:ext>
                </a:extLst>
              </a:tr>
              <a:tr h="335640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Usage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 deployment with acceptable accuracy loss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Optimal accuracy in resource-available scenarios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612175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55CD7D6-B935-FDB7-B35D-5A08C8710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922" y="980375"/>
            <a:ext cx="6832155" cy="24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3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F57689-3CEE-EA97-1821-F5E47040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420950"/>
            <a:ext cx="8473440" cy="5373623"/>
          </a:xfrm>
        </p:spPr>
        <p:txBody>
          <a:bodyPr/>
          <a:lstStyle/>
          <a:p>
            <a:pPr marL="0" indent="0" algn="ctr" latinLnBrk="0">
              <a:buNone/>
            </a:pPr>
            <a:r>
              <a:rPr lang="en-US" sz="1800" dirty="0"/>
              <a:t>🔹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contributions </a:t>
            </a:r>
            <a:r>
              <a:rPr lang="en-US" sz="1800" dirty="0"/>
              <a:t>🔹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novel approach for memory optimization in Edge devices: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QuantEdge</a:t>
            </a:r>
          </a:p>
          <a:p>
            <a:pPr algn="just" latinLnBrk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PU adaptivity.</a:t>
            </a:r>
          </a:p>
          <a:p>
            <a:pPr algn="just" latinLnBrk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Optimization, evaluation, and comparison of AI models for Emotion Recognition, Driver Profiling, Speech Recognition, and Object Detection using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Post-Training Quantization (PTQ) and Quantization-Aware Training(QAT).</a:t>
            </a:r>
          </a:p>
          <a:p>
            <a:pPr algn="just" latinLnBrk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optimization frameworks like TensorFlowLite, OpenVINO, TensorFlow TensorRT, TensorRT, and model quantization for edge deployment.</a:t>
            </a:r>
          </a:p>
          <a:p>
            <a:pPr algn="just" latinLnBrk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Benchmarking of various hardware platforms, including Raspberry Pi 4, NVIDIA Jetson AGX Xavier, Kubernetes powered cluster, Asus Edge R / T (R as NPU, T as TPU).</a:t>
            </a:r>
          </a:p>
          <a:p>
            <a:pPr algn="just" latinLnBrk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open-source benchmarking templates using publicly available vision libraries, ensuring easy reproducibility.</a:t>
            </a:r>
          </a:p>
        </p:txBody>
      </p:sp>
    </p:spTree>
    <p:extLst>
      <p:ext uri="{BB962C8B-B14F-4D97-AF65-F5344CB8AC3E}">
        <p14:creationId xmlns:p14="http://schemas.microsoft.com/office/powerpoint/2010/main" val="117640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6BD1290-51D0-1690-DEF7-104BF540A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647195"/>
              </p:ext>
            </p:extLst>
          </p:nvPr>
        </p:nvGraphicFramePr>
        <p:xfrm>
          <a:off x="83820" y="624788"/>
          <a:ext cx="8976360" cy="525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500">
                  <a:extLst>
                    <a:ext uri="{9D8B030D-6E8A-4147-A177-3AD203B41FA5}">
                      <a16:colId xmlns:a16="http://schemas.microsoft.com/office/drawing/2014/main" val="2569702303"/>
                    </a:ext>
                  </a:extLst>
                </a:gridCol>
                <a:gridCol w="1590040">
                  <a:extLst>
                    <a:ext uri="{9D8B030D-6E8A-4147-A177-3AD203B41FA5}">
                      <a16:colId xmlns:a16="http://schemas.microsoft.com/office/drawing/2014/main" val="1967616864"/>
                    </a:ext>
                  </a:extLst>
                </a:gridCol>
                <a:gridCol w="855185">
                  <a:extLst>
                    <a:ext uri="{9D8B030D-6E8A-4147-A177-3AD203B41FA5}">
                      <a16:colId xmlns:a16="http://schemas.microsoft.com/office/drawing/2014/main" val="3136934710"/>
                    </a:ext>
                  </a:extLst>
                </a:gridCol>
                <a:gridCol w="774225">
                  <a:extLst>
                    <a:ext uri="{9D8B030D-6E8A-4147-A177-3AD203B41FA5}">
                      <a16:colId xmlns:a16="http://schemas.microsoft.com/office/drawing/2014/main" val="1133319944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94586726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3666509531"/>
                    </a:ext>
                  </a:extLst>
                </a:gridCol>
                <a:gridCol w="1461770">
                  <a:extLst>
                    <a:ext uri="{9D8B030D-6E8A-4147-A177-3AD203B41FA5}">
                      <a16:colId xmlns:a16="http://schemas.microsoft.com/office/drawing/2014/main" val="2250291682"/>
                    </a:ext>
                  </a:extLst>
                </a:gridCol>
                <a:gridCol w="1958340">
                  <a:extLst>
                    <a:ext uri="{9D8B030D-6E8A-4147-A177-3AD203B41FA5}">
                      <a16:colId xmlns:a16="http://schemas.microsoft.com/office/drawing/2014/main" val="403858949"/>
                    </a:ext>
                  </a:extLst>
                </a:gridCol>
              </a:tblGrid>
              <a:tr h="329168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Arc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Device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Power</a:t>
                      </a:r>
                    </a:p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C. (W)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Architecture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Precision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Framework Compatibility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729579"/>
                  </a:ext>
                </a:extLst>
              </a:tr>
              <a:tr h="329168">
                <a:tc rowSpan="4">
                  <a:txBody>
                    <a:bodyPr/>
                    <a:lstStyle/>
                    <a:p>
                      <a:pPr algn="ctr" latinLnBrk="0"/>
                      <a:r>
                        <a:rPr lang="en-US" sz="14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CPU/GPU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AGX Xavier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Volta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FP32, FP16, INT8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CUDA, cuDNN, TensorRT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9029989"/>
                  </a:ext>
                </a:extLst>
              </a:tr>
              <a:tr h="329168">
                <a:tc vMerge="1">
                  <a:txBody>
                    <a:bodyPr/>
                    <a:lstStyle/>
                    <a:p>
                      <a:pPr algn="ctr" latinLnBrk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AGX ORIN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64GB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Ampere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FP32, FP16, INT8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CUDA, cuDNN, TensorRT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65934"/>
                  </a:ext>
                </a:extLst>
              </a:tr>
              <a:tr h="329168">
                <a:tc vMerge="1">
                  <a:txBody>
                    <a:bodyPr/>
                    <a:lstStyle/>
                    <a:p>
                      <a:pPr algn="ctr" latinLnBrk="0"/>
                      <a:endParaRPr lang="en-US" sz="12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Edge Cluster 5X AGX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160GB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Volta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FP32, FP16, INT8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CUDA, cuDNN, TensorRT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1817688"/>
                  </a:ext>
                </a:extLst>
              </a:tr>
              <a:tr h="329168">
                <a:tc vMerge="1">
                  <a:txBody>
                    <a:bodyPr/>
                    <a:lstStyle/>
                    <a:p>
                      <a:pPr algn="ctr" latinLnBrk="0"/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Raspberry Pi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2.7 –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Cortex-A72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FP16, INT8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TensorFlow Lite, PyTorch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8120468"/>
                  </a:ext>
                </a:extLst>
              </a:tr>
              <a:tr h="329168"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en-US" sz="14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NPU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S22 Ultra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0.5 –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Exynos/Qua.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FP32, FP16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One UI SDK (ML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1870468"/>
                  </a:ext>
                </a:extLst>
              </a:tr>
              <a:tr h="329168">
                <a:tc vMerge="1">
                  <a:txBody>
                    <a:bodyPr/>
                    <a:lstStyle/>
                    <a:p>
                      <a:pPr algn="ctr" latinLnBrk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Asus Tinker Edge 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Rockchip RK3399Pro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FP32, FP16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TensorFlow Lite, Edge TPU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10672"/>
                  </a:ext>
                </a:extLst>
              </a:tr>
              <a:tr h="570762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TPU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Asus Tinker Edge 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Cortex-A53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FP32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TensorFlow Lite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220204"/>
                  </a:ext>
                </a:extLst>
              </a:tr>
              <a:tr h="329168"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en-US" sz="14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GPU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RTX 3080Ti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12GB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Ampere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FP32, FP16, INT8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CUDA, cuDNN, TensorRT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260267"/>
                  </a:ext>
                </a:extLst>
              </a:tr>
              <a:tr h="329168">
                <a:tc vMerge="1">
                  <a:txBody>
                    <a:bodyPr/>
                    <a:lstStyle/>
                    <a:p>
                      <a:pPr algn="ctr" latinLnBrk="0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RTX A6000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48GB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Ampere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FP32, FP16, INT8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CUDA, cuDNN, TensorRT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0068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5126431-C02E-73AA-F26F-0C782E50DDBE}"/>
              </a:ext>
            </a:extLst>
          </p:cNvPr>
          <p:cNvSpPr txBox="1"/>
          <p:nvPr/>
        </p:nvSpPr>
        <p:spPr>
          <a:xfrm>
            <a:off x="2380233" y="5976252"/>
            <a:ext cx="514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Specs for various devices can be AI deployed</a:t>
            </a:r>
          </a:p>
        </p:txBody>
      </p:sp>
    </p:spTree>
    <p:extLst>
      <p:ext uri="{BB962C8B-B14F-4D97-AF65-F5344CB8AC3E}">
        <p14:creationId xmlns:p14="http://schemas.microsoft.com/office/powerpoint/2010/main" val="103520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4CE0AF-6920-B38E-D52E-A18DE18D99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53708"/>
              </p:ext>
            </p:extLst>
          </p:nvPr>
        </p:nvGraphicFramePr>
        <p:xfrm>
          <a:off x="88985" y="1103050"/>
          <a:ext cx="8966030" cy="4607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475">
                  <a:extLst>
                    <a:ext uri="{9D8B030D-6E8A-4147-A177-3AD203B41FA5}">
                      <a16:colId xmlns:a16="http://schemas.microsoft.com/office/drawing/2014/main" val="81955042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1538418918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254722804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163200066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239015205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1072155962"/>
                    </a:ext>
                  </a:extLst>
                </a:gridCol>
                <a:gridCol w="1450255">
                  <a:extLst>
                    <a:ext uri="{9D8B030D-6E8A-4147-A177-3AD203B41FA5}">
                      <a16:colId xmlns:a16="http://schemas.microsoft.com/office/drawing/2014/main" val="2443719503"/>
                    </a:ext>
                  </a:extLst>
                </a:gridCol>
              </a:tblGrid>
              <a:tr h="472118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 / Method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Contributions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 Performance</a:t>
                      </a:r>
                      <a:endParaRPr lang="en-US" sz="14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Resource Efficiency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extLst>
                  <a:ext uri="{0D108BD9-81ED-4DB2-BD59-A6C34878D82A}">
                    <a16:rowId xmlns:a16="http://schemas.microsoft.com/office/drawing/2014/main" val="2011134084"/>
                  </a:ext>
                </a:extLst>
              </a:tr>
              <a:tr h="559138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Efficient</a:t>
                      </a: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QAT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Efficient training, reduced accuracy loss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computational cost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Two-phase QAT, enhanced solution space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accuracy in low-bit models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efficient than traditional QAT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extLst>
                  <a:ext uri="{0D108BD9-81ED-4DB2-BD59-A6C34878D82A}">
                    <a16:rowId xmlns:a16="http://schemas.microsoft.com/office/drawing/2014/main" val="3792988459"/>
                  </a:ext>
                </a:extLst>
              </a:tr>
              <a:tr h="632619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Prefix</a:t>
                      </a: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PTQ </a:t>
                      </a:r>
                    </a:p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</a:t>
                      </a:r>
                    </a:p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Handles token-wise outliers, faster inference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Requires token calibration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Novel outlier management, speed improvements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accuracy and speed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efficiency in dynamic/static settings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extLst>
                  <a:ext uri="{0D108BD9-81ED-4DB2-BD59-A6C34878D82A}">
                    <a16:rowId xmlns:a16="http://schemas.microsoft.com/office/drawing/2014/main" val="741111336"/>
                  </a:ext>
                </a:extLst>
              </a:tr>
              <a:tr h="632619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LLM-QAT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Data-free, handles weights and activations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 implementation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data-free QAT, comprehensive quantization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performance in zero-shot and low-bit settings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High, given the data-free approach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extLst>
                  <a:ext uri="{0D108BD9-81ED-4DB2-BD59-A6C34878D82A}">
                    <a16:rowId xmlns:a16="http://schemas.microsoft.com/office/drawing/2014/main" val="4269961576"/>
                  </a:ext>
                </a:extLst>
              </a:tr>
              <a:tr h="472118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Smooth</a:t>
                      </a: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PTQ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implementation, minimal downtime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 in lower bit precision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Smoothing errors effectively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 performance with minimal loss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resource demand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extLst>
                  <a:ext uri="{0D108BD9-81ED-4DB2-BD59-A6C34878D82A}">
                    <a16:rowId xmlns:a16="http://schemas.microsoft.com/office/drawing/2014/main" val="1629447511"/>
                  </a:ext>
                </a:extLst>
              </a:tr>
              <a:tr h="632619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Zero</a:t>
                      </a: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Optimized for zero-shot, synthetic data use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computational demand, data quality concerns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Enhances zero-shot learning with QAT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Tailored for high-performance zero-shot learning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Requires significant resources for data generation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1219" marR="51219" marT="0" marB="0" anchor="ctr"/>
                </a:tc>
                <a:extLst>
                  <a:ext uri="{0D108BD9-81ED-4DB2-BD59-A6C34878D82A}">
                    <a16:rowId xmlns:a16="http://schemas.microsoft.com/office/drawing/2014/main" val="2490246557"/>
                  </a:ext>
                </a:extLst>
              </a:tr>
              <a:tr h="632619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Mobile</a:t>
                      </a: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Quant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PTQ</a:t>
                      </a: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Optimized for On-Device systems</a:t>
                      </a: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Slow performance on some unsupported devices</a:t>
                      </a: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Adaptability for devices which have less power consumption</a:t>
                      </a: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High accuracy, less memory usage</a:t>
                      </a:r>
                    </a:p>
                  </a:txBody>
                  <a:tcPr marL="51219" marR="51219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Low resource demand on on-device AI systems</a:t>
                      </a:r>
                    </a:p>
                  </a:txBody>
                  <a:tcPr marL="51219" marR="51219" marT="0" marB="0" anchor="ctr"/>
                </a:tc>
                <a:extLst>
                  <a:ext uri="{0D108BD9-81ED-4DB2-BD59-A6C34878D82A}">
                    <a16:rowId xmlns:a16="http://schemas.microsoft.com/office/drawing/2014/main" val="14495907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A44DC73-0D57-3735-26C2-2167BB521FDF}"/>
              </a:ext>
            </a:extLst>
          </p:cNvPr>
          <p:cNvSpPr txBox="1"/>
          <p:nvPr/>
        </p:nvSpPr>
        <p:spPr>
          <a:xfrm>
            <a:off x="2234967" y="382337"/>
            <a:ext cx="4458272" cy="369332"/>
          </a:xfrm>
          <a:prstGeom prst="rect">
            <a:avLst/>
          </a:prstGeom>
          <a:noFill/>
          <a:ln w="15875" cap="rnd">
            <a:solidFill>
              <a:schemeClr val="accent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44083"/>
                      <a:gd name="connsiteY0" fmla="*/ 0 h 369332"/>
                      <a:gd name="connsiteX1" fmla="*/ 4144083 w 4144083"/>
                      <a:gd name="connsiteY1" fmla="*/ 0 h 369332"/>
                      <a:gd name="connsiteX2" fmla="*/ 4144083 w 4144083"/>
                      <a:gd name="connsiteY2" fmla="*/ 369332 h 369332"/>
                      <a:gd name="connsiteX3" fmla="*/ 0 w 4144083"/>
                      <a:gd name="connsiteY3" fmla="*/ 369332 h 369332"/>
                      <a:gd name="connsiteX4" fmla="*/ 0 w 4144083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44083" h="369332" extrusionOk="0">
                        <a:moveTo>
                          <a:pt x="0" y="0"/>
                        </a:moveTo>
                        <a:cubicBezTo>
                          <a:pt x="545478" y="118645"/>
                          <a:pt x="2331522" y="116012"/>
                          <a:pt x="4144083" y="0"/>
                        </a:cubicBezTo>
                        <a:cubicBezTo>
                          <a:pt x="4121279" y="167616"/>
                          <a:pt x="4142023" y="247698"/>
                          <a:pt x="4144083" y="369332"/>
                        </a:cubicBezTo>
                        <a:cubicBezTo>
                          <a:pt x="2238165" y="503932"/>
                          <a:pt x="1946462" y="212136"/>
                          <a:pt x="0" y="369332"/>
                        </a:cubicBezTo>
                        <a:cubicBezTo>
                          <a:pt x="19812" y="326466"/>
                          <a:pt x="15727" y="936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🔹 Comparison the other papers / methods 🔹</a:t>
            </a:r>
          </a:p>
        </p:txBody>
      </p:sp>
    </p:spTree>
    <p:extLst>
      <p:ext uri="{BB962C8B-B14F-4D97-AF65-F5344CB8AC3E}">
        <p14:creationId xmlns:p14="http://schemas.microsoft.com/office/powerpoint/2010/main" val="307141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61B812-8548-D2F4-5B52-7FB7E361FFCD}"/>
              </a:ext>
            </a:extLst>
          </p:cNvPr>
          <p:cNvSpPr txBox="1"/>
          <p:nvPr/>
        </p:nvSpPr>
        <p:spPr>
          <a:xfrm>
            <a:off x="165576" y="4959832"/>
            <a:ext cx="72105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Quantized Weight FC Q (Query): Reduces compute cost in self-attention.</a:t>
            </a:r>
          </a:p>
          <a:p>
            <a:r>
              <a:rPr lang="en-US" sz="1200" dirty="0"/>
              <a:t>Quantized Weight FC K (Key): Lowers storage, speeds up attention processing.</a:t>
            </a:r>
          </a:p>
          <a:p>
            <a:r>
              <a:rPr lang="en-US" sz="1200" dirty="0"/>
              <a:t>Quantized Weight FC V (Value): Optimizes memory, accelerates inference.</a:t>
            </a:r>
          </a:p>
          <a:p>
            <a:r>
              <a:rPr lang="en-US" sz="1200" dirty="0"/>
              <a:t>Activation Quantization: Saves RAM by reducing activation precision.</a:t>
            </a:r>
          </a:p>
          <a:p>
            <a:r>
              <a:rPr lang="en-US" sz="1200" dirty="0"/>
              <a:t>Quantized Weight FC (Final Layer): Speeds up final computation with minimal accuracy loss.</a:t>
            </a:r>
          </a:p>
          <a:p>
            <a:endParaRPr lang="en-US" sz="1200" dirty="0"/>
          </a:p>
          <a:p>
            <a:r>
              <a:rPr lang="en-US" sz="1200" dirty="0"/>
              <a:t>Result → Efficient, fast, and optimized for Edge/On-Device AI.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EF12A-204B-1239-A69A-9B8660561DE3}"/>
              </a:ext>
            </a:extLst>
          </p:cNvPr>
          <p:cNvSpPr txBox="1"/>
          <p:nvPr/>
        </p:nvSpPr>
        <p:spPr>
          <a:xfrm>
            <a:off x="2958385" y="445357"/>
            <a:ext cx="3326616" cy="369332"/>
          </a:xfrm>
          <a:prstGeom prst="rect">
            <a:avLst/>
          </a:prstGeom>
          <a:noFill/>
          <a:ln w="15875" cap="rnd">
            <a:solidFill>
              <a:schemeClr val="accent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44083"/>
                      <a:gd name="connsiteY0" fmla="*/ 0 h 369332"/>
                      <a:gd name="connsiteX1" fmla="*/ 4144083 w 4144083"/>
                      <a:gd name="connsiteY1" fmla="*/ 0 h 369332"/>
                      <a:gd name="connsiteX2" fmla="*/ 4144083 w 4144083"/>
                      <a:gd name="connsiteY2" fmla="*/ 369332 h 369332"/>
                      <a:gd name="connsiteX3" fmla="*/ 0 w 4144083"/>
                      <a:gd name="connsiteY3" fmla="*/ 369332 h 369332"/>
                      <a:gd name="connsiteX4" fmla="*/ 0 w 4144083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44083" h="369332" extrusionOk="0">
                        <a:moveTo>
                          <a:pt x="0" y="0"/>
                        </a:moveTo>
                        <a:cubicBezTo>
                          <a:pt x="545478" y="118645"/>
                          <a:pt x="2331522" y="116012"/>
                          <a:pt x="4144083" y="0"/>
                        </a:cubicBezTo>
                        <a:cubicBezTo>
                          <a:pt x="4121279" y="167616"/>
                          <a:pt x="4142023" y="247698"/>
                          <a:pt x="4144083" y="369332"/>
                        </a:cubicBezTo>
                        <a:cubicBezTo>
                          <a:pt x="2238165" y="503932"/>
                          <a:pt x="1946462" y="212136"/>
                          <a:pt x="0" y="369332"/>
                        </a:cubicBezTo>
                        <a:cubicBezTo>
                          <a:pt x="19812" y="326466"/>
                          <a:pt x="15727" y="936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🔹 </a:t>
            </a:r>
            <a:r>
              <a:rPr lang="en-US" b="1" dirty="0" err="1"/>
              <a:t>QuantEdge</a:t>
            </a:r>
            <a:r>
              <a:rPr lang="en-US" dirty="0"/>
              <a:t>: Architecture 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23A30-68AB-6C57-3241-919D07AD9A65}"/>
              </a:ext>
            </a:extLst>
          </p:cNvPr>
          <p:cNvSpPr txBox="1"/>
          <p:nvPr/>
        </p:nvSpPr>
        <p:spPr>
          <a:xfrm>
            <a:off x="7376161" y="5133654"/>
            <a:ext cx="16022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1100" dirty="0"/>
              <a:t>PU: Processing Unit</a:t>
            </a:r>
          </a:p>
          <a:p>
            <a:pPr latinLnBrk="0"/>
            <a:r>
              <a:rPr lang="en-US" sz="1100" dirty="0"/>
              <a:t>MCU: Memory Controller Unit</a:t>
            </a:r>
          </a:p>
          <a:p>
            <a:pPr latinLnBrk="0"/>
            <a:r>
              <a:rPr lang="en-US" sz="1100" dirty="0"/>
              <a:t>ACC: Accuracy</a:t>
            </a:r>
          </a:p>
          <a:p>
            <a:pPr latinLnBrk="0"/>
            <a:r>
              <a:rPr lang="en-US" sz="1100" dirty="0"/>
              <a:t>Pw: Power Usage</a:t>
            </a:r>
          </a:p>
          <a:p>
            <a:pPr latinLnBrk="0"/>
            <a:r>
              <a:rPr lang="en-US" sz="1100" dirty="0"/>
              <a:t>MGB: Memory in GB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E26C12-4CB1-00F5-EE51-723944AF4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8" y="916884"/>
            <a:ext cx="7967499" cy="4113593"/>
          </a:xfrm>
        </p:spPr>
      </p:pic>
    </p:spTree>
    <p:extLst>
      <p:ext uri="{BB962C8B-B14F-4D97-AF65-F5344CB8AC3E}">
        <p14:creationId xmlns:p14="http://schemas.microsoft.com/office/powerpoint/2010/main" val="1355315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5BDD35A-DA95-49D3-D88E-01B4FEDD0C42}"/>
              </a:ext>
            </a:extLst>
          </p:cNvPr>
          <p:cNvSpPr txBox="1"/>
          <p:nvPr/>
        </p:nvSpPr>
        <p:spPr>
          <a:xfrm>
            <a:off x="3681796" y="359214"/>
            <a:ext cx="2037737" cy="369332"/>
          </a:xfrm>
          <a:prstGeom prst="rect">
            <a:avLst/>
          </a:prstGeom>
          <a:noFill/>
          <a:ln w="15875" cap="rnd">
            <a:solidFill>
              <a:schemeClr val="accent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44083"/>
                      <a:gd name="connsiteY0" fmla="*/ 0 h 369332"/>
                      <a:gd name="connsiteX1" fmla="*/ 4144083 w 4144083"/>
                      <a:gd name="connsiteY1" fmla="*/ 0 h 369332"/>
                      <a:gd name="connsiteX2" fmla="*/ 4144083 w 4144083"/>
                      <a:gd name="connsiteY2" fmla="*/ 369332 h 369332"/>
                      <a:gd name="connsiteX3" fmla="*/ 0 w 4144083"/>
                      <a:gd name="connsiteY3" fmla="*/ 369332 h 369332"/>
                      <a:gd name="connsiteX4" fmla="*/ 0 w 4144083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44083" h="369332" extrusionOk="0">
                        <a:moveTo>
                          <a:pt x="0" y="0"/>
                        </a:moveTo>
                        <a:cubicBezTo>
                          <a:pt x="545478" y="118645"/>
                          <a:pt x="2331522" y="116012"/>
                          <a:pt x="4144083" y="0"/>
                        </a:cubicBezTo>
                        <a:cubicBezTo>
                          <a:pt x="4121279" y="167616"/>
                          <a:pt x="4142023" y="247698"/>
                          <a:pt x="4144083" y="369332"/>
                        </a:cubicBezTo>
                        <a:cubicBezTo>
                          <a:pt x="2238165" y="503932"/>
                          <a:pt x="1946462" y="212136"/>
                          <a:pt x="0" y="369332"/>
                        </a:cubicBezTo>
                        <a:cubicBezTo>
                          <a:pt x="19812" y="326466"/>
                          <a:pt x="15727" y="936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In-MCU Processing</a:t>
            </a:r>
          </a:p>
        </p:txBody>
      </p:sp>
      <p:pic>
        <p:nvPicPr>
          <p:cNvPr id="3" name="Picture 2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39BCB35B-A203-43F3-6CB0-E9068BFA0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3" y="421141"/>
            <a:ext cx="3203939" cy="59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9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5A3C2-4BD6-19D7-11CA-54CA4D2AA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20E9FF-185C-9106-D4DA-5FC693B48D44}"/>
              </a:ext>
            </a:extLst>
          </p:cNvPr>
          <p:cNvSpPr txBox="1"/>
          <p:nvPr/>
        </p:nvSpPr>
        <p:spPr>
          <a:xfrm>
            <a:off x="2337915" y="411480"/>
            <a:ext cx="4144083" cy="369332"/>
          </a:xfrm>
          <a:prstGeom prst="rect">
            <a:avLst/>
          </a:prstGeom>
          <a:noFill/>
          <a:ln w="15875" cap="rnd">
            <a:solidFill>
              <a:schemeClr val="accent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44083"/>
                      <a:gd name="connsiteY0" fmla="*/ 0 h 369332"/>
                      <a:gd name="connsiteX1" fmla="*/ 4144083 w 4144083"/>
                      <a:gd name="connsiteY1" fmla="*/ 0 h 369332"/>
                      <a:gd name="connsiteX2" fmla="*/ 4144083 w 4144083"/>
                      <a:gd name="connsiteY2" fmla="*/ 369332 h 369332"/>
                      <a:gd name="connsiteX3" fmla="*/ 0 w 4144083"/>
                      <a:gd name="connsiteY3" fmla="*/ 369332 h 369332"/>
                      <a:gd name="connsiteX4" fmla="*/ 0 w 4144083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44083" h="369332" extrusionOk="0">
                        <a:moveTo>
                          <a:pt x="0" y="0"/>
                        </a:moveTo>
                        <a:cubicBezTo>
                          <a:pt x="545478" y="118645"/>
                          <a:pt x="2331522" y="116012"/>
                          <a:pt x="4144083" y="0"/>
                        </a:cubicBezTo>
                        <a:cubicBezTo>
                          <a:pt x="4121279" y="167616"/>
                          <a:pt x="4142023" y="247698"/>
                          <a:pt x="4144083" y="369332"/>
                        </a:cubicBezTo>
                        <a:cubicBezTo>
                          <a:pt x="2238165" y="503932"/>
                          <a:pt x="1946462" y="212136"/>
                          <a:pt x="0" y="369332"/>
                        </a:cubicBezTo>
                        <a:cubicBezTo>
                          <a:pt x="19812" y="326466"/>
                          <a:pt x="15727" y="936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Comparison with the other methods 🔹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96EC06-9C2B-74C6-8637-57C368DF9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21062"/>
              </p:ext>
            </p:extLst>
          </p:nvPr>
        </p:nvGraphicFramePr>
        <p:xfrm>
          <a:off x="186918" y="1041151"/>
          <a:ext cx="8770164" cy="407506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25727">
                  <a:extLst>
                    <a:ext uri="{9D8B030D-6E8A-4147-A177-3AD203B41FA5}">
                      <a16:colId xmlns:a16="http://schemas.microsoft.com/office/drawing/2014/main" val="1328600915"/>
                    </a:ext>
                  </a:extLst>
                </a:gridCol>
                <a:gridCol w="1026693">
                  <a:extLst>
                    <a:ext uri="{9D8B030D-6E8A-4147-A177-3AD203B41FA5}">
                      <a16:colId xmlns:a16="http://schemas.microsoft.com/office/drawing/2014/main" val="1117393569"/>
                    </a:ext>
                  </a:extLst>
                </a:gridCol>
                <a:gridCol w="1126212">
                  <a:extLst>
                    <a:ext uri="{9D8B030D-6E8A-4147-A177-3AD203B41FA5}">
                      <a16:colId xmlns:a16="http://schemas.microsoft.com/office/drawing/2014/main" val="2950090348"/>
                    </a:ext>
                  </a:extLst>
                </a:gridCol>
                <a:gridCol w="966321">
                  <a:extLst>
                    <a:ext uri="{9D8B030D-6E8A-4147-A177-3AD203B41FA5}">
                      <a16:colId xmlns:a16="http://schemas.microsoft.com/office/drawing/2014/main" val="957447170"/>
                    </a:ext>
                  </a:extLst>
                </a:gridCol>
                <a:gridCol w="1252574">
                  <a:extLst>
                    <a:ext uri="{9D8B030D-6E8A-4147-A177-3AD203B41FA5}">
                      <a16:colId xmlns:a16="http://schemas.microsoft.com/office/drawing/2014/main" val="305353888"/>
                    </a:ext>
                  </a:extLst>
                </a:gridCol>
                <a:gridCol w="1252574">
                  <a:extLst>
                    <a:ext uri="{9D8B030D-6E8A-4147-A177-3AD203B41FA5}">
                      <a16:colId xmlns:a16="http://schemas.microsoft.com/office/drawing/2014/main" val="316945399"/>
                    </a:ext>
                  </a:extLst>
                </a:gridCol>
                <a:gridCol w="1220063">
                  <a:extLst>
                    <a:ext uri="{9D8B030D-6E8A-4147-A177-3AD203B41FA5}">
                      <a16:colId xmlns:a16="http://schemas.microsoft.com/office/drawing/2014/main" val="532009258"/>
                    </a:ext>
                  </a:extLst>
                </a:gridCol>
              </a:tblGrid>
              <a:tr h="624559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Feature / Technique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Efficient </a:t>
                      </a: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QAT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Prefix</a:t>
                      </a:r>
                    </a:p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Quant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LLM-QAT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Smooth</a:t>
                      </a: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Quant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MobileQuant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QuantEdge </a:t>
                      </a:r>
                    </a:p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(Ours)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2954188"/>
                  </a:ext>
                </a:extLst>
              </a:tr>
              <a:tr h="525403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Type of Quantization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QAT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PTQ + QAT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QAT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PTQ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PTQ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PTQ + QAT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9216025"/>
                  </a:ext>
                </a:extLst>
              </a:tr>
              <a:tr h="283544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NPU Support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✗</a:t>
                      </a:r>
                      <a:endParaRPr lang="en-US" sz="1600" b="1" i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✗</a:t>
                      </a:r>
                      <a:endParaRPr kumimoji="0" lang="en-US" sz="16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638140"/>
                  </a:ext>
                </a:extLst>
              </a:tr>
              <a:tr h="278698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TPU Support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✗</a:t>
                      </a:r>
                      <a:endParaRPr kumimoji="0" lang="en-US" sz="16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✗</a:t>
                      </a:r>
                      <a:endParaRPr kumimoji="0" lang="en-US" sz="16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✗</a:t>
                      </a:r>
                      <a:endParaRPr kumimoji="0" lang="en-US" sz="16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✗</a:t>
                      </a:r>
                      <a:endParaRPr kumimoji="0" lang="en-US" sz="16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7224793"/>
                  </a:ext>
                </a:extLst>
              </a:tr>
              <a:tr h="296806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GPU Support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6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4827633"/>
                  </a:ext>
                </a:extLst>
              </a:tr>
              <a:tr h="332128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CPU Support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79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</a:rPr>
                        <a:t>✔</a:t>
                      </a:r>
                      <a:endParaRPr kumimoji="0" lang="en-US" sz="1600" b="1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1180032"/>
                  </a:ext>
                </a:extLst>
              </a:tr>
              <a:tr h="321544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Accuracy Loss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Low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Moderate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Low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Low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Low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Low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1812164"/>
                  </a:ext>
                </a:extLst>
              </a:tr>
              <a:tr h="309871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Memory Usage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High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Moderate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High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Low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High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Low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286514"/>
                  </a:ext>
                </a:extLst>
              </a:tr>
              <a:tr h="525403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Computational Cost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High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Moderate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High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Low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Low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Optimized for Edge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4703538"/>
                  </a:ext>
                </a:extLst>
              </a:tr>
              <a:tr h="525403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Edge Deployment Feasibility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✗</a:t>
                      </a:r>
                      <a:endParaRPr lang="en-US" sz="1600" b="1" i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Limited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Limited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Limited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68579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600" b="1" i="1" kern="12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Segoe UI Symbol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9323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69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eriment Result | Laboratory Template">
            <a:extLst>
              <a:ext uri="{FF2B5EF4-FFF2-40B4-BE49-F238E27FC236}">
                <a16:creationId xmlns:a16="http://schemas.microsoft.com/office/drawing/2014/main" id="{9ED6698F-D752-C5C1-9614-93A051652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13638" r="50000" b="20161"/>
          <a:stretch/>
        </p:blipFill>
        <p:spPr bwMode="auto">
          <a:xfrm>
            <a:off x="3283248" y="2167864"/>
            <a:ext cx="2577504" cy="252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06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1DD332-9F49-F2B7-91F3-259068EC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28" y="483771"/>
            <a:ext cx="8657809" cy="570762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Setup</a:t>
            </a:r>
          </a:p>
          <a:p>
            <a:pPr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Experiment Overview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Used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Low-power: Raspberry Pi, Asus Tinker Edge R / 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High-performance: Jetson AGX, Dell T5820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Tasks Evaluated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 Profiling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(Small-Scale Model)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 Recognition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(Medium-Scale Model)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Detection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(Large-Scale Model)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Performance Evaluation Criteria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 (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Time taken for the model to process and produce an output.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Usage (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Energy consumption during inference on respective devices.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Usage (MB)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Memory footprint of the quantized model.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(%)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Accuracy of the quantized model compared to the original full-precision model.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Size (MB)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Overall size of the quantized model.</a:t>
            </a: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3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2CF3C4-98BA-07E7-9EEC-7AA4C0B8A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6B0AC-339D-1900-929F-F2DB6C20EA7A}"/>
              </a:ext>
            </a:extLst>
          </p:cNvPr>
          <p:cNvSpPr txBox="1"/>
          <p:nvPr/>
        </p:nvSpPr>
        <p:spPr>
          <a:xfrm>
            <a:off x="2337814" y="337804"/>
            <a:ext cx="5019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Latency Comparison of Quantization Techniques</a:t>
            </a:r>
          </a:p>
        </p:txBody>
      </p:sp>
      <p:pic>
        <p:nvPicPr>
          <p:cNvPr id="10" name="Picture 9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8AE2AA76-5D53-A65D-C6B9-2CE2D918B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2860" r="10570" b="5951"/>
          <a:stretch/>
        </p:blipFill>
        <p:spPr>
          <a:xfrm>
            <a:off x="3119850" y="892194"/>
            <a:ext cx="2838837" cy="2152554"/>
          </a:xfrm>
          <a:prstGeom prst="rect">
            <a:avLst/>
          </a:prstGeom>
        </p:spPr>
      </p:pic>
      <p:pic>
        <p:nvPicPr>
          <p:cNvPr id="11" name="Picture 10" descr="A graph of drivers prowling&#10;&#10;AI-generated content may be incorrect.">
            <a:extLst>
              <a:ext uri="{FF2B5EF4-FFF2-40B4-BE49-F238E27FC236}">
                <a16:creationId xmlns:a16="http://schemas.microsoft.com/office/drawing/2014/main" id="{ABE1C052-1D11-9501-E867-FD7531475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2860" r="9631" b="5951"/>
          <a:stretch/>
        </p:blipFill>
        <p:spPr>
          <a:xfrm>
            <a:off x="164225" y="870016"/>
            <a:ext cx="2868978" cy="2175410"/>
          </a:xfrm>
          <a:prstGeom prst="rect">
            <a:avLst/>
          </a:prstGeom>
        </p:spPr>
      </p:pic>
      <p:pic>
        <p:nvPicPr>
          <p:cNvPr id="12" name="Picture 11" descr="A graph with lines and text&#10;&#10;AI-generated content may be incorrect.">
            <a:extLst>
              <a:ext uri="{FF2B5EF4-FFF2-40B4-BE49-F238E27FC236}">
                <a16:creationId xmlns:a16="http://schemas.microsoft.com/office/drawing/2014/main" id="{0619DCA3-DCB3-23B4-8B9F-3C5F6EF897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t="1739" r="11148" b="6116"/>
          <a:stretch/>
        </p:blipFill>
        <p:spPr>
          <a:xfrm>
            <a:off x="6045334" y="871339"/>
            <a:ext cx="2781674" cy="2174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79A3D5-53A3-4C35-05A2-90CDDC2F35D8}"/>
              </a:ext>
            </a:extLst>
          </p:cNvPr>
          <p:cNvSpPr txBox="1"/>
          <p:nvPr/>
        </p:nvSpPr>
        <p:spPr>
          <a:xfrm>
            <a:off x="177029" y="3442049"/>
            <a:ext cx="864997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Compare the latency of different quantization methods across edge devices.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Insights: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latinLnBrk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QuantEdge consistently achieves the lowest latency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all tested devices.</a:t>
            </a:r>
          </a:p>
          <a:p>
            <a:pPr marL="285750" indent="-285750" latinLnBrk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MobileQuant and PrefixQuant exhibit the highest latency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on Raspberry Pi 4.</a:t>
            </a:r>
          </a:p>
          <a:p>
            <a:pPr marL="285750" indent="-285750" latinLnBrk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LLM-QAT and SmoothQuant have intermediate latency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some variations across tasks.</a:t>
            </a:r>
          </a:p>
          <a:p>
            <a:pPr marL="285750" indent="-285750" latinLnBrk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 spikes on Raspberry Pi 4 for Speech Recognition and Object Detection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indicating hardware limitations.</a:t>
            </a:r>
          </a:p>
          <a:p>
            <a:pPr marL="285750" indent="-285750" latinLnBrk="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AGX Cluster and Dell T5820 show stable performance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favoring QuantEdge's optimization.</a:t>
            </a:r>
          </a:p>
        </p:txBody>
      </p:sp>
    </p:spTree>
    <p:extLst>
      <p:ext uri="{BB962C8B-B14F-4D97-AF65-F5344CB8AC3E}">
        <p14:creationId xmlns:p14="http://schemas.microsoft.com/office/powerpoint/2010/main" val="281970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3E582E-1183-BD3E-57E2-9FFB9B955D75}"/>
              </a:ext>
            </a:extLst>
          </p:cNvPr>
          <p:cNvSpPr txBox="1"/>
          <p:nvPr/>
        </p:nvSpPr>
        <p:spPr>
          <a:xfrm>
            <a:off x="502024" y="513976"/>
            <a:ext cx="18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papers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E6EB8-3413-B74B-188A-6091C9163B4B}"/>
              </a:ext>
            </a:extLst>
          </p:cNvPr>
          <p:cNvSpPr txBox="1"/>
          <p:nvPr/>
        </p:nvSpPr>
        <p:spPr>
          <a:xfrm>
            <a:off x="502024" y="1098679"/>
            <a:ext cx="831244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 latinLnBrk="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SmoothQuant: Accurate and Efficient Post-Training Quantization for Large Language Models (Ref1)</a:t>
            </a:r>
          </a:p>
          <a:p>
            <a:pPr indent="-342900" algn="just" latinLnBrk="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 latinLnBrk="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LLM-QAT: Data-Free Quantization Aware Training for Large Language Models (Ref2)</a:t>
            </a:r>
          </a:p>
          <a:p>
            <a:pPr algn="just" latinLnBrk="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PrefixQuant: Eliminating Outliers by Prefixed Tokens for Large Language Models Quantization (Ref3)</a:t>
            </a:r>
          </a:p>
          <a:p>
            <a:pPr algn="just" latinLnBrk="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MobileQuant: Mobile-friendly Quantization for On-device Language Models (Ref4)</a:t>
            </a:r>
          </a:p>
          <a:p>
            <a:pPr indent="-342900" algn="just" latinLnBrk="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EfficientQAT: Efficient Quantization-Aware Training for Large Language Models (Ref5)</a:t>
            </a:r>
          </a:p>
          <a:p>
            <a:pPr algn="just" latinLnBrk="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HAWQ-V3: Dyadic Neural Network Quantization (Ref6)</a:t>
            </a:r>
          </a:p>
        </p:txBody>
      </p:sp>
    </p:spTree>
    <p:extLst>
      <p:ext uri="{BB962C8B-B14F-4D97-AF65-F5344CB8AC3E}">
        <p14:creationId xmlns:p14="http://schemas.microsoft.com/office/powerpoint/2010/main" val="1468913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A8699-D55C-2BBD-9F38-623CC812C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97AC4E-3A49-0596-4911-CBE4E04EE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AB4AB-A67A-A9D3-E13A-638F18468B02}"/>
              </a:ext>
            </a:extLst>
          </p:cNvPr>
          <p:cNvSpPr txBox="1"/>
          <p:nvPr/>
        </p:nvSpPr>
        <p:spPr>
          <a:xfrm>
            <a:off x="1861129" y="346691"/>
            <a:ext cx="542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Consumption Across Quantization Techniques</a:t>
            </a:r>
          </a:p>
        </p:txBody>
      </p:sp>
      <p:pic>
        <p:nvPicPr>
          <p:cNvPr id="13" name="Picture 12" descr="A graph of data on a white background&#10;&#10;AI-generated content may be incorrect.">
            <a:extLst>
              <a:ext uri="{FF2B5EF4-FFF2-40B4-BE49-F238E27FC236}">
                <a16:creationId xmlns:a16="http://schemas.microsoft.com/office/drawing/2014/main" id="{433FA8CD-322A-D7FB-E5FD-73D516AE4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4301" r="9011" b="4408"/>
          <a:stretch/>
        </p:blipFill>
        <p:spPr>
          <a:xfrm>
            <a:off x="6146591" y="798625"/>
            <a:ext cx="2843939" cy="2151878"/>
          </a:xfrm>
          <a:prstGeom prst="rect">
            <a:avLst/>
          </a:prstGeom>
        </p:spPr>
      </p:pic>
      <p:pic>
        <p:nvPicPr>
          <p:cNvPr id="14" name="Picture 1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3243496-16CA-B1D3-5015-E1274B217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4020" r="9692" b="3931"/>
          <a:stretch/>
        </p:blipFill>
        <p:spPr>
          <a:xfrm>
            <a:off x="3137770" y="848766"/>
            <a:ext cx="2905036" cy="2151878"/>
          </a:xfrm>
          <a:prstGeom prst="rect">
            <a:avLst/>
          </a:prstGeom>
        </p:spPr>
      </p:pic>
      <p:pic>
        <p:nvPicPr>
          <p:cNvPr id="15" name="Picture 14" descr="A graph of a driver profiling&#10;&#10;AI-generated content may be incorrect.">
            <a:extLst>
              <a:ext uri="{FF2B5EF4-FFF2-40B4-BE49-F238E27FC236}">
                <a16:creationId xmlns:a16="http://schemas.microsoft.com/office/drawing/2014/main" id="{B0D0AFA9-B238-A4A7-9715-B5A7B4EF68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2890" r="9660" b="1517"/>
          <a:stretch/>
        </p:blipFill>
        <p:spPr>
          <a:xfrm>
            <a:off x="195148" y="798625"/>
            <a:ext cx="2838837" cy="2252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FB2413-13CE-8946-E9CE-FBC3E68957DE}"/>
              </a:ext>
            </a:extLst>
          </p:cNvPr>
          <p:cNvSpPr txBox="1"/>
          <p:nvPr/>
        </p:nvSpPr>
        <p:spPr>
          <a:xfrm>
            <a:off x="268959" y="3607059"/>
            <a:ext cx="860607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Compare power efficiency of different quantization methods across edge devices.</a:t>
            </a:r>
          </a:p>
          <a:p>
            <a:pPr latinLnBrk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Insights: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QuantEdge consistently achieves the lowest power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consumption across all tasks.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LLM-QAT and PrefixQuant consume the most power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on Speech Recognition tasks.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Raspberry Pi 4 and AGX Cluster exhibit the highest power usage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Speech Recognition and Object Detection.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QuantEdge reduces power usage by up to ~25% compared to other methods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enhancing efficiency for battery-powered devices.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Trade-off: Some methods (e.g., LLM-QAT, PrefixQuant)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sacrifice power efficiency for accuracy.</a:t>
            </a:r>
          </a:p>
        </p:txBody>
      </p:sp>
    </p:spTree>
    <p:extLst>
      <p:ext uri="{BB962C8B-B14F-4D97-AF65-F5344CB8AC3E}">
        <p14:creationId xmlns:p14="http://schemas.microsoft.com/office/powerpoint/2010/main" val="12618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D464C-35E0-EC2C-F953-21696B35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672784-6DC2-2E37-7FBB-47828903E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720E5-6404-238A-0097-B29BDC47B72E}"/>
              </a:ext>
            </a:extLst>
          </p:cNvPr>
          <p:cNvSpPr txBox="1"/>
          <p:nvPr/>
        </p:nvSpPr>
        <p:spPr>
          <a:xfrm>
            <a:off x="1879630" y="337804"/>
            <a:ext cx="489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Memory Efficiency of Quantization Techniques</a:t>
            </a:r>
          </a:p>
        </p:txBody>
      </p:sp>
      <p:pic>
        <p:nvPicPr>
          <p:cNvPr id="4" name="Picture 3" descr="A graph of a driver profiling&#10;&#10;AI-generated content may be incorrect.">
            <a:extLst>
              <a:ext uri="{FF2B5EF4-FFF2-40B4-BE49-F238E27FC236}">
                <a16:creationId xmlns:a16="http://schemas.microsoft.com/office/drawing/2014/main" id="{E97AD86E-5307-B800-615F-1E89DADE4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2886" r="9675" b="335"/>
          <a:stretch/>
        </p:blipFill>
        <p:spPr>
          <a:xfrm>
            <a:off x="87257" y="946753"/>
            <a:ext cx="3020095" cy="2278369"/>
          </a:xfrm>
          <a:prstGeom prst="rect">
            <a:avLst/>
          </a:prstGeom>
        </p:spPr>
      </p:pic>
      <p:pic>
        <p:nvPicPr>
          <p:cNvPr id="5" name="Picture 4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92D10BDF-23ED-8D20-13BE-DC789A392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2895" r="10164" b="2895"/>
          <a:stretch/>
        </p:blipFill>
        <p:spPr>
          <a:xfrm>
            <a:off x="6157301" y="946753"/>
            <a:ext cx="2906162" cy="2210429"/>
          </a:xfrm>
          <a:prstGeom prst="rect">
            <a:avLst/>
          </a:prstGeom>
        </p:spPr>
      </p:pic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11021289-F2FA-54F5-63AF-56061C767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3392" r="7684" b="2502"/>
          <a:stretch/>
        </p:blipFill>
        <p:spPr>
          <a:xfrm>
            <a:off x="3137207" y="946753"/>
            <a:ext cx="3020094" cy="2278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8E4D9-3BEB-7B9C-9CDA-7CF0E5930668}"/>
              </a:ext>
            </a:extLst>
          </p:cNvPr>
          <p:cNvSpPr txBox="1"/>
          <p:nvPr/>
        </p:nvSpPr>
        <p:spPr>
          <a:xfrm>
            <a:off x="268959" y="3607059"/>
            <a:ext cx="87216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Evaluate memory footprint of different quantization methods across edge devices.</a:t>
            </a:r>
          </a:p>
          <a:p>
            <a:pPr latinLnBrk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Insights: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QuantEdge consistently has the lowest memory usage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all tasks.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PrefixQuant has the highest memory usage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especially in Object Detection (~525MB).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usage spikes significantly on Dell T5820 for Speech Recognition and Object Detection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indicating higher computational demand.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MobileQuant and SmoothQuant show moderate memory usage,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balancing performance and efficiency.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QuantEdge reduces memory usage by up to ~35%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making it ideal for low-memory edge devices.</a:t>
            </a:r>
          </a:p>
        </p:txBody>
      </p:sp>
    </p:spTree>
    <p:extLst>
      <p:ext uri="{BB962C8B-B14F-4D97-AF65-F5344CB8AC3E}">
        <p14:creationId xmlns:p14="http://schemas.microsoft.com/office/powerpoint/2010/main" val="4248494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B7434-92DB-C6C0-4E8D-3578334F8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5E0B5B-C1DD-331F-C049-41C75F8DF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DA566-BFE6-57BC-4AD7-CA79C47D108B}"/>
              </a:ext>
            </a:extLst>
          </p:cNvPr>
          <p:cNvSpPr txBox="1"/>
          <p:nvPr/>
        </p:nvSpPr>
        <p:spPr>
          <a:xfrm>
            <a:off x="2340107" y="337804"/>
            <a:ext cx="446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Size Comparison After Quantization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EDE8CD59-DD7F-3F8C-CB76-CF67587E1E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4779" r="6826" b="2792"/>
          <a:stretch/>
        </p:blipFill>
        <p:spPr>
          <a:xfrm>
            <a:off x="2861607" y="1076468"/>
            <a:ext cx="2926141" cy="2035940"/>
          </a:xfrm>
          <a:prstGeom prst="rect">
            <a:avLst/>
          </a:prstGeom>
        </p:spPr>
      </p:pic>
      <p:pic>
        <p:nvPicPr>
          <p:cNvPr id="8" name="Picture 7" descr="A graph of a driver profiling&#10;&#10;AI-generated content may be incorrect.">
            <a:extLst>
              <a:ext uri="{FF2B5EF4-FFF2-40B4-BE49-F238E27FC236}">
                <a16:creationId xmlns:a16="http://schemas.microsoft.com/office/drawing/2014/main" id="{E6D9D1D9-3BBD-69CF-FA75-0F92412E9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2894" r="6409" b="2105"/>
          <a:stretch/>
        </p:blipFill>
        <p:spPr>
          <a:xfrm>
            <a:off x="82569" y="1076468"/>
            <a:ext cx="2729303" cy="1998125"/>
          </a:xfrm>
          <a:prstGeom prst="rect">
            <a:avLst/>
          </a:prstGeom>
        </p:spPr>
      </p:pic>
      <p:pic>
        <p:nvPicPr>
          <p:cNvPr id="9" name="Picture 8" descr="A graph of a model of object detection&#10;&#10;AI-generated content may be incorrect.">
            <a:extLst>
              <a:ext uri="{FF2B5EF4-FFF2-40B4-BE49-F238E27FC236}">
                <a16:creationId xmlns:a16="http://schemas.microsoft.com/office/drawing/2014/main" id="{354D9FAF-60A4-2A3B-21B9-45AC0D592C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2732" r="6837" b="4838"/>
          <a:stretch/>
        </p:blipFill>
        <p:spPr>
          <a:xfrm>
            <a:off x="5837483" y="1076468"/>
            <a:ext cx="3177767" cy="2211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AC4573-8FC8-6037-F025-AB7E9F011D3B}"/>
              </a:ext>
            </a:extLst>
          </p:cNvPr>
          <p:cNvSpPr txBox="1"/>
          <p:nvPr/>
        </p:nvSpPr>
        <p:spPr>
          <a:xfrm>
            <a:off x="165326" y="3375302"/>
            <a:ext cx="897867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Evaluate the impact of quantization on model size across different techniques.</a:t>
            </a:r>
          </a:p>
          <a:p>
            <a:pPr latinLnBrk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Insights: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QuantEdge produces the smallest models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all tasks, minimizing storage needs.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MobileQuant and PrefixQuant result in the largest models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particularly in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 Profiling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Speech Recognition.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 Recognition models tend to be the largest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some exceeding 500MB after quantization.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QuantEdge reduces model size by up to ~48%,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making it ideal for deployment on storage-constrained edge devices.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AGX Cluster and Dell T5820 handle larger models efficiently,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smaller devices (e.g., Raspberry Pi 4) benefit most from reduced model sizes.</a:t>
            </a:r>
          </a:p>
        </p:txBody>
      </p:sp>
    </p:spTree>
    <p:extLst>
      <p:ext uri="{BB962C8B-B14F-4D97-AF65-F5344CB8AC3E}">
        <p14:creationId xmlns:p14="http://schemas.microsoft.com/office/powerpoint/2010/main" val="1410710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DF322-96D5-403F-1CEC-8CE8D9437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4C90C-F5F3-60DB-397A-DF7BD5939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B8C94-EBAE-9F97-DCFD-6C020966FF55}"/>
              </a:ext>
            </a:extLst>
          </p:cNvPr>
          <p:cNvSpPr txBox="1"/>
          <p:nvPr/>
        </p:nvSpPr>
        <p:spPr>
          <a:xfrm>
            <a:off x="2113633" y="311705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Comparison of Quantization Methods</a:t>
            </a:r>
          </a:p>
        </p:txBody>
      </p:sp>
      <p:pic>
        <p:nvPicPr>
          <p:cNvPr id="4" name="Picture 3" descr="A graph with different colored lines and numbers&#10;&#10;AI-generated content may be incorrect.">
            <a:extLst>
              <a:ext uri="{FF2B5EF4-FFF2-40B4-BE49-F238E27FC236}">
                <a16:creationId xmlns:a16="http://schemas.microsoft.com/office/drawing/2014/main" id="{89700B92-B1CA-C644-4A97-4EE1699D6A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3824" r="9907" b="759"/>
          <a:stretch/>
        </p:blipFill>
        <p:spPr>
          <a:xfrm>
            <a:off x="6203098" y="822128"/>
            <a:ext cx="2827060" cy="2256850"/>
          </a:xfrm>
          <a:prstGeom prst="rect">
            <a:avLst/>
          </a:prstGeom>
        </p:spPr>
      </p:pic>
      <p:pic>
        <p:nvPicPr>
          <p:cNvPr id="5" name="Picture 4" descr="A graph of a driver profiling&#10;&#10;AI-generated content may be incorrect.">
            <a:extLst>
              <a:ext uri="{FF2B5EF4-FFF2-40B4-BE49-F238E27FC236}">
                <a16:creationId xmlns:a16="http://schemas.microsoft.com/office/drawing/2014/main" id="{BD22F790-758B-FA15-AFC2-F227FB720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3112" r="10045" b="2773"/>
          <a:stretch/>
        </p:blipFill>
        <p:spPr>
          <a:xfrm>
            <a:off x="113842" y="749259"/>
            <a:ext cx="2863967" cy="2192263"/>
          </a:xfrm>
          <a:prstGeom prst="rect">
            <a:avLst/>
          </a:prstGeom>
        </p:spPr>
      </p:pic>
      <p:pic>
        <p:nvPicPr>
          <p:cNvPr id="6" name="Picture 5" descr="A graph of speech recognition&#10;&#10;AI-generated content may be incorrect.">
            <a:extLst>
              <a:ext uri="{FF2B5EF4-FFF2-40B4-BE49-F238E27FC236}">
                <a16:creationId xmlns:a16="http://schemas.microsoft.com/office/drawing/2014/main" id="{79002807-317A-7957-38EE-1A7685C4B1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2153" r="9630" b="2174"/>
          <a:stretch/>
        </p:blipFill>
        <p:spPr>
          <a:xfrm>
            <a:off x="3047868" y="749259"/>
            <a:ext cx="3048263" cy="2329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8C527A-C796-A038-35CD-F17027CA142E}"/>
              </a:ext>
            </a:extLst>
          </p:cNvPr>
          <p:cNvSpPr txBox="1"/>
          <p:nvPr/>
        </p:nvSpPr>
        <p:spPr>
          <a:xfrm>
            <a:off x="279106" y="3121101"/>
            <a:ext cx="875105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Assess how different quantization techniques impact model accuracy.</a:t>
            </a:r>
          </a:p>
          <a:p>
            <a:pPr latinLnBrk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Insights: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QuantEdge maintains the highest accuracy overall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certain methods outperform it in specific cases.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 Profiling (Dell T5820 Server):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SmoothQuant achieves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accuracy than QuantEdge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its focus on precision.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 Recognition: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PrefixQuant and SmoothQuant outperform QuantEdge,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likely due to their optimization for preserving activation precision.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Detection: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SmoothQuant achieves better accuracy on some devices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it focuses on activation smoothing rather than memory efficiency.</a:t>
            </a:r>
          </a:p>
          <a:p>
            <a:pPr marL="285750" indent="-285750" latinLnBrk="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Trade-off: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QuantEdge prioritizes memory efficiency,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leading to slightly lower accuracy in a few cases.</a:t>
            </a:r>
          </a:p>
        </p:txBody>
      </p:sp>
    </p:spTree>
    <p:extLst>
      <p:ext uri="{BB962C8B-B14F-4D97-AF65-F5344CB8AC3E}">
        <p14:creationId xmlns:p14="http://schemas.microsoft.com/office/powerpoint/2010/main" val="3176870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01C917-0F26-2693-1C08-25939E31C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441891"/>
            <a:ext cx="8721634" cy="5868167"/>
          </a:xfrm>
        </p:spPr>
        <p:txBody>
          <a:bodyPr/>
          <a:lstStyle/>
          <a:p>
            <a:pPr marL="0" indent="0" algn="ctr" latinLnBrk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&amp; Research Directions</a:t>
            </a:r>
          </a:p>
          <a:p>
            <a:pPr marL="0" indent="0" algn="ctr" latinLnBrk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latinLnBrk="0"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Accuracy Without Sacrificing Memory Efficiency</a:t>
            </a:r>
          </a:p>
          <a:p>
            <a:pPr marL="585784" lvl="1" indent="-285750" algn="just" latinLnBrk="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adaptive precision techniques (e.g., mixed-precision quantization).</a:t>
            </a:r>
          </a:p>
          <a:p>
            <a:pPr marL="585784" lvl="1" indent="-285750" algn="just" latinLnBrk="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distillation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enhance accuracy for tasks where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SmoothQuant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PrefixQuant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currently outperform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QuantEdge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 though the difference is less.</a:t>
            </a:r>
          </a:p>
          <a:p>
            <a:pPr marL="585784" lvl="1" indent="-285750" algn="just" latinLnBrk="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with hardware-specific optimizations (e.g., better leveraging Tensor cores, FPGA accelerators).</a:t>
            </a:r>
          </a:p>
          <a:p>
            <a:pPr marL="585784" lvl="1" indent="-285750" algn="just" latinLnBrk="0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latinLnBrk="0"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Power Consumption Further</a:t>
            </a:r>
          </a:p>
          <a:p>
            <a:pPr marL="585784" lvl="1" indent="-285750" algn="just" latinLnBrk="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dynamic quantization switching based on PSU power availability.</a:t>
            </a:r>
          </a:p>
          <a:p>
            <a:pPr marL="585784" lvl="1" indent="-285750" algn="just" latinLnBrk="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for low-power AI chips and mobile SoCs (Even more,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TinyML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85784" lvl="1" indent="-285750" algn="just" latinLnBrk="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lightweight pruning techniques in combination with quantization.</a:t>
            </a:r>
          </a:p>
          <a:p>
            <a:pPr marL="585784" lvl="1" indent="-285750" algn="just" latinLnBrk="0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latinLnBrk="0"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Expanding Deployment &amp; Real-World Applications</a:t>
            </a:r>
          </a:p>
          <a:p>
            <a:pPr marL="585784" lvl="1" indent="-285750" algn="just" latinLnBrk="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for more edge devices, such as IoT sensors, smart cameras, and mobile devices.</a:t>
            </a:r>
          </a:p>
          <a:p>
            <a:pPr marL="585784" lvl="1" indent="-285750" algn="just" latinLnBrk="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QuantEdge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new AI domains (e.g., autonomous vehicles).</a:t>
            </a:r>
          </a:p>
          <a:p>
            <a:pPr marL="585784" lvl="1" indent="-285750" algn="just" latinLnBrk="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on larger-scale AI models (e.g.,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LLaMA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Whisper) to validate its scalability.</a:t>
            </a:r>
          </a:p>
        </p:txBody>
      </p:sp>
    </p:spTree>
    <p:extLst>
      <p:ext uri="{BB962C8B-B14F-4D97-AF65-F5344CB8AC3E}">
        <p14:creationId xmlns:p14="http://schemas.microsoft.com/office/powerpoint/2010/main" val="2252098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lettering Vectors &amp; Illustrations for Free Download | Freepik">
            <a:extLst>
              <a:ext uri="{FF2B5EF4-FFF2-40B4-BE49-F238E27FC236}">
                <a16:creationId xmlns:a16="http://schemas.microsoft.com/office/drawing/2014/main" id="{49CC3202-A862-9747-904B-E1A7C4A63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56" y="1746176"/>
            <a:ext cx="3607290" cy="25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417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CE735D-8903-1ACB-6615-ACA20D65E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48" y="844486"/>
            <a:ext cx="8716666" cy="5469827"/>
          </a:xfrm>
        </p:spPr>
        <p:txBody>
          <a:bodyPr/>
          <a:lstStyle/>
          <a:p>
            <a:pPr marL="342900" indent="-342900" latinLnBrk="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SmoothQuant: Accurate and Efficient Post-Training Quantization for Large Language Models</a:t>
            </a:r>
          </a:p>
          <a:p>
            <a:pPr marL="642934" lvl="1" indent="-342900" latinLnBrk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https://arxiv.org/abs/2211.10438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2934" lvl="1" indent="-342900" latinLnBrk="0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LLM-QAT: Data-Free Quantization Aware Training for Large Language Models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2934" lvl="1" indent="-342900" latinLnBrk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https://arxiv.org/abs/2305.17888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PrefixQuant: Eliminating Outliers by Prefixed Tokens for Large Language Models Quantization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2934" lvl="1" indent="-342900" latinLnBrk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https://arxiv.org/abs/2410.05265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MobileQuant: Mobile-friendly Quantization for On-device Language Models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https://arxiv.org/abs/2408.13933/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2934" lvl="1" indent="-342900" latinLnBrk="0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EfficientQAT: Efficient Quantization-Aware Training for Large Language Models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2934" lvl="1" indent="-342900" latinLnBrk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https://arxiv.org/abs/2407.11062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HAWQ-V3: Dyadic Neural Network Quantization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2934" lvl="1" indent="-342900" latinLnBrk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https://proceedings.mlr.press/v139/yao21a/yao21a.pdf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ZeroQuant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Efficient and Affordable Post-Training Quantization for Large-Scale Transformers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2934" lvl="1" indent="-342900" latinLnBrk="0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https://arxiv.org/abs/2206.01861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5E965-547A-9638-944B-501C02300D48}"/>
              </a:ext>
            </a:extLst>
          </p:cNvPr>
          <p:cNvSpPr txBox="1"/>
          <p:nvPr/>
        </p:nvSpPr>
        <p:spPr>
          <a:xfrm>
            <a:off x="3605998" y="391620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24068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00305C9-F0A0-313A-B3A0-4A053C0F6286}"/>
              </a:ext>
            </a:extLst>
          </p:cNvPr>
          <p:cNvGrpSpPr/>
          <p:nvPr/>
        </p:nvGrpSpPr>
        <p:grpSpPr>
          <a:xfrm>
            <a:off x="0" y="481550"/>
            <a:ext cx="9041542" cy="1604144"/>
            <a:chOff x="0" y="481550"/>
            <a:chExt cx="9041542" cy="1604144"/>
          </a:xfrm>
        </p:grpSpPr>
        <p:pic>
          <p:nvPicPr>
            <p:cNvPr id="8" name="Picture 7" descr="A close-up of a computer screen&#10;&#10;AI-generated content may be incorrect.">
              <a:extLst>
                <a:ext uri="{FF2B5EF4-FFF2-40B4-BE49-F238E27FC236}">
                  <a16:creationId xmlns:a16="http://schemas.microsoft.com/office/drawing/2014/main" id="{E88A9799-C03B-6529-A7FD-0D9769204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1550"/>
              <a:ext cx="9041542" cy="1604144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81C6A2-2221-807C-4148-92068D1652CE}"/>
                </a:ext>
              </a:extLst>
            </p:cNvPr>
            <p:cNvSpPr/>
            <p:nvPr/>
          </p:nvSpPr>
          <p:spPr>
            <a:xfrm>
              <a:off x="1368531" y="1681514"/>
              <a:ext cx="902126" cy="318886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6BEB91-1813-F710-974B-823EF4A70B27}"/>
              </a:ext>
            </a:extLst>
          </p:cNvPr>
          <p:cNvGrpSpPr/>
          <p:nvPr/>
        </p:nvGrpSpPr>
        <p:grpSpPr>
          <a:xfrm>
            <a:off x="0" y="4393173"/>
            <a:ext cx="9144000" cy="1181205"/>
            <a:chOff x="0" y="3576963"/>
            <a:chExt cx="9144000" cy="1181205"/>
          </a:xfrm>
        </p:grpSpPr>
        <p:pic>
          <p:nvPicPr>
            <p:cNvPr id="10" name="Picture 9" descr="A close-up of a text&#10;&#10;AI-generated content may be incorrect.">
              <a:extLst>
                <a:ext uri="{FF2B5EF4-FFF2-40B4-BE49-F238E27FC236}">
                  <a16:creationId xmlns:a16="http://schemas.microsoft.com/office/drawing/2014/main" id="{95E7374A-474A-E764-2635-CE7400BE8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76963"/>
              <a:ext cx="9144000" cy="115920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0A98224-107D-42BC-20A0-33DBD272CC2A}"/>
                </a:ext>
              </a:extLst>
            </p:cNvPr>
            <p:cNvSpPr/>
            <p:nvPr/>
          </p:nvSpPr>
          <p:spPr>
            <a:xfrm>
              <a:off x="1368531" y="4439282"/>
              <a:ext cx="902126" cy="318886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pic>
        <p:nvPicPr>
          <p:cNvPr id="17" name="Picture 16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680AAD9B-9AEE-942E-9636-3A41B4CE0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8037"/>
            <a:ext cx="9144000" cy="115416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F067509-E1A4-C225-3ECB-BFAD167AF2EC}"/>
              </a:ext>
            </a:extLst>
          </p:cNvPr>
          <p:cNvSpPr/>
          <p:nvPr/>
        </p:nvSpPr>
        <p:spPr>
          <a:xfrm>
            <a:off x="1396147" y="3435876"/>
            <a:ext cx="902126" cy="318886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00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545906-C87C-C556-8C0D-2A3975BC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541020"/>
            <a:ext cx="8473440" cy="3368039"/>
          </a:xfrm>
        </p:spPr>
        <p:txBody>
          <a:bodyPr/>
          <a:lstStyle/>
          <a:p>
            <a:pPr marL="0" indent="0" algn="ctr" latinLnBrk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What is Quantization?🔹</a:t>
            </a:r>
          </a:p>
          <a:p>
            <a:pPr latinLnBrk="0">
              <a:buFont typeface="Wingdings" panose="05000000000000000000" pitchFamily="2" charset="2"/>
              <a:buChar char="ü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 is a technique used to reduce the precision of numerical values (like weights and activations) in a neural network to make models smaller, faster, and more efficient.</a:t>
            </a:r>
          </a:p>
          <a:p>
            <a:pPr latinLnBrk="0">
              <a:buFont typeface="Wingdings" panose="05000000000000000000" pitchFamily="2" charset="2"/>
              <a:buChar char="ü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latinLnBrk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Use Quantization?</a:t>
            </a:r>
          </a:p>
          <a:p>
            <a:pPr marL="0" indent="0" latinLnBrk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model size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Saves memory (RAM, storage).</a:t>
            </a:r>
          </a:p>
          <a:p>
            <a:pPr marL="0" indent="0" latinLnBrk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Speeds up inference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Lower precision means faster computations.</a:t>
            </a:r>
          </a:p>
          <a:p>
            <a:pPr marL="0" indent="0" latinLnBrk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Consumes less power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Useful for edge AI, mobile devices, and IoT.</a:t>
            </a:r>
          </a:p>
          <a:p>
            <a:pPr marL="0" indent="0" latinLnBrk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deployment on specialized hardware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Optimized for CPUs, GPUs, TPUs, and NPUs.</a:t>
            </a:r>
          </a:p>
        </p:txBody>
      </p:sp>
      <p:pic>
        <p:nvPicPr>
          <p:cNvPr id="5122" name="Picture 2" descr="Understanding Model Quantization in Large Language Models | DigitalOcean">
            <a:extLst>
              <a:ext uri="{FF2B5EF4-FFF2-40B4-BE49-F238E27FC236}">
                <a16:creationId xmlns:a16="http://schemas.microsoft.com/office/drawing/2014/main" id="{E3816862-E473-82AE-4C7B-116D1BA43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030186"/>
            <a:ext cx="4572000" cy="22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0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35F36F-5934-F182-6060-8EC34A49D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0" y="407803"/>
            <a:ext cx="7775543" cy="58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D3911-66E6-9F76-0E25-C0D516678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0F70C8-6793-D487-C791-2ED560B72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477064"/>
            <a:ext cx="8580120" cy="5903871"/>
          </a:xfrm>
        </p:spPr>
        <p:txBody>
          <a:bodyPr/>
          <a:lstStyle/>
          <a:p>
            <a:pPr marL="0" indent="0" algn="ctr" latinLnBrk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Quantization Work?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</a:t>
            </a:r>
          </a:p>
          <a:p>
            <a:pPr latinLnBrk="0">
              <a:buFont typeface="+mj-lt"/>
              <a:buAutoNum type="arabicPeriod"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Floating-Point to Integer Conversion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latinLnBrk="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AI models use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FP32 (32-bit floating point)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weights and activations.</a:t>
            </a:r>
          </a:p>
          <a:p>
            <a:pPr marL="742950" lvl="1" indent="-285750" latinLnBrk="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 FP32 values to lower-precision formats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int8 (8-bit integer)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int4 (4-bit integer)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atinLnBrk="0">
              <a:buFont typeface="Wingdings" panose="05000000000000000000" pitchFamily="2" charset="2"/>
              <a:buChar char="ü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buFont typeface="Wingdings" panose="05000000000000000000" pitchFamily="2" charset="2"/>
              <a:buChar char="ü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0"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Scaling &amp; Zero-Point Adjustments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latinLnBrk="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 uses a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 factor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zero-point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maintain numerical accuracy.</a:t>
            </a:r>
          </a:p>
          <a:p>
            <a:pPr marL="742950" lvl="1" indent="-285750" latinLnBrk="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Formula: Q=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(X/S)+Z </a:t>
            </a:r>
          </a:p>
          <a:p>
            <a:pPr marL="457200" lvl="1" indent="0" latinLnBrk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</a:p>
          <a:p>
            <a:pPr marL="1143000" lvl="2" indent="-228600" latinLnBrk="0">
              <a:buFont typeface="+mj-lt"/>
              <a:buAutoNum type="arabicPeriod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Quantized value</a:t>
            </a:r>
          </a:p>
          <a:p>
            <a:pPr marL="1143000" lvl="2" indent="-228600" latinLnBrk="0">
              <a:buFont typeface="+mj-lt"/>
              <a:buAutoNum type="arabicPeriod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Original value</a:t>
            </a:r>
          </a:p>
          <a:p>
            <a:pPr marL="1143000" lvl="2" indent="-228600" latinLnBrk="0">
              <a:buFont typeface="+mj-lt"/>
              <a:buAutoNum type="arabicPeriod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Scale factor</a:t>
            </a:r>
          </a:p>
          <a:p>
            <a:pPr marL="1143000" lvl="2" indent="-228600" latinLnBrk="0">
              <a:buFont typeface="+mj-lt"/>
              <a:buAutoNum type="arabicPeriod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Zero-point (offset)</a:t>
            </a:r>
          </a:p>
          <a:p>
            <a:pPr latinLnBrk="0">
              <a:buFont typeface="Wingdings" panose="05000000000000000000" pitchFamily="2" charset="2"/>
              <a:buChar char="ü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9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59FF18-69A3-9CF4-8D2E-CC552717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444378"/>
            <a:ext cx="8473440" cy="5469827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Quantization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</a:t>
            </a:r>
          </a:p>
          <a:p>
            <a:pPr marL="0" indent="0" algn="ctr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most famous and main types of DL Quantization.</a:t>
            </a:r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Post-Training Quantization (PTQ)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Converts a trained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FP32 model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a lower-bit version (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int8, int4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inference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may lose accuracy.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Quantization-Aware Training (QAT)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is trained while simulating quantization effects.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accuracy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PTQ.</a:t>
            </a:r>
          </a:p>
          <a:p>
            <a:pPr marL="457200" lvl="1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7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C697A-2E71-272C-6E3C-9E2AA9B4F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4601B1-8F5E-E5B9-D70E-2AA882B6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444379"/>
            <a:ext cx="8473440" cy="65920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Quantization Formats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AA7122-CE08-E1D8-5512-E745D59E8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445690"/>
              </p:ext>
            </p:extLst>
          </p:nvPr>
        </p:nvGraphicFramePr>
        <p:xfrm>
          <a:off x="441961" y="1553272"/>
          <a:ext cx="8366759" cy="375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8323">
                  <a:extLst>
                    <a:ext uri="{9D8B030D-6E8A-4147-A177-3AD203B41FA5}">
                      <a16:colId xmlns:a16="http://schemas.microsoft.com/office/drawing/2014/main" val="2706789932"/>
                    </a:ext>
                  </a:extLst>
                </a:gridCol>
                <a:gridCol w="2789218">
                  <a:extLst>
                    <a:ext uri="{9D8B030D-6E8A-4147-A177-3AD203B41FA5}">
                      <a16:colId xmlns:a16="http://schemas.microsoft.com/office/drawing/2014/main" val="3838061070"/>
                    </a:ext>
                  </a:extLst>
                </a:gridCol>
                <a:gridCol w="2789218">
                  <a:extLst>
                    <a:ext uri="{9D8B030D-6E8A-4147-A177-3AD203B41FA5}">
                      <a16:colId xmlns:a16="http://schemas.microsoft.com/office/drawing/2014/main" val="151361798"/>
                    </a:ext>
                  </a:extLst>
                </a:gridCol>
              </a:tblGrid>
              <a:tr h="239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Precision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 Use Case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599933"/>
                  </a:ext>
                </a:extLst>
              </a:tr>
              <a:tr h="493053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FP32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32-bit floating point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deep learning models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5734787"/>
                  </a:ext>
                </a:extLst>
              </a:tr>
              <a:tr h="493053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FP16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16-bit floating point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GPUs &amp; TPUs for efficient training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295260"/>
                  </a:ext>
                </a:extLst>
              </a:tr>
              <a:tr h="493053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int8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8-bit integer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common for AI inference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0454622"/>
                  </a:ext>
                </a:extLst>
              </a:tr>
              <a:tr h="493053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int4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4-bit integer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 compression, edge AI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2650336"/>
                  </a:ext>
                </a:extLst>
              </a:tr>
              <a:tr h="493053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binary (1-bit)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1-bit (0/1)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Highly efficient, but less accurate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860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0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B8FD3-C966-F61B-577A-B9325A8A2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DB3AE4-3559-B54C-292B-914FDA90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444378"/>
            <a:ext cx="8473440" cy="359159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Where is Quantization Used? 🔹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AI (TensorFlow Lite, Core ML, ONNX Runtime)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devices (NVIDIA Jetson, Raspberry Pi)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Language Models (GPT, Llama, BERT)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Vision (YOLO,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MobileNet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30403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solidFill>
            <a:srgbClr val="00206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42409</TotalTime>
  <Words>2169</Words>
  <Application>Microsoft Office PowerPoint</Application>
  <PresentationFormat>On-screen Show (4:3)</PresentationFormat>
  <Paragraphs>429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맑은 고딕</vt:lpstr>
      <vt:lpstr>AmeriGarmnd BT</vt:lpstr>
      <vt:lpstr>Arial</vt:lpstr>
      <vt:lpstr>Roboto</vt:lpstr>
      <vt:lpstr>Times New Roman</vt:lpstr>
      <vt:lpstr>Wingdings</vt:lpstr>
      <vt:lpstr>1_Office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RASIM</dc:creator>
  <cp:lastModifiedBy>라심</cp:lastModifiedBy>
  <cp:revision>4525</cp:revision>
  <cp:lastPrinted>2019-08-06T04:02:35Z</cp:lastPrinted>
  <dcterms:created xsi:type="dcterms:W3CDTF">2015-05-25T10:56:09Z</dcterms:created>
  <dcterms:modified xsi:type="dcterms:W3CDTF">2025-05-19T07:29:24Z</dcterms:modified>
</cp:coreProperties>
</file>