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6" r:id="rId13"/>
    <p:sldId id="269" r:id="rId14"/>
    <p:sldId id="268" r:id="rId15"/>
  </p:sldIdLst>
  <p:sldSz cx="9144000" cy="6858000" type="screen4x3"/>
  <p:notesSz cx="7772400" cy="100584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92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39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40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pic>
        <p:nvPicPr>
          <p:cNvPr id="44" name="Picture 43"/>
          <p:cNvPicPr/>
          <p:nvPr/>
        </p:nvPicPr>
        <p:blipFill>
          <a:blip r:embed="rId2"/>
          <a:stretch>
            <a:fillRect/>
          </a:stretch>
        </p:blipFill>
        <p:spPr>
          <a:xfrm>
            <a:off x="5492520" y="3681360"/>
            <a:ext cx="2377440" cy="1896840"/>
          </a:xfrm>
          <a:prstGeom prst="rect">
            <a:avLst/>
          </a:prstGeom>
        </p:spPr>
      </p:pic>
      <p:pic>
        <p:nvPicPr>
          <p:cNvPr id="45" name="Picture 44"/>
          <p:cNvPicPr/>
          <p:nvPr/>
        </p:nvPicPr>
        <p:blipFill>
          <a:blip r:embed="rId2"/>
          <a:stretch>
            <a:fillRect/>
          </a:stretch>
        </p:blipFill>
        <p:spPr>
          <a:xfrm>
            <a:off x="1276200" y="3681360"/>
            <a:ext cx="2377440" cy="18968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n-US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4673520" y="36817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3520" y="1604520"/>
            <a:ext cx="40154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22852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pPr lvl="0"/>
            <a:r>
              <a:rPr lang="en-US"/>
              <a:t>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DF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ustomShape 1"/>
          <p:cNvSpPr/>
          <p:nvPr/>
        </p:nvSpPr>
        <p:spPr>
          <a:xfrm>
            <a:off x="0" y="0"/>
            <a:ext cx="7162560" cy="6857640"/>
          </a:xfrm>
          <a:prstGeom prst="rect">
            <a:avLst/>
          </a:prstGeom>
          <a:gradFill>
            <a:gsLst>
              <a:gs pos="0">
                <a:srgbClr val="010101"/>
              </a:gs>
              <a:gs pos="100000">
                <a:srgbClr val="FEFEFE"/>
              </a:gs>
            </a:gsLst>
            <a:path path="circle"/>
          </a:gradFill>
        </p:spPr>
      </p:sp>
      <p:sp>
        <p:nvSpPr>
          <p:cNvPr id="13" name="CustomShape 2"/>
          <p:cNvSpPr/>
          <p:nvPr/>
        </p:nvSpPr>
        <p:spPr>
          <a:xfrm>
            <a:off x="1143000" y="0"/>
            <a:ext cx="8000640" cy="6857640"/>
          </a:xfrm>
          <a:prstGeom prst="rect">
            <a:avLst/>
          </a:prstGeom>
          <a:gradFill>
            <a:gsLst>
              <a:gs pos="0">
                <a:srgbClr val="010101"/>
              </a:gs>
              <a:gs pos="100000">
                <a:srgbClr val="FEFEFE"/>
              </a:gs>
            </a:gsLst>
            <a:path path="circle"/>
          </a:gradFill>
        </p:spPr>
      </p:sp>
      <p:sp>
        <p:nvSpPr>
          <p:cNvPr id="2" name="CustomShape 3"/>
          <p:cNvSpPr/>
          <p:nvPr/>
        </p:nvSpPr>
        <p:spPr>
          <a:xfrm rot="10800000">
            <a:off x="628920" y="6069600"/>
            <a:ext cx="7920720" cy="536760"/>
          </a:xfrm>
          <a:prstGeom prst="rect">
            <a:avLst/>
          </a:prstGeom>
          <a:gradFill>
            <a:gsLst>
              <a:gs pos="0">
                <a:srgbClr val="010101"/>
              </a:gs>
              <a:gs pos="100000">
                <a:srgbClr val="010101"/>
              </a:gs>
            </a:gsLst>
            <a:path path="circle"/>
          </a:gradFill>
        </p:spPr>
      </p:sp>
      <p:sp>
        <p:nvSpPr>
          <p:cNvPr id="3" name="CustomShape 4"/>
          <p:cNvSpPr/>
          <p:nvPr/>
        </p:nvSpPr>
        <p:spPr>
          <a:xfrm>
            <a:off x="731520" y="575280"/>
            <a:ext cx="7695720" cy="571464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4" name="CustomShape 5"/>
          <p:cNvSpPr/>
          <p:nvPr/>
        </p:nvSpPr>
        <p:spPr>
          <a:xfrm>
            <a:off x="731520" y="576000"/>
            <a:ext cx="7695720" cy="5714640"/>
          </a:xfrm>
          <a:prstGeom prst="rect">
            <a:avLst/>
          </a:prstGeom>
          <a:blipFill>
            <a:blip r:embed="rId14"/>
            <a:tile/>
          </a:blipFill>
        </p:spPr>
      </p:sp>
      <p:pic>
        <p:nvPicPr>
          <p:cNvPr id="5" name="Picture 2"/>
          <p:cNvPicPr/>
          <p:nvPr/>
        </p:nvPicPr>
        <p:blipFill>
          <a:blip r:embed="rId15"/>
          <a:stretch>
            <a:fillRect/>
          </a:stretch>
        </p:blipFill>
        <p:spPr>
          <a:xfrm rot="1435800">
            <a:off x="543600" y="272520"/>
            <a:ext cx="567360" cy="567360"/>
          </a:xfrm>
          <a:prstGeom prst="rect">
            <a:avLst/>
          </a:prstGeom>
        </p:spPr>
      </p:pic>
      <p:pic>
        <p:nvPicPr>
          <p:cNvPr id="6" name="Picture 2"/>
          <p:cNvPicPr/>
          <p:nvPr/>
        </p:nvPicPr>
        <p:blipFill>
          <a:blip r:embed="rId15"/>
          <a:stretch>
            <a:fillRect/>
          </a:stretch>
        </p:blipFill>
        <p:spPr>
          <a:xfrm rot="4096200">
            <a:off x="8115120" y="298080"/>
            <a:ext cx="566640" cy="566640"/>
          </a:xfrm>
          <a:prstGeom prst="rect">
            <a:avLst/>
          </a:prstGeom>
        </p:spPr>
      </p:pic>
      <p:sp>
        <p:nvSpPr>
          <p:cNvPr id="7" name="PlaceHolder 6"/>
          <p:cNvSpPr>
            <a:spLocks noGrp="1"/>
          </p:cNvSpPr>
          <p:nvPr>
            <p:ph type="dt"/>
          </p:nvPr>
        </p:nvSpPr>
        <p:spPr>
          <a:xfrm>
            <a:off x="6454440" y="5809320"/>
            <a:ext cx="121356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r>
              <a:rPr lang="en-US" sz="1200">
                <a:solidFill>
                  <a:srgbClr val="465E9C"/>
                </a:solidFill>
                <a:latin typeface="Rage Italic"/>
              </a:rPr>
              <a:t>8/20/15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ftr"/>
          </p:nvPr>
        </p:nvSpPr>
        <p:spPr>
          <a:xfrm>
            <a:off x="914400" y="5809320"/>
            <a:ext cx="5539680" cy="364680"/>
          </a:xfrm>
          <a:prstGeom prst="rect">
            <a:avLst/>
          </a:prstGeom>
        </p:spPr>
        <p:txBody>
          <a:bodyPr anchor="ctr"/>
          <a:lstStyle/>
          <a:p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sldNum"/>
          </p:nvPr>
        </p:nvSpPr>
        <p:spPr>
          <a:xfrm>
            <a:off x="7670160" y="5809320"/>
            <a:ext cx="55368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92BEA051-7E2B-4472-A4FD-C0513BB01321}" type="slidenum">
              <a:rPr lang="en-US" sz="1400">
                <a:solidFill>
                  <a:srgbClr val="465E9C"/>
                </a:solidFill>
                <a:latin typeface="Rage Italic"/>
              </a:rPr>
              <a:t>‹#›</a:t>
            </a:fld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the title text format</a:t>
            </a:r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2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2000">
        <p:sndAc>
          <p:endSnd/>
        </p:sndAc>
      </p:transition>
    </mc:Choice>
    <mc:Fallback xmlns="">
      <p:transition spd="slow">
        <p:sndAc>
          <p:endSnd/>
        </p:sndAc>
      </p:transition>
    </mc:Fallback>
  </mc:AlternateConten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CustomShape 1"/>
          <p:cNvSpPr/>
          <p:nvPr/>
        </p:nvSpPr>
        <p:spPr>
          <a:xfrm>
            <a:off x="1771560" y="906840"/>
            <a:ext cx="5924640" cy="769560"/>
          </a:xfrm>
          <a:prstGeom prst="rect">
            <a:avLst/>
          </a:prstGeom>
          <a:noFill/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4400" b="1" dirty="0">
                <a:solidFill>
                  <a:srgbClr val="B04004"/>
                </a:solidFill>
                <a:latin typeface="Constantia"/>
                <a:ea typeface="Calibri"/>
              </a:rPr>
              <a:t>PHP String Functions</a:t>
            </a:r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1"/>
          <p:cNvSpPr/>
          <p:nvPr/>
        </p:nvSpPr>
        <p:spPr>
          <a:xfrm>
            <a:off x="1371600" y="661080"/>
            <a:ext cx="6857640" cy="612072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Output: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	hello </a:t>
            </a:r>
            <a:r>
              <a:rPr lang="en-US" sz="2000" dirty="0" err="1">
                <a:solidFill>
                  <a:srgbClr val="000000"/>
                </a:solidFill>
                <a:latin typeface="Georgia"/>
              </a:rPr>
              <a:t>nandon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//here it replace world to </a:t>
            </a:r>
            <a:r>
              <a:rPr lang="en-US" sz="2000" dirty="0" err="1">
                <a:solidFill>
                  <a:srgbClr val="000000"/>
                </a:solidFill>
                <a:latin typeface="Georgia"/>
              </a:rPr>
              <a:t>nandon</a:t>
            </a:r>
            <a:r>
              <a:rPr lang="en-US" sz="2000" dirty="0">
                <a:solidFill>
                  <a:srgbClr val="000000"/>
                </a:solidFill>
                <a:latin typeface="Georgia"/>
              </a:rPr>
              <a:t> . Number 6 means the replacement starts from 6 position of the string.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Example 2:</a:t>
            </a:r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&lt;!DOCTYPE 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&lt;head&gt;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&lt;title&gt;string function&lt;/title&gt;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&lt;/head&gt;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&lt;body&gt;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&lt;?</a:t>
            </a:r>
            <a:r>
              <a:rPr lang="en-US" sz="1600" i="1" dirty="0" err="1">
                <a:solidFill>
                  <a:srgbClr val="FF0000"/>
                </a:solidFill>
                <a:latin typeface="Constantia"/>
              </a:rPr>
              <a:t>php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echo </a:t>
            </a:r>
            <a:r>
              <a:rPr lang="en-US" sz="1600" i="1" dirty="0" err="1">
                <a:solidFill>
                  <a:srgbClr val="FF0000"/>
                </a:solidFill>
                <a:latin typeface="Constantia"/>
              </a:rPr>
              <a:t>substr_replace</a:t>
            </a:r>
            <a:r>
              <a:rPr lang="en-US" sz="1600" i="1" dirty="0">
                <a:solidFill>
                  <a:srgbClr val="FF0000"/>
                </a:solidFill>
                <a:latin typeface="Constantia"/>
              </a:rPr>
              <a:t>("hello world", "nandon",-5);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?&gt;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&lt;/body&gt;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Output: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     hello </a:t>
            </a:r>
            <a:r>
              <a:rPr lang="en-US" sz="2000" dirty="0" err="1">
                <a:solidFill>
                  <a:srgbClr val="000000"/>
                </a:solidFill>
                <a:latin typeface="Georgia"/>
              </a:rPr>
              <a:t>nandon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//here in this example we use (-) negative sign so it will count the word from the right hand side and replace.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ransition>
    <p:circl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ustomShape 1"/>
          <p:cNvSpPr/>
          <p:nvPr/>
        </p:nvSpPr>
        <p:spPr>
          <a:xfrm>
            <a:off x="1219320" y="521460"/>
            <a:ext cx="6674760" cy="581508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0000"/>
                </a:solidFill>
                <a:latin typeface="Georgia"/>
              </a:rPr>
              <a:t>7. </a:t>
            </a:r>
            <a:r>
              <a:rPr lang="en-US" sz="2400" b="1" dirty="0" err="1">
                <a:solidFill>
                  <a:srgbClr val="000000"/>
                </a:solidFill>
                <a:latin typeface="Georgia"/>
              </a:rPr>
              <a:t>substr_count</a:t>
            </a:r>
            <a:r>
              <a:rPr lang="en-US" sz="2400" b="1" dirty="0">
                <a:solidFill>
                  <a:srgbClr val="000000"/>
                </a:solidFill>
                <a:latin typeface="Georgia"/>
              </a:rPr>
              <a:t>( ): </a:t>
            </a:r>
            <a:r>
              <a:rPr lang="en-US" sz="2000" dirty="0">
                <a:solidFill>
                  <a:srgbClr val="000000"/>
                </a:solidFill>
                <a:latin typeface="Georgia"/>
              </a:rPr>
              <a:t>It counts the number of times a substring occurs in a string.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The syntax is: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 err="1">
                <a:solidFill>
                  <a:srgbClr val="000000"/>
                </a:solidFill>
                <a:latin typeface="Georgia"/>
              </a:rPr>
              <a:t>substr_count</a:t>
            </a:r>
            <a:r>
              <a:rPr lang="en-US" sz="2000" dirty="0">
                <a:solidFill>
                  <a:srgbClr val="000000"/>
                </a:solidFill>
                <a:latin typeface="Georgia"/>
              </a:rPr>
              <a:t>(</a:t>
            </a:r>
            <a:r>
              <a:rPr lang="en-US" sz="2000" dirty="0" err="1">
                <a:solidFill>
                  <a:srgbClr val="000000"/>
                </a:solidFill>
                <a:latin typeface="Georgia"/>
              </a:rPr>
              <a:t>string,substring,start,length</a:t>
            </a:r>
            <a:r>
              <a:rPr lang="en-US" sz="2000" dirty="0">
                <a:solidFill>
                  <a:srgbClr val="000000"/>
                </a:solidFill>
                <a:latin typeface="Georgia"/>
              </a:rPr>
              <a:t>)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tantia"/>
              </a:rPr>
              <a:t>Example: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&lt;!DOCTYPE 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&lt;head&gt;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&lt;title&gt;string function&lt;/title&gt;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&lt;/head&gt;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&lt;body&gt;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&lt;?php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 echo </a:t>
            </a:r>
            <a:r>
              <a:rPr lang="en-US" sz="1600" i="1" dirty="0" err="1">
                <a:solidFill>
                  <a:srgbClr val="FF0000"/>
                </a:solidFill>
                <a:latin typeface="Constantia"/>
              </a:rPr>
              <a:t>substr_count</a:t>
            </a:r>
            <a:r>
              <a:rPr lang="en-US" sz="1600" i="1" dirty="0">
                <a:solidFill>
                  <a:srgbClr val="FF0000"/>
                </a:solidFill>
                <a:latin typeface="Constantia"/>
              </a:rPr>
              <a:t>("Hello user. Have a nice </a:t>
            </a:r>
            <a:r>
              <a:rPr lang="en-US" sz="1600" i="1" dirty="0" err="1">
                <a:solidFill>
                  <a:srgbClr val="FF0000"/>
                </a:solidFill>
                <a:latin typeface="Constantia"/>
              </a:rPr>
              <a:t>day!","a</a:t>
            </a:r>
            <a:r>
              <a:rPr lang="en-US" sz="1600" i="1" dirty="0">
                <a:solidFill>
                  <a:srgbClr val="FF0000"/>
                </a:solidFill>
                <a:latin typeface="Constantia"/>
              </a:rPr>
              <a:t>"); 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?&gt;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&lt;/body&gt;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&lt;/html&gt;</a:t>
            </a:r>
          </a:p>
          <a:p>
            <a:r>
              <a:rPr lang="en-US" b="1" i="1" dirty="0">
                <a:latin typeface="Constantia"/>
              </a:rPr>
              <a:t>OUTPUT: 3</a:t>
            </a: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 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486961000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040EECF-5139-4153-AA24-0EC691050A84}"/>
              </a:ext>
            </a:extLst>
          </p:cNvPr>
          <p:cNvSpPr/>
          <p:nvPr/>
        </p:nvSpPr>
        <p:spPr>
          <a:xfrm>
            <a:off x="1143000" y="761999"/>
            <a:ext cx="70104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000000"/>
                </a:solidFill>
                <a:latin typeface="Georgia"/>
              </a:rPr>
              <a:t>8. </a:t>
            </a:r>
            <a:r>
              <a:rPr lang="en-US" sz="2000" b="1" dirty="0" err="1">
                <a:solidFill>
                  <a:srgbClr val="000000"/>
                </a:solidFill>
                <a:latin typeface="Georgia"/>
              </a:rPr>
              <a:t>strstr</a:t>
            </a:r>
            <a:r>
              <a:rPr lang="en-US" sz="2000" b="1" dirty="0">
                <a:solidFill>
                  <a:srgbClr val="000000"/>
                </a:solidFill>
                <a:latin typeface="Georgia"/>
              </a:rPr>
              <a:t>( ) vs </a:t>
            </a:r>
            <a:r>
              <a:rPr lang="en-US" sz="2000" b="1" dirty="0" err="1">
                <a:solidFill>
                  <a:srgbClr val="000000"/>
                </a:solidFill>
                <a:latin typeface="Georgia"/>
              </a:rPr>
              <a:t>stristr</a:t>
            </a:r>
            <a:r>
              <a:rPr lang="en-US" sz="2000" b="1" dirty="0">
                <a:solidFill>
                  <a:srgbClr val="000000"/>
                </a:solidFill>
                <a:latin typeface="Georgia"/>
              </a:rPr>
              <a:t>( ): </a:t>
            </a:r>
            <a:r>
              <a:rPr lang="en-US" dirty="0">
                <a:solidFill>
                  <a:srgbClr val="000000"/>
                </a:solidFill>
                <a:latin typeface="Georgia"/>
              </a:rPr>
              <a:t>Find the first occurrence of "world" inside "Hello world!" and return the rest of the string: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Georgia"/>
              </a:rPr>
              <a:t>The syntax is: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err="1">
                <a:solidFill>
                  <a:srgbClr val="000000"/>
                </a:solidFill>
                <a:latin typeface="Georgia"/>
              </a:rPr>
              <a:t>strstr</a:t>
            </a:r>
            <a:r>
              <a:rPr lang="en-US" dirty="0">
                <a:solidFill>
                  <a:srgbClr val="000000"/>
                </a:solidFill>
                <a:latin typeface="Georgia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Georgia"/>
              </a:rPr>
              <a:t>string,search,before_search</a:t>
            </a:r>
            <a:r>
              <a:rPr lang="en-US" dirty="0">
                <a:solidFill>
                  <a:srgbClr val="000000"/>
                </a:solidFill>
                <a:latin typeface="Georgia"/>
              </a:rPr>
              <a:t>)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Georgia"/>
              </a:rPr>
              <a:t>*Note </a:t>
            </a:r>
            <a:r>
              <a:rPr lang="en-US" b="1" dirty="0" err="1">
                <a:solidFill>
                  <a:srgbClr val="000000"/>
                </a:solidFill>
                <a:latin typeface="Georgia"/>
              </a:rPr>
              <a:t>stristr</a:t>
            </a:r>
            <a:r>
              <a:rPr lang="en-US" b="1" dirty="0">
                <a:solidFill>
                  <a:srgbClr val="000000"/>
                </a:solidFill>
                <a:latin typeface="Georgia"/>
              </a:rPr>
              <a:t>()</a:t>
            </a:r>
            <a:r>
              <a:rPr lang="en-US" dirty="0">
                <a:solidFill>
                  <a:srgbClr val="000000"/>
                </a:solidFill>
                <a:latin typeface="Georgia"/>
              </a:rPr>
              <a:t> is case </a:t>
            </a:r>
            <a:r>
              <a:rPr lang="en-US" dirty="0" err="1">
                <a:solidFill>
                  <a:srgbClr val="000000"/>
                </a:solidFill>
                <a:latin typeface="Georgia"/>
              </a:rPr>
              <a:t>insenstive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sz="1400" i="1" dirty="0">
              <a:solidFill>
                <a:srgbClr val="FF0000"/>
              </a:solidFill>
              <a:latin typeface="Constantia"/>
            </a:endParaRPr>
          </a:p>
          <a:p>
            <a:pPr>
              <a:lnSpc>
                <a:spcPct val="100000"/>
              </a:lnSpc>
            </a:pPr>
            <a:r>
              <a:rPr lang="en-US" sz="1400" i="1" dirty="0">
                <a:solidFill>
                  <a:srgbClr val="FF0000"/>
                </a:solidFill>
                <a:latin typeface="Constantia"/>
              </a:rPr>
              <a:t>&lt;!DOCTYPE html&gt;</a:t>
            </a:r>
          </a:p>
          <a:p>
            <a:pPr>
              <a:lnSpc>
                <a:spcPct val="100000"/>
              </a:lnSpc>
            </a:pPr>
            <a:r>
              <a:rPr lang="en-US" sz="1400" i="1" dirty="0">
                <a:solidFill>
                  <a:srgbClr val="FF0000"/>
                </a:solidFill>
                <a:latin typeface="Constantia"/>
              </a:rPr>
              <a:t>&lt;html&gt;</a:t>
            </a:r>
          </a:p>
          <a:p>
            <a:pPr>
              <a:lnSpc>
                <a:spcPct val="100000"/>
              </a:lnSpc>
            </a:pPr>
            <a:r>
              <a:rPr lang="en-US" sz="1400" i="1" dirty="0">
                <a:solidFill>
                  <a:srgbClr val="FF0000"/>
                </a:solidFill>
                <a:latin typeface="Constantia"/>
              </a:rPr>
              <a:t>&lt;body&gt;</a:t>
            </a:r>
          </a:p>
          <a:p>
            <a:pPr>
              <a:lnSpc>
                <a:spcPct val="100000"/>
              </a:lnSpc>
            </a:pPr>
            <a:endParaRPr lang="en-US" sz="1400" i="1" dirty="0">
              <a:solidFill>
                <a:srgbClr val="FF0000"/>
              </a:solidFill>
              <a:latin typeface="Constantia"/>
            </a:endParaRPr>
          </a:p>
          <a:p>
            <a:pPr>
              <a:lnSpc>
                <a:spcPct val="100000"/>
              </a:lnSpc>
            </a:pPr>
            <a:r>
              <a:rPr lang="en-US" sz="1400" i="1" dirty="0">
                <a:solidFill>
                  <a:srgbClr val="FF0000"/>
                </a:solidFill>
                <a:latin typeface="Constantia"/>
              </a:rPr>
              <a:t>&lt;?php</a:t>
            </a:r>
          </a:p>
          <a:p>
            <a:pPr>
              <a:lnSpc>
                <a:spcPct val="100000"/>
              </a:lnSpc>
            </a:pPr>
            <a:r>
              <a:rPr lang="en-US" sz="1400" i="1" dirty="0">
                <a:solidFill>
                  <a:srgbClr val="FF0000"/>
                </a:solidFill>
                <a:latin typeface="Constantia"/>
              </a:rPr>
              <a:t>echo </a:t>
            </a:r>
            <a:r>
              <a:rPr lang="en-US" sz="1400" i="1" dirty="0" err="1">
                <a:solidFill>
                  <a:srgbClr val="FF0000"/>
                </a:solidFill>
                <a:latin typeface="Constantia"/>
              </a:rPr>
              <a:t>strstr</a:t>
            </a:r>
            <a:r>
              <a:rPr lang="en-US" sz="1400" i="1" dirty="0">
                <a:solidFill>
                  <a:srgbClr val="FF0000"/>
                </a:solidFill>
                <a:latin typeface="Constantia"/>
              </a:rPr>
              <a:t>("Hello </a:t>
            </a:r>
            <a:r>
              <a:rPr lang="en-US" sz="1400" i="1" dirty="0" err="1">
                <a:solidFill>
                  <a:srgbClr val="FF0000"/>
                </a:solidFill>
                <a:latin typeface="Constantia"/>
              </a:rPr>
              <a:t>world!","world</a:t>
            </a:r>
            <a:r>
              <a:rPr lang="en-US" sz="1400" i="1" dirty="0">
                <a:solidFill>
                  <a:srgbClr val="FF0000"/>
                </a:solidFill>
                <a:latin typeface="Constantia"/>
              </a:rPr>
              <a:t>");</a:t>
            </a:r>
          </a:p>
          <a:p>
            <a:pPr>
              <a:lnSpc>
                <a:spcPct val="100000"/>
              </a:lnSpc>
            </a:pPr>
            <a:r>
              <a:rPr lang="en-US" sz="1400" i="1" dirty="0">
                <a:solidFill>
                  <a:srgbClr val="FF0000"/>
                </a:solidFill>
                <a:latin typeface="Constantia"/>
              </a:rPr>
              <a:t>?&gt;</a:t>
            </a:r>
          </a:p>
          <a:p>
            <a:pPr>
              <a:lnSpc>
                <a:spcPct val="100000"/>
              </a:lnSpc>
            </a:pPr>
            <a:endParaRPr lang="en-US" sz="1400" i="1" dirty="0">
              <a:solidFill>
                <a:srgbClr val="FF0000"/>
              </a:solidFill>
              <a:latin typeface="Constantia"/>
            </a:endParaRPr>
          </a:p>
          <a:p>
            <a:pPr>
              <a:lnSpc>
                <a:spcPct val="100000"/>
              </a:lnSpc>
            </a:pPr>
            <a:r>
              <a:rPr lang="en-US" sz="1400" i="1" dirty="0">
                <a:solidFill>
                  <a:srgbClr val="FF0000"/>
                </a:solidFill>
                <a:latin typeface="Constantia"/>
              </a:rPr>
              <a:t>&lt;/body&gt;</a:t>
            </a:r>
          </a:p>
          <a:p>
            <a:pPr>
              <a:lnSpc>
                <a:spcPct val="100000"/>
              </a:lnSpc>
            </a:pPr>
            <a:r>
              <a:rPr lang="en-US" sz="1400" i="1" dirty="0">
                <a:solidFill>
                  <a:srgbClr val="FF0000"/>
                </a:solidFill>
                <a:latin typeface="Constantia"/>
              </a:rPr>
              <a:t>&lt;/html&gt;</a:t>
            </a:r>
          </a:p>
          <a:p>
            <a:pPr>
              <a:lnSpc>
                <a:spcPct val="100000"/>
              </a:lnSpc>
            </a:pPr>
            <a:endParaRPr lang="en-US" sz="1400" i="1" dirty="0">
              <a:solidFill>
                <a:srgbClr val="FF0000"/>
              </a:solidFill>
              <a:latin typeface="Constantia"/>
            </a:endParaRPr>
          </a:p>
          <a:p>
            <a:pPr>
              <a:lnSpc>
                <a:spcPct val="100000"/>
              </a:lnSpc>
            </a:pPr>
            <a:r>
              <a:rPr lang="en-US" sz="1400" b="1" i="1" dirty="0">
                <a:latin typeface="Constantia"/>
              </a:rPr>
              <a:t>OUTPUT: world!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E692A8E-0008-48F5-9CB7-C1DE40856A83}"/>
              </a:ext>
            </a:extLst>
          </p:cNvPr>
          <p:cNvSpPr/>
          <p:nvPr/>
        </p:nvSpPr>
        <p:spPr>
          <a:xfrm>
            <a:off x="1066800" y="609600"/>
            <a:ext cx="7162800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000000"/>
                </a:solidFill>
                <a:latin typeface="Georgia"/>
              </a:rPr>
              <a:t>9. </a:t>
            </a:r>
            <a:r>
              <a:rPr lang="en-US" sz="2000" b="1" dirty="0" err="1">
                <a:solidFill>
                  <a:srgbClr val="000000"/>
                </a:solidFill>
                <a:latin typeface="Georgia"/>
              </a:rPr>
              <a:t>strpos</a:t>
            </a:r>
            <a:r>
              <a:rPr lang="en-US" sz="2000" b="1" dirty="0">
                <a:solidFill>
                  <a:srgbClr val="000000"/>
                </a:solidFill>
                <a:latin typeface="Georgia"/>
              </a:rPr>
              <a:t>( ) and </a:t>
            </a:r>
            <a:r>
              <a:rPr lang="en-US" sz="2000" b="1" dirty="0" err="1">
                <a:solidFill>
                  <a:srgbClr val="000000"/>
                </a:solidFill>
                <a:latin typeface="Georgia"/>
              </a:rPr>
              <a:t>stripos</a:t>
            </a:r>
            <a:r>
              <a:rPr lang="en-US" sz="2000" b="1" dirty="0">
                <a:solidFill>
                  <a:srgbClr val="000000"/>
                </a:solidFill>
                <a:latin typeface="Georgia"/>
              </a:rPr>
              <a:t>(): </a:t>
            </a:r>
            <a:r>
              <a:rPr lang="en-US" dirty="0">
                <a:solidFill>
                  <a:srgbClr val="000000"/>
                </a:solidFill>
                <a:latin typeface="Georgia"/>
              </a:rPr>
              <a:t>Find the position of the last occurrence of "php" inside the string: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Georgia"/>
              </a:rPr>
              <a:t>The syntax is: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err="1">
                <a:solidFill>
                  <a:srgbClr val="000000"/>
                </a:solidFill>
                <a:latin typeface="Georgia"/>
              </a:rPr>
              <a:t>strrpos</a:t>
            </a:r>
            <a:r>
              <a:rPr lang="en-US" dirty="0">
                <a:solidFill>
                  <a:srgbClr val="000000"/>
                </a:solidFill>
                <a:latin typeface="Georgia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Georgia"/>
              </a:rPr>
              <a:t>string,find,start</a:t>
            </a:r>
            <a:r>
              <a:rPr lang="en-US" dirty="0">
                <a:solidFill>
                  <a:srgbClr val="000000"/>
                </a:solidFill>
                <a:latin typeface="Georgia"/>
              </a:rPr>
              <a:t>) 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Georgia"/>
              </a:rPr>
              <a:t>*Note </a:t>
            </a:r>
            <a:r>
              <a:rPr lang="en-US" b="1" dirty="0" err="1">
                <a:solidFill>
                  <a:srgbClr val="000000"/>
                </a:solidFill>
                <a:latin typeface="Georgia"/>
              </a:rPr>
              <a:t>stripos</a:t>
            </a:r>
            <a:r>
              <a:rPr lang="en-US" b="1" dirty="0">
                <a:solidFill>
                  <a:srgbClr val="000000"/>
                </a:solidFill>
                <a:latin typeface="Georgia"/>
              </a:rPr>
              <a:t>()</a:t>
            </a:r>
            <a:r>
              <a:rPr lang="en-US" dirty="0">
                <a:solidFill>
                  <a:srgbClr val="000000"/>
                </a:solidFill>
                <a:latin typeface="Georgia"/>
              </a:rPr>
              <a:t> is case </a:t>
            </a:r>
            <a:r>
              <a:rPr lang="en-US" dirty="0" err="1">
                <a:solidFill>
                  <a:srgbClr val="000000"/>
                </a:solidFill>
                <a:latin typeface="Georgia"/>
              </a:rPr>
              <a:t>insenstive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sz="1400" i="1" dirty="0">
                <a:solidFill>
                  <a:srgbClr val="FF0000"/>
                </a:solidFill>
                <a:latin typeface="Constantia"/>
              </a:rPr>
              <a:t>&lt;!DOCTYPE html&gt;</a:t>
            </a:r>
          </a:p>
          <a:p>
            <a:pPr>
              <a:lnSpc>
                <a:spcPct val="100000"/>
              </a:lnSpc>
            </a:pPr>
            <a:r>
              <a:rPr lang="en-US" sz="1400" i="1" dirty="0">
                <a:solidFill>
                  <a:srgbClr val="FF0000"/>
                </a:solidFill>
                <a:latin typeface="Constantia"/>
              </a:rPr>
              <a:t>&lt;html&gt;</a:t>
            </a:r>
          </a:p>
          <a:p>
            <a:pPr>
              <a:lnSpc>
                <a:spcPct val="100000"/>
              </a:lnSpc>
            </a:pPr>
            <a:r>
              <a:rPr lang="en-US" sz="1400" i="1" dirty="0">
                <a:solidFill>
                  <a:srgbClr val="FF0000"/>
                </a:solidFill>
                <a:latin typeface="Constantia"/>
              </a:rPr>
              <a:t>&lt;body&gt;</a:t>
            </a:r>
          </a:p>
          <a:p>
            <a:pPr>
              <a:lnSpc>
                <a:spcPct val="100000"/>
              </a:lnSpc>
            </a:pPr>
            <a:endParaRPr lang="en-US" sz="1400" i="1" dirty="0">
              <a:solidFill>
                <a:srgbClr val="FF0000"/>
              </a:solidFill>
              <a:latin typeface="Constantia"/>
            </a:endParaRPr>
          </a:p>
          <a:p>
            <a:pPr>
              <a:lnSpc>
                <a:spcPct val="100000"/>
              </a:lnSpc>
            </a:pPr>
            <a:r>
              <a:rPr lang="en-US" sz="1400" i="1" dirty="0">
                <a:solidFill>
                  <a:srgbClr val="FF0000"/>
                </a:solidFill>
                <a:latin typeface="Constantia"/>
              </a:rPr>
              <a:t>&lt;?php</a:t>
            </a:r>
          </a:p>
          <a:p>
            <a:pPr>
              <a:lnSpc>
                <a:spcPct val="100000"/>
              </a:lnSpc>
            </a:pPr>
            <a:r>
              <a:rPr lang="en-US" sz="1400" i="1" dirty="0">
                <a:solidFill>
                  <a:srgbClr val="FF0000"/>
                </a:solidFill>
                <a:latin typeface="Constantia"/>
              </a:rPr>
              <a:t>echo </a:t>
            </a:r>
            <a:r>
              <a:rPr lang="en-US" sz="1400" i="1" dirty="0" err="1">
                <a:solidFill>
                  <a:srgbClr val="FF0000"/>
                </a:solidFill>
                <a:latin typeface="Constantia"/>
              </a:rPr>
              <a:t>strpos</a:t>
            </a:r>
            <a:r>
              <a:rPr lang="en-US" sz="1400" i="1" dirty="0">
                <a:solidFill>
                  <a:srgbClr val="FF0000"/>
                </a:solidFill>
                <a:latin typeface="Constantia"/>
              </a:rPr>
              <a:t>("I love php, I love php </a:t>
            </a:r>
            <a:r>
              <a:rPr lang="en-US" sz="1400" i="1" dirty="0" err="1">
                <a:solidFill>
                  <a:srgbClr val="FF0000"/>
                </a:solidFill>
                <a:latin typeface="Constantia"/>
              </a:rPr>
              <a:t>too!",“php</a:t>
            </a:r>
            <a:r>
              <a:rPr lang="en-US" sz="1400" i="1" dirty="0">
                <a:solidFill>
                  <a:srgbClr val="FF0000"/>
                </a:solidFill>
                <a:latin typeface="Constantia"/>
              </a:rPr>
              <a:t>");</a:t>
            </a:r>
          </a:p>
          <a:p>
            <a:pPr>
              <a:lnSpc>
                <a:spcPct val="100000"/>
              </a:lnSpc>
            </a:pPr>
            <a:r>
              <a:rPr lang="en-US" sz="1400" i="1" dirty="0">
                <a:solidFill>
                  <a:srgbClr val="FF0000"/>
                </a:solidFill>
                <a:latin typeface="Constantia"/>
              </a:rPr>
              <a:t>?&gt;</a:t>
            </a:r>
          </a:p>
          <a:p>
            <a:pPr>
              <a:lnSpc>
                <a:spcPct val="100000"/>
              </a:lnSpc>
            </a:pPr>
            <a:endParaRPr lang="en-US" sz="1400" i="1" dirty="0">
              <a:solidFill>
                <a:srgbClr val="FF0000"/>
              </a:solidFill>
              <a:latin typeface="Constantia"/>
            </a:endParaRPr>
          </a:p>
          <a:p>
            <a:pPr>
              <a:lnSpc>
                <a:spcPct val="100000"/>
              </a:lnSpc>
            </a:pPr>
            <a:r>
              <a:rPr lang="en-US" sz="1400" i="1" dirty="0">
                <a:solidFill>
                  <a:srgbClr val="FF0000"/>
                </a:solidFill>
                <a:latin typeface="Constantia"/>
              </a:rPr>
              <a:t>&lt;/body&gt;</a:t>
            </a:r>
          </a:p>
          <a:p>
            <a:pPr>
              <a:lnSpc>
                <a:spcPct val="100000"/>
              </a:lnSpc>
            </a:pPr>
            <a:r>
              <a:rPr lang="en-US" sz="1400" i="1" dirty="0">
                <a:solidFill>
                  <a:srgbClr val="FF0000"/>
                </a:solidFill>
                <a:latin typeface="Constantia"/>
              </a:rPr>
              <a:t>&lt;/html&gt;</a:t>
            </a:r>
          </a:p>
          <a:p>
            <a:pPr>
              <a:lnSpc>
                <a:spcPct val="100000"/>
              </a:lnSpc>
            </a:pPr>
            <a:endParaRPr lang="en-US" sz="1400" i="1" dirty="0">
              <a:solidFill>
                <a:srgbClr val="FF0000"/>
              </a:solidFill>
              <a:latin typeface="Constantia"/>
            </a:endParaRPr>
          </a:p>
          <a:p>
            <a:pPr>
              <a:lnSpc>
                <a:spcPct val="100000"/>
              </a:lnSpc>
            </a:pPr>
            <a:r>
              <a:rPr lang="en-US" sz="1400" b="1" i="1" dirty="0">
                <a:latin typeface="Constantia"/>
              </a:rPr>
              <a:t>OUTPUT</a:t>
            </a:r>
            <a:r>
              <a:rPr lang="en-US" sz="1400" b="1" i="1">
                <a:latin typeface="Constantia"/>
              </a:rPr>
              <a:t>: 7</a:t>
            </a:r>
            <a:endParaRPr lang="en-US" sz="1400" b="1" i="1" dirty="0"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4087655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C43896-3574-4B30-A5C4-31C438B7C316}"/>
              </a:ext>
            </a:extLst>
          </p:cNvPr>
          <p:cNvSpPr/>
          <p:nvPr/>
        </p:nvSpPr>
        <p:spPr>
          <a:xfrm>
            <a:off x="1066800" y="685800"/>
            <a:ext cx="7162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rgbClr val="000000"/>
                </a:solidFill>
                <a:latin typeface="Georgia"/>
              </a:rPr>
              <a:t>13. </a:t>
            </a:r>
            <a:r>
              <a:rPr lang="en-US" sz="2000" b="1" dirty="0" err="1">
                <a:solidFill>
                  <a:srgbClr val="000000"/>
                </a:solidFill>
                <a:latin typeface="Georgia"/>
              </a:rPr>
              <a:t>ltrim</a:t>
            </a:r>
            <a:r>
              <a:rPr lang="en-US" sz="2000" b="1" dirty="0">
                <a:solidFill>
                  <a:srgbClr val="000000"/>
                </a:solidFill>
                <a:latin typeface="Georgia"/>
              </a:rPr>
              <a:t>( ) vs </a:t>
            </a:r>
            <a:r>
              <a:rPr lang="en-US" sz="2000" b="1" dirty="0" err="1">
                <a:solidFill>
                  <a:srgbClr val="000000"/>
                </a:solidFill>
                <a:latin typeface="Georgia"/>
              </a:rPr>
              <a:t>rtrim</a:t>
            </a:r>
            <a:r>
              <a:rPr lang="en-US" sz="2000" b="1" dirty="0">
                <a:solidFill>
                  <a:srgbClr val="000000"/>
                </a:solidFill>
                <a:latin typeface="Georgia"/>
              </a:rPr>
              <a:t>(): </a:t>
            </a:r>
            <a:r>
              <a:rPr lang="en-US" dirty="0">
                <a:solidFill>
                  <a:srgbClr val="000000"/>
                </a:solidFill>
                <a:latin typeface="Georgia"/>
              </a:rPr>
              <a:t>Remove characters from the left or right side of a string::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000000"/>
                </a:solidFill>
                <a:latin typeface="Georgia"/>
              </a:rPr>
              <a:t>The syntax is: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err="1">
                <a:solidFill>
                  <a:srgbClr val="000000"/>
                </a:solidFill>
                <a:latin typeface="Georgia"/>
              </a:rPr>
              <a:t>ltrim</a:t>
            </a:r>
            <a:r>
              <a:rPr lang="en-US" dirty="0">
                <a:solidFill>
                  <a:srgbClr val="000000"/>
                </a:solidFill>
                <a:latin typeface="Georgia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Georgia"/>
              </a:rPr>
              <a:t>string,charlist</a:t>
            </a:r>
            <a:r>
              <a:rPr lang="en-US" dirty="0">
                <a:solidFill>
                  <a:srgbClr val="000000"/>
                </a:solidFill>
                <a:latin typeface="Georgia"/>
              </a:rPr>
              <a:t>) 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sz="1400" i="1" dirty="0">
                <a:solidFill>
                  <a:srgbClr val="FF0000"/>
                </a:solidFill>
                <a:latin typeface="Constantia"/>
              </a:rPr>
              <a:t>&lt;!DOCTYPE html&gt;</a:t>
            </a:r>
          </a:p>
          <a:p>
            <a:pPr>
              <a:lnSpc>
                <a:spcPct val="100000"/>
              </a:lnSpc>
            </a:pPr>
            <a:r>
              <a:rPr lang="en-US" sz="1400" i="1" dirty="0">
                <a:solidFill>
                  <a:srgbClr val="FF0000"/>
                </a:solidFill>
                <a:latin typeface="Constantia"/>
              </a:rPr>
              <a:t>&lt;html&gt;</a:t>
            </a:r>
          </a:p>
          <a:p>
            <a:pPr>
              <a:lnSpc>
                <a:spcPct val="100000"/>
              </a:lnSpc>
            </a:pPr>
            <a:r>
              <a:rPr lang="en-US" sz="1400" i="1" dirty="0">
                <a:solidFill>
                  <a:srgbClr val="FF0000"/>
                </a:solidFill>
                <a:latin typeface="Constantia"/>
              </a:rPr>
              <a:t>&lt;body&gt;</a:t>
            </a:r>
          </a:p>
          <a:p>
            <a:pPr>
              <a:lnSpc>
                <a:spcPct val="100000"/>
              </a:lnSpc>
            </a:pPr>
            <a:endParaRPr lang="en-US" sz="1400" i="1" dirty="0">
              <a:solidFill>
                <a:srgbClr val="FF0000"/>
              </a:solidFill>
              <a:latin typeface="Constantia"/>
            </a:endParaRPr>
          </a:p>
          <a:p>
            <a:pPr>
              <a:lnSpc>
                <a:spcPct val="100000"/>
              </a:lnSpc>
            </a:pPr>
            <a:r>
              <a:rPr lang="en-US" sz="1400" i="1" dirty="0">
                <a:solidFill>
                  <a:srgbClr val="FF0000"/>
                </a:solidFill>
                <a:latin typeface="Constantia"/>
              </a:rPr>
              <a:t>&lt;?php</a:t>
            </a:r>
          </a:p>
          <a:p>
            <a:pPr lvl="1"/>
            <a:r>
              <a:rPr lang="en-US" sz="1400" i="1" dirty="0">
                <a:solidFill>
                  <a:srgbClr val="FF0000"/>
                </a:solidFill>
                <a:latin typeface="Constantia"/>
              </a:rPr>
              <a:t>$str = "Hello World!";</a:t>
            </a:r>
          </a:p>
          <a:p>
            <a:pPr lvl="1"/>
            <a:r>
              <a:rPr lang="en-US" sz="1400" i="1" dirty="0">
                <a:solidFill>
                  <a:srgbClr val="FF0000"/>
                </a:solidFill>
                <a:latin typeface="Constantia"/>
              </a:rPr>
              <a:t>echo $str . "&lt;</a:t>
            </a:r>
            <a:r>
              <a:rPr lang="en-US" sz="1400" i="1" dirty="0" err="1">
                <a:solidFill>
                  <a:srgbClr val="FF0000"/>
                </a:solidFill>
                <a:latin typeface="Constantia"/>
              </a:rPr>
              <a:t>br</a:t>
            </a:r>
            <a:r>
              <a:rPr lang="en-US" sz="1400" i="1" dirty="0">
                <a:solidFill>
                  <a:srgbClr val="FF0000"/>
                </a:solidFill>
                <a:latin typeface="Constantia"/>
              </a:rPr>
              <a:t>&gt;";</a:t>
            </a:r>
          </a:p>
          <a:p>
            <a:pPr lvl="1"/>
            <a:r>
              <a:rPr lang="en-US" sz="1400" i="1" dirty="0">
                <a:solidFill>
                  <a:srgbClr val="FF0000"/>
                </a:solidFill>
                <a:latin typeface="Constantia"/>
              </a:rPr>
              <a:t>echo </a:t>
            </a:r>
            <a:r>
              <a:rPr lang="en-US" sz="1400" i="1" dirty="0" err="1">
                <a:solidFill>
                  <a:srgbClr val="FF0000"/>
                </a:solidFill>
                <a:latin typeface="Constantia"/>
              </a:rPr>
              <a:t>ltrim</a:t>
            </a:r>
            <a:r>
              <a:rPr lang="en-US" sz="1400" i="1" dirty="0">
                <a:solidFill>
                  <a:srgbClr val="FF0000"/>
                </a:solidFill>
                <a:latin typeface="Constantia"/>
              </a:rPr>
              <a:t>($</a:t>
            </a:r>
            <a:r>
              <a:rPr lang="en-US" sz="1400" i="1" dirty="0" err="1">
                <a:solidFill>
                  <a:srgbClr val="FF0000"/>
                </a:solidFill>
                <a:latin typeface="Constantia"/>
              </a:rPr>
              <a:t>str,"Hello</a:t>
            </a:r>
            <a:r>
              <a:rPr lang="en-US" sz="1400" i="1" dirty="0">
                <a:solidFill>
                  <a:srgbClr val="FF0000"/>
                </a:solidFill>
                <a:latin typeface="Constantia"/>
              </a:rPr>
              <a:t>");</a:t>
            </a:r>
          </a:p>
          <a:p>
            <a:pPr>
              <a:lnSpc>
                <a:spcPct val="100000"/>
              </a:lnSpc>
            </a:pPr>
            <a:r>
              <a:rPr lang="en-US" sz="1400" i="1" dirty="0">
                <a:solidFill>
                  <a:srgbClr val="FF0000"/>
                </a:solidFill>
                <a:latin typeface="Constantia"/>
              </a:rPr>
              <a:t>?&gt;</a:t>
            </a:r>
          </a:p>
          <a:p>
            <a:pPr>
              <a:lnSpc>
                <a:spcPct val="100000"/>
              </a:lnSpc>
            </a:pPr>
            <a:endParaRPr lang="en-US" sz="1400" i="1" dirty="0">
              <a:solidFill>
                <a:srgbClr val="FF0000"/>
              </a:solidFill>
              <a:latin typeface="Constantia"/>
            </a:endParaRPr>
          </a:p>
          <a:p>
            <a:pPr>
              <a:lnSpc>
                <a:spcPct val="100000"/>
              </a:lnSpc>
            </a:pPr>
            <a:r>
              <a:rPr lang="en-US" sz="1400" i="1" dirty="0">
                <a:solidFill>
                  <a:srgbClr val="FF0000"/>
                </a:solidFill>
                <a:latin typeface="Constantia"/>
              </a:rPr>
              <a:t>&lt;/body&gt;</a:t>
            </a:r>
          </a:p>
          <a:p>
            <a:pPr>
              <a:lnSpc>
                <a:spcPct val="100000"/>
              </a:lnSpc>
            </a:pPr>
            <a:r>
              <a:rPr lang="en-US" sz="1400" i="1" dirty="0">
                <a:solidFill>
                  <a:srgbClr val="FF0000"/>
                </a:solidFill>
                <a:latin typeface="Constantia"/>
              </a:rPr>
              <a:t>&lt;/html&gt;</a:t>
            </a:r>
          </a:p>
          <a:p>
            <a:pPr>
              <a:lnSpc>
                <a:spcPct val="100000"/>
              </a:lnSpc>
            </a:pPr>
            <a:endParaRPr lang="en-US" sz="1400" i="1" dirty="0">
              <a:solidFill>
                <a:srgbClr val="FF0000"/>
              </a:solidFill>
              <a:latin typeface="Constantia"/>
            </a:endParaRPr>
          </a:p>
          <a:p>
            <a:pPr>
              <a:lnSpc>
                <a:spcPct val="100000"/>
              </a:lnSpc>
            </a:pPr>
            <a:r>
              <a:rPr lang="en-US" sz="1400" b="1" i="1" dirty="0">
                <a:latin typeface="Constantia"/>
              </a:rPr>
              <a:t>OUTPUT: Hello World!</a:t>
            </a:r>
          </a:p>
          <a:p>
            <a:pPr>
              <a:lnSpc>
                <a:spcPct val="100000"/>
              </a:lnSpc>
            </a:pPr>
            <a:r>
              <a:rPr lang="en-US" sz="1400" b="1" i="1" dirty="0">
                <a:latin typeface="Constantia"/>
              </a:rPr>
              <a:t>World!</a:t>
            </a:r>
          </a:p>
        </p:txBody>
      </p:sp>
    </p:spTree>
    <p:extLst>
      <p:ext uri="{BB962C8B-B14F-4D97-AF65-F5344CB8AC3E}">
        <p14:creationId xmlns:p14="http://schemas.microsoft.com/office/powerpoint/2010/main" val="1979244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1181160" y="944460"/>
            <a:ext cx="6781320" cy="496908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PHP string function helps us to manipulate string in various ways.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There are various types of string function available.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Wingdings" charset="2"/>
              <a:buChar char=""/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Here we discuss some important functions and its use with examples.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Font typeface="Constantia"/>
              <a:buAutoNum type="arabicPeriod"/>
            </a:pPr>
            <a:r>
              <a:rPr lang="en-US" sz="2000" b="1" dirty="0">
                <a:solidFill>
                  <a:srgbClr val="000000"/>
                </a:solidFill>
                <a:latin typeface="Constantia"/>
              </a:rPr>
              <a:t>echo					9. </a:t>
            </a:r>
            <a:r>
              <a:rPr lang="en-US" sz="2000" b="1" dirty="0" err="1">
                <a:solidFill>
                  <a:srgbClr val="000000"/>
                </a:solidFill>
                <a:latin typeface="Constantia"/>
              </a:rPr>
              <a:t>strstr</a:t>
            </a:r>
            <a:r>
              <a:rPr lang="en-US" sz="2000" b="1" dirty="0">
                <a:solidFill>
                  <a:srgbClr val="000000"/>
                </a:solidFill>
                <a:latin typeface="Constantia"/>
              </a:rPr>
              <a:t>()</a:t>
            </a:r>
            <a:endParaRPr dirty="0"/>
          </a:p>
          <a:p>
            <a:pPr>
              <a:buFont typeface="Constantia"/>
              <a:buAutoNum type="arabicPeriod"/>
            </a:pPr>
            <a:r>
              <a:rPr lang="en-US" sz="2000" b="1" dirty="0" err="1">
                <a:solidFill>
                  <a:srgbClr val="000000"/>
                </a:solidFill>
                <a:latin typeface="Constantia"/>
              </a:rPr>
              <a:t>strtolower</a:t>
            </a:r>
            <a:r>
              <a:rPr lang="en-US" sz="2000" b="1" dirty="0">
                <a:solidFill>
                  <a:srgbClr val="000000"/>
                </a:solidFill>
                <a:latin typeface="Constantia"/>
              </a:rPr>
              <a:t> ( )				10. </a:t>
            </a:r>
            <a:r>
              <a:rPr lang="en-US" sz="2000" b="1" dirty="0" err="1">
                <a:solidFill>
                  <a:srgbClr val="000000"/>
                </a:solidFill>
                <a:latin typeface="Constantia"/>
              </a:rPr>
              <a:t>stristr</a:t>
            </a:r>
            <a:r>
              <a:rPr lang="en-US" b="1" dirty="0">
                <a:solidFill>
                  <a:srgbClr val="000000"/>
                </a:solidFill>
                <a:latin typeface="Constantia"/>
              </a:rPr>
              <a:t>()</a:t>
            </a:r>
            <a:endParaRPr dirty="0"/>
          </a:p>
          <a:p>
            <a:pPr>
              <a:buFont typeface="Constantia"/>
              <a:buAutoNum type="arabicPeriod"/>
            </a:pPr>
            <a:r>
              <a:rPr lang="en-US" sz="2000" b="1" dirty="0" err="1">
                <a:solidFill>
                  <a:srgbClr val="000000"/>
                </a:solidFill>
                <a:latin typeface="Constantia"/>
              </a:rPr>
              <a:t>strtoupper</a:t>
            </a:r>
            <a:r>
              <a:rPr lang="en-US" sz="2000" b="1" dirty="0">
                <a:solidFill>
                  <a:srgbClr val="000000"/>
                </a:solidFill>
                <a:latin typeface="Constantia"/>
              </a:rPr>
              <a:t> ( )				11. </a:t>
            </a:r>
            <a:r>
              <a:rPr lang="en-US" sz="2000" b="1" dirty="0" err="1">
                <a:solidFill>
                  <a:srgbClr val="000000"/>
                </a:solidFill>
                <a:latin typeface="Constantia"/>
              </a:rPr>
              <a:t>stripos</a:t>
            </a:r>
            <a:r>
              <a:rPr lang="en-US" b="1" dirty="0">
                <a:solidFill>
                  <a:srgbClr val="000000"/>
                </a:solidFill>
                <a:latin typeface="Constantia"/>
              </a:rPr>
              <a:t>()</a:t>
            </a:r>
            <a:endParaRPr dirty="0"/>
          </a:p>
          <a:p>
            <a:pPr>
              <a:buFont typeface="Constantia"/>
              <a:buAutoNum type="arabicPeriod"/>
            </a:pPr>
            <a:r>
              <a:rPr lang="en-US" sz="2000" b="1" dirty="0" err="1">
                <a:solidFill>
                  <a:srgbClr val="000000"/>
                </a:solidFill>
                <a:latin typeface="Constantia"/>
              </a:rPr>
              <a:t>lcfirst</a:t>
            </a:r>
            <a:r>
              <a:rPr lang="en-US" sz="2000" b="1" dirty="0">
                <a:solidFill>
                  <a:srgbClr val="000000"/>
                </a:solidFill>
                <a:latin typeface="Constantia"/>
              </a:rPr>
              <a:t>()				12. </a:t>
            </a:r>
            <a:r>
              <a:rPr lang="en-US" sz="2000" b="1" dirty="0" err="1">
                <a:solidFill>
                  <a:srgbClr val="000000"/>
                </a:solidFill>
                <a:latin typeface="Constantia"/>
              </a:rPr>
              <a:t>strpos</a:t>
            </a:r>
            <a:r>
              <a:rPr lang="en-US" b="1" dirty="0">
                <a:solidFill>
                  <a:srgbClr val="000000"/>
                </a:solidFill>
                <a:latin typeface="Constantia"/>
              </a:rPr>
              <a:t>()</a:t>
            </a:r>
            <a:endParaRPr dirty="0"/>
          </a:p>
          <a:p>
            <a:pPr>
              <a:lnSpc>
                <a:spcPct val="100000"/>
              </a:lnSpc>
              <a:buFont typeface="Constantia"/>
              <a:buAutoNum type="arabicPeriod"/>
            </a:pPr>
            <a:r>
              <a:rPr lang="en-US" sz="2000" b="1" dirty="0" err="1">
                <a:solidFill>
                  <a:srgbClr val="000000"/>
                </a:solidFill>
                <a:latin typeface="Constantia"/>
              </a:rPr>
              <a:t>ucfirst</a:t>
            </a:r>
            <a:r>
              <a:rPr lang="en-US" sz="2000" b="1" dirty="0">
                <a:solidFill>
                  <a:srgbClr val="000000"/>
                </a:solidFill>
                <a:latin typeface="Constantia"/>
              </a:rPr>
              <a:t>()				13. </a:t>
            </a:r>
            <a:r>
              <a:rPr lang="en-US" sz="2000" b="1" dirty="0" err="1">
                <a:solidFill>
                  <a:srgbClr val="000000"/>
                </a:solidFill>
                <a:latin typeface="Constantia"/>
              </a:rPr>
              <a:t>ltrim</a:t>
            </a:r>
            <a:r>
              <a:rPr lang="en-US" sz="2000" b="1" dirty="0">
                <a:solidFill>
                  <a:srgbClr val="000000"/>
                </a:solidFill>
                <a:latin typeface="Constantia"/>
              </a:rPr>
              <a:t>()</a:t>
            </a:r>
            <a:endParaRPr dirty="0"/>
          </a:p>
          <a:p>
            <a:pPr>
              <a:lnSpc>
                <a:spcPct val="100000"/>
              </a:lnSpc>
              <a:buFont typeface="Constantia"/>
              <a:buAutoNum type="arabicPeriod"/>
            </a:pPr>
            <a:r>
              <a:rPr lang="en-US" sz="2000" b="1" dirty="0" err="1">
                <a:solidFill>
                  <a:srgbClr val="000000"/>
                </a:solidFill>
                <a:latin typeface="Constantia"/>
              </a:rPr>
              <a:t>ucwords</a:t>
            </a:r>
            <a:r>
              <a:rPr lang="en-US" sz="2000" b="1" dirty="0">
                <a:solidFill>
                  <a:srgbClr val="000000"/>
                </a:solidFill>
                <a:latin typeface="Constantia"/>
              </a:rPr>
              <a:t>()				14. </a:t>
            </a:r>
            <a:r>
              <a:rPr lang="en-US" sz="2000" b="1" dirty="0" err="1">
                <a:solidFill>
                  <a:srgbClr val="000000"/>
                </a:solidFill>
                <a:latin typeface="Constantia"/>
              </a:rPr>
              <a:t>rtrim</a:t>
            </a:r>
            <a:r>
              <a:rPr lang="en-US" sz="2000" b="1" dirty="0">
                <a:solidFill>
                  <a:srgbClr val="000000"/>
                </a:solidFill>
                <a:latin typeface="Constantia"/>
              </a:rPr>
              <a:t>()</a:t>
            </a:r>
            <a:endParaRPr dirty="0"/>
          </a:p>
          <a:p>
            <a:pPr>
              <a:lnSpc>
                <a:spcPct val="100000"/>
              </a:lnSpc>
              <a:buFont typeface="Constantia"/>
              <a:buAutoNum type="arabicPeriod"/>
            </a:pPr>
            <a:r>
              <a:rPr lang="en-US" sz="2000" b="1" dirty="0" err="1">
                <a:solidFill>
                  <a:srgbClr val="000000"/>
                </a:solidFill>
                <a:latin typeface="Constantia"/>
              </a:rPr>
              <a:t>substr_replace</a:t>
            </a:r>
            <a:r>
              <a:rPr lang="en-US" sz="2000" b="1" dirty="0">
                <a:solidFill>
                  <a:srgbClr val="000000"/>
                </a:solidFill>
                <a:latin typeface="Constantia"/>
              </a:rPr>
              <a:t>( )</a:t>
            </a:r>
          </a:p>
          <a:p>
            <a:pPr>
              <a:lnSpc>
                <a:spcPct val="100000"/>
              </a:lnSpc>
              <a:buFont typeface="Constantia"/>
              <a:buAutoNum type="arabicPeriod"/>
            </a:pPr>
            <a:r>
              <a:rPr lang="en-US" sz="2000" b="1" dirty="0" err="1">
                <a:solidFill>
                  <a:srgbClr val="000000"/>
                </a:solidFill>
                <a:latin typeface="Constantia"/>
              </a:rPr>
              <a:t>substr_count</a:t>
            </a:r>
            <a:r>
              <a:rPr lang="en-US" sz="2000" b="1" dirty="0">
                <a:solidFill>
                  <a:srgbClr val="000000"/>
                </a:solidFill>
                <a:latin typeface="Constantia"/>
              </a:rPr>
              <a:t>()</a:t>
            </a:r>
            <a:endParaRPr sz="2000" b="1" dirty="0">
              <a:solidFill>
                <a:srgbClr val="000000"/>
              </a:solidFill>
              <a:latin typeface="Constantia"/>
            </a:endParaRPr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1219320" y="658080"/>
            <a:ext cx="6857640" cy="554184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0000"/>
                </a:solidFill>
                <a:latin typeface="Constantia"/>
              </a:rPr>
              <a:t>1. echo:</a:t>
            </a:r>
            <a:r>
              <a:rPr lang="en-US" sz="2400" b="1" dirty="0">
                <a:solidFill>
                  <a:srgbClr val="000000"/>
                </a:solidFill>
                <a:latin typeface="Gentium Basic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tantia"/>
              </a:rPr>
              <a:t>It is used to print one or more string .Echo function is faster than print </a:t>
            </a:r>
            <a:r>
              <a:rPr lang="en-US" sz="2000" dirty="0" err="1">
                <a:solidFill>
                  <a:srgbClr val="000000"/>
                </a:solidFill>
                <a:latin typeface="Constantia"/>
              </a:rPr>
              <a:t>print</a:t>
            </a:r>
            <a:r>
              <a:rPr lang="en-US" sz="2000" dirty="0">
                <a:solidFill>
                  <a:srgbClr val="000000"/>
                </a:solidFill>
                <a:latin typeface="Constantia"/>
              </a:rPr>
              <a:t> function.  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tantia"/>
              </a:rPr>
              <a:t> 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tantia"/>
              </a:rPr>
              <a:t>Example: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&lt;!DOCTYPE 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&lt;head&gt;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&lt;title&gt;string function&lt;/title&gt;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&lt;/head&gt;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&lt;body&gt;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&lt;?</a:t>
            </a:r>
            <a:r>
              <a:rPr lang="en-US" sz="1600" i="1" dirty="0" err="1">
                <a:solidFill>
                  <a:srgbClr val="FF0000"/>
                </a:solidFill>
                <a:latin typeface="Constantia"/>
              </a:rPr>
              <a:t>php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echo "String Function"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?&gt;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&lt;/body&gt;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 </a:t>
            </a:r>
            <a:r>
              <a:rPr lang="en-US" sz="2000" dirty="0">
                <a:solidFill>
                  <a:srgbClr val="000000"/>
                </a:solidFill>
                <a:latin typeface="Constantia"/>
              </a:rPr>
              <a:t>Output: 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tantia"/>
              </a:rPr>
              <a:t>	String Function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tantia"/>
              </a:rPr>
              <a:t>//echo is not actually function so we are not required to use parentheses with it.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1219320" y="872100"/>
            <a:ext cx="6857640" cy="511380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0000"/>
                </a:solidFill>
                <a:latin typeface="Georgia"/>
              </a:rPr>
              <a:t>2. </a:t>
            </a:r>
            <a:r>
              <a:rPr lang="en-US" sz="2400" b="1" dirty="0" err="1">
                <a:solidFill>
                  <a:srgbClr val="000000"/>
                </a:solidFill>
                <a:latin typeface="Georgia"/>
              </a:rPr>
              <a:t>strtolower</a:t>
            </a:r>
            <a:r>
              <a:rPr lang="en-US" sz="2400" b="1" dirty="0">
                <a:solidFill>
                  <a:srgbClr val="000000"/>
                </a:solidFill>
                <a:latin typeface="Georgia"/>
              </a:rPr>
              <a:t>: </a:t>
            </a:r>
            <a:r>
              <a:rPr lang="en-US" sz="2000" dirty="0">
                <a:solidFill>
                  <a:srgbClr val="000000"/>
                </a:solidFill>
                <a:latin typeface="Georgia"/>
              </a:rPr>
              <a:t>It converts a string to lower case letter.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tantia"/>
              </a:rPr>
              <a:t>Example: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&lt;!DOCTYPE 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&lt;head&gt;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&lt;title&gt;string function&lt;/title&gt;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&lt;/head&gt;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&lt;body&gt;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&lt;?</a:t>
            </a:r>
            <a:r>
              <a:rPr lang="en-US" sz="1600" i="1" dirty="0" err="1">
                <a:solidFill>
                  <a:srgbClr val="FF0000"/>
                </a:solidFill>
                <a:latin typeface="Constantia"/>
              </a:rPr>
              <a:t>php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echo </a:t>
            </a:r>
            <a:r>
              <a:rPr lang="en-US" sz="1600" i="1" dirty="0" err="1">
                <a:solidFill>
                  <a:srgbClr val="FF0000"/>
                </a:solidFill>
                <a:latin typeface="Constantia"/>
              </a:rPr>
              <a:t>strtolower</a:t>
            </a:r>
            <a:r>
              <a:rPr lang="en-US" sz="1600" i="1" dirty="0">
                <a:solidFill>
                  <a:srgbClr val="FF0000"/>
                </a:solidFill>
                <a:latin typeface="Constantia"/>
              </a:rPr>
              <a:t>("STRING Function") 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?&gt;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&lt;/body&gt;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000000"/>
                </a:solidFill>
                <a:latin typeface="Franklin Gothic Book"/>
              </a:rPr>
              <a:t> 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Output: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	string function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CustomShape 1"/>
          <p:cNvSpPr/>
          <p:nvPr/>
        </p:nvSpPr>
        <p:spPr>
          <a:xfrm>
            <a:off x="1219320" y="688860"/>
            <a:ext cx="6857640" cy="548028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0000"/>
                </a:solidFill>
                <a:latin typeface="Georgia"/>
              </a:rPr>
              <a:t>3. </a:t>
            </a:r>
            <a:r>
              <a:rPr lang="en-US" sz="2400" b="1" dirty="0" err="1">
                <a:solidFill>
                  <a:srgbClr val="000000"/>
                </a:solidFill>
                <a:latin typeface="Georgia"/>
              </a:rPr>
              <a:t>strtoupper</a:t>
            </a:r>
            <a:r>
              <a:rPr lang="en-US" sz="2400" b="1" dirty="0">
                <a:solidFill>
                  <a:srgbClr val="000000"/>
                </a:solidFill>
                <a:latin typeface="Georgia"/>
              </a:rPr>
              <a:t> ( ):</a:t>
            </a:r>
            <a:r>
              <a:rPr lang="en-US" sz="2000" b="1" dirty="0">
                <a:solidFill>
                  <a:srgbClr val="000000"/>
                </a:solidFill>
                <a:latin typeface="Georgia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Georgia"/>
              </a:rPr>
              <a:t>It converts a string to upper case letter.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tantia"/>
              </a:rPr>
              <a:t>Example: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&lt;!DOCTYPE 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&lt;head&gt;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&lt;title&gt;string function&lt;/title&gt;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&lt;/head&gt;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&lt;body&gt;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&lt;?</a:t>
            </a:r>
            <a:r>
              <a:rPr lang="en-US" sz="1600" i="1" dirty="0" err="1">
                <a:solidFill>
                  <a:srgbClr val="FF0000"/>
                </a:solidFill>
                <a:latin typeface="Constantia"/>
              </a:rPr>
              <a:t>php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echo </a:t>
            </a:r>
            <a:r>
              <a:rPr lang="en-US" sz="1600" i="1" dirty="0" err="1">
                <a:solidFill>
                  <a:srgbClr val="FF0000"/>
                </a:solidFill>
                <a:latin typeface="Constantia"/>
              </a:rPr>
              <a:t>strtoupper</a:t>
            </a:r>
            <a:r>
              <a:rPr lang="en-US" sz="1600" i="1" dirty="0">
                <a:solidFill>
                  <a:srgbClr val="FF0000"/>
                </a:solidFill>
                <a:latin typeface="Constantia"/>
              </a:rPr>
              <a:t>("String Function") 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?&gt;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&lt;/body&gt;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 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Output: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	STRING FUNCTION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ransition advClick="0" advTm="1000">
    <p:circl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1219320" y="615600"/>
            <a:ext cx="6857640" cy="578520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0000"/>
                </a:solidFill>
                <a:latin typeface="Georgia"/>
              </a:rPr>
              <a:t>4. </a:t>
            </a:r>
            <a:r>
              <a:rPr lang="en-US" sz="2400" b="1" dirty="0" err="1">
                <a:solidFill>
                  <a:srgbClr val="000000"/>
                </a:solidFill>
                <a:latin typeface="Georgia"/>
              </a:rPr>
              <a:t>lcfirst</a:t>
            </a:r>
            <a:r>
              <a:rPr lang="en-US" sz="2400" b="1" dirty="0">
                <a:solidFill>
                  <a:srgbClr val="000000"/>
                </a:solidFill>
                <a:latin typeface="Georgia"/>
              </a:rPr>
              <a:t>( ):</a:t>
            </a:r>
            <a:r>
              <a:rPr lang="en-US" sz="2000" dirty="0">
                <a:solidFill>
                  <a:srgbClr val="000000"/>
                </a:solidFill>
                <a:latin typeface="Georgia"/>
              </a:rPr>
              <a:t> It converts the first character of a string to lower.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tantia"/>
              </a:rPr>
              <a:t>Example: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&lt;!DOCTYPE 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&lt;head&gt;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&lt;title&gt;string function&lt;/title&gt;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&lt;/head&gt;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&lt;body&gt;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&lt;?</a:t>
            </a:r>
            <a:r>
              <a:rPr lang="en-US" sz="1600" i="1" dirty="0" err="1">
                <a:solidFill>
                  <a:srgbClr val="FF0000"/>
                </a:solidFill>
                <a:latin typeface="Constantia"/>
              </a:rPr>
              <a:t>php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echo </a:t>
            </a:r>
            <a:r>
              <a:rPr lang="en-US" sz="1600" i="1" dirty="0" err="1">
                <a:solidFill>
                  <a:srgbClr val="FF0000"/>
                </a:solidFill>
                <a:latin typeface="Constantia"/>
              </a:rPr>
              <a:t>lcfirst</a:t>
            </a:r>
            <a:r>
              <a:rPr lang="en-US" sz="1600" i="1" dirty="0">
                <a:solidFill>
                  <a:srgbClr val="FF0000"/>
                </a:solidFill>
                <a:latin typeface="Constantia"/>
              </a:rPr>
              <a:t>("String Function") 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?&gt;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&lt;/body&gt;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dirty="0">
                <a:solidFill>
                  <a:srgbClr val="000000"/>
                </a:solidFill>
                <a:latin typeface="Franklin Gothic Book"/>
              </a:rPr>
              <a:t> 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i="1" dirty="0">
                <a:solidFill>
                  <a:srgbClr val="FF0000"/>
                </a:solidFill>
                <a:latin typeface="Georgia"/>
              </a:rPr>
              <a:t> 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Output: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	string Function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1219320" y="708480"/>
            <a:ext cx="6674760" cy="551088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0000"/>
                </a:solidFill>
                <a:latin typeface="Georgia"/>
              </a:rPr>
              <a:t>5. </a:t>
            </a:r>
            <a:r>
              <a:rPr lang="en-US" sz="2400" b="1" dirty="0" err="1">
                <a:solidFill>
                  <a:srgbClr val="000000"/>
                </a:solidFill>
                <a:latin typeface="Georgia"/>
              </a:rPr>
              <a:t>ucfirst</a:t>
            </a:r>
            <a:r>
              <a:rPr lang="en-US" sz="2400" b="1" dirty="0">
                <a:solidFill>
                  <a:srgbClr val="000000"/>
                </a:solidFill>
                <a:latin typeface="Georgia"/>
              </a:rPr>
              <a:t>( ):</a:t>
            </a:r>
            <a:r>
              <a:rPr lang="en-US" sz="2000" dirty="0">
                <a:solidFill>
                  <a:srgbClr val="000000"/>
                </a:solidFill>
                <a:latin typeface="Georgia"/>
              </a:rPr>
              <a:t> It converts the first character of a string to upper case.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tantia"/>
              </a:rPr>
              <a:t>Example: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&lt;!DOCTYPE 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&lt;head&gt;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&lt;title&gt;string function&lt;/title&gt;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&lt;/head&gt;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&lt;body&gt;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&lt;?php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echo </a:t>
            </a:r>
            <a:r>
              <a:rPr lang="en-US" sz="1600" i="1" dirty="0" err="1">
                <a:solidFill>
                  <a:srgbClr val="FF0000"/>
                </a:solidFill>
                <a:latin typeface="Constantia"/>
              </a:rPr>
              <a:t>ucfirst</a:t>
            </a:r>
            <a:r>
              <a:rPr lang="en-US" sz="1600" i="1" dirty="0">
                <a:solidFill>
                  <a:srgbClr val="FF0000"/>
                </a:solidFill>
                <a:latin typeface="Constantia"/>
              </a:rPr>
              <a:t>("string function") 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?&gt;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&lt;/body&gt;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 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Output: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String function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1219320" y="673560"/>
            <a:ext cx="6674760" cy="551088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0000"/>
                </a:solidFill>
                <a:latin typeface="Georgia"/>
              </a:rPr>
              <a:t>6. </a:t>
            </a:r>
            <a:r>
              <a:rPr lang="en-US" sz="2400" b="1" dirty="0" err="1">
                <a:solidFill>
                  <a:srgbClr val="000000"/>
                </a:solidFill>
                <a:latin typeface="Georgia"/>
              </a:rPr>
              <a:t>ucwords</a:t>
            </a:r>
            <a:r>
              <a:rPr lang="en-US" sz="2400" b="1" dirty="0">
                <a:solidFill>
                  <a:srgbClr val="000000"/>
                </a:solidFill>
                <a:latin typeface="Georgia"/>
              </a:rPr>
              <a:t>( ):</a:t>
            </a:r>
            <a:r>
              <a:rPr lang="en-US" sz="2000" dirty="0">
                <a:solidFill>
                  <a:srgbClr val="000000"/>
                </a:solidFill>
                <a:latin typeface="Georgia"/>
              </a:rPr>
              <a:t> It converts the first character of every word to upper case.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tantia"/>
              </a:rPr>
              <a:t>Example: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&lt;!DOCTYPE 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&lt;head&gt;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&lt;title&gt;string function&lt;/title&gt;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&lt;/head&gt;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&lt;body&gt;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&lt;?</a:t>
            </a:r>
            <a:r>
              <a:rPr lang="en-US" sz="1600" i="1" dirty="0" err="1">
                <a:solidFill>
                  <a:srgbClr val="FF0000"/>
                </a:solidFill>
                <a:latin typeface="Constantia"/>
              </a:rPr>
              <a:t>php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echo </a:t>
            </a:r>
            <a:r>
              <a:rPr lang="en-US" sz="1600" i="1" dirty="0" err="1">
                <a:solidFill>
                  <a:srgbClr val="FF0000"/>
                </a:solidFill>
                <a:latin typeface="Constantia"/>
              </a:rPr>
              <a:t>ucwords</a:t>
            </a:r>
            <a:r>
              <a:rPr lang="en-US" sz="1600" i="1" dirty="0">
                <a:solidFill>
                  <a:srgbClr val="FF0000"/>
                </a:solidFill>
                <a:latin typeface="Constantia"/>
              </a:rPr>
              <a:t>("string function") 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?&gt;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&lt;/body&gt;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 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Output: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	String Function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CustomShape 1"/>
          <p:cNvSpPr/>
          <p:nvPr/>
        </p:nvSpPr>
        <p:spPr>
          <a:xfrm>
            <a:off x="1219320" y="521460"/>
            <a:ext cx="6674760" cy="5815080"/>
          </a:xfrm>
          <a:prstGeom prst="rect">
            <a:avLst/>
          </a:prstGeom>
          <a:noFill/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0000"/>
                </a:solidFill>
                <a:latin typeface="Georgia"/>
              </a:rPr>
              <a:t>7. </a:t>
            </a:r>
            <a:r>
              <a:rPr lang="en-US" sz="2400" b="1" dirty="0" err="1">
                <a:solidFill>
                  <a:srgbClr val="000000"/>
                </a:solidFill>
                <a:latin typeface="Georgia"/>
              </a:rPr>
              <a:t>substr_replace</a:t>
            </a:r>
            <a:r>
              <a:rPr lang="en-US" sz="2400" b="1" dirty="0">
                <a:solidFill>
                  <a:srgbClr val="000000"/>
                </a:solidFill>
                <a:latin typeface="Georgia"/>
              </a:rPr>
              <a:t>( ): </a:t>
            </a:r>
            <a:r>
              <a:rPr lang="en-US" sz="2000" dirty="0">
                <a:solidFill>
                  <a:srgbClr val="000000"/>
                </a:solidFill>
                <a:latin typeface="Georgia"/>
              </a:rPr>
              <a:t>It replaces a part of a string with another string.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The syntax is: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 err="1">
                <a:solidFill>
                  <a:srgbClr val="000000"/>
                </a:solidFill>
                <a:latin typeface="Georgia"/>
              </a:rPr>
              <a:t>Substr_replace</a:t>
            </a:r>
            <a:r>
              <a:rPr lang="en-US" sz="2000" dirty="0">
                <a:solidFill>
                  <a:srgbClr val="000000"/>
                </a:solidFill>
                <a:latin typeface="Georgia"/>
              </a:rPr>
              <a:t> (string, replacement, start , length) 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Georgia"/>
              </a:rPr>
              <a:t>There are various way to replace string. Here the examples are –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2000" dirty="0">
                <a:solidFill>
                  <a:srgbClr val="000000"/>
                </a:solidFill>
                <a:latin typeface="Constantia"/>
              </a:rPr>
              <a:t>Example: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>
                <a:solidFill>
                  <a:srgbClr val="FF0000"/>
                </a:solidFill>
                <a:latin typeface="Constantia"/>
              </a:rPr>
              <a:t>&lt;!</a:t>
            </a:r>
            <a:r>
              <a:rPr lang="en-US" sz="1600" i="1" dirty="0">
                <a:solidFill>
                  <a:srgbClr val="FF0000"/>
                </a:solidFill>
                <a:latin typeface="Constantia"/>
              </a:rPr>
              <a:t>DOCTYPE 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&lt;head&gt;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&lt;title&gt;string function&lt;/title&gt;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&lt;/head&gt;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&lt;body&gt;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&lt;?</a:t>
            </a:r>
            <a:r>
              <a:rPr lang="en-US" sz="1600" i="1" dirty="0" err="1">
                <a:solidFill>
                  <a:srgbClr val="FF0000"/>
                </a:solidFill>
                <a:latin typeface="Constantia"/>
              </a:rPr>
              <a:t>php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echo </a:t>
            </a:r>
            <a:r>
              <a:rPr lang="en-US" sz="1600" i="1" dirty="0" err="1">
                <a:solidFill>
                  <a:srgbClr val="FF0000"/>
                </a:solidFill>
                <a:latin typeface="Constantia"/>
              </a:rPr>
              <a:t>substr_replace</a:t>
            </a:r>
            <a:r>
              <a:rPr lang="en-US" sz="1600" i="1" dirty="0">
                <a:solidFill>
                  <a:srgbClr val="FF0000"/>
                </a:solidFill>
                <a:latin typeface="Constantia"/>
              </a:rPr>
              <a:t>("hello world","nandon",6);  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	?&gt;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&lt;/body&gt;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&lt;/html&gt;</a:t>
            </a:r>
            <a:endParaRPr dirty="0"/>
          </a:p>
          <a:p>
            <a:pPr>
              <a:lnSpc>
                <a:spcPct val="100000"/>
              </a:lnSpc>
            </a:pPr>
            <a:r>
              <a:rPr lang="en-US" sz="1600" i="1" dirty="0">
                <a:solidFill>
                  <a:srgbClr val="FF0000"/>
                </a:solidFill>
                <a:latin typeface="Constantia"/>
              </a:rPr>
              <a:t> </a:t>
            </a:r>
            <a:endParaRPr dirty="0"/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8ce696e9412443ecc57c32ed4796326ae4778a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PHP-String-Function-8027949</Template>
  <TotalTime>31</TotalTime>
  <Words>1072</Words>
  <Application>Microsoft Office PowerPoint</Application>
  <PresentationFormat>On-screen Show (4:3)</PresentationFormat>
  <Paragraphs>236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Calibri</vt:lpstr>
      <vt:lpstr>Constantia</vt:lpstr>
      <vt:lpstr>DejaVu Sans</vt:lpstr>
      <vt:lpstr>Franklin Gothic Book</vt:lpstr>
      <vt:lpstr>Gentium Basic</vt:lpstr>
      <vt:lpstr>Georgia</vt:lpstr>
      <vt:lpstr>Rage Italic</vt:lpstr>
      <vt:lpstr>StarSymbol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RASIM</dc:creator>
  <cp:lastModifiedBy>RASIM</cp:lastModifiedBy>
  <cp:revision>54</cp:revision>
  <dcterms:created xsi:type="dcterms:W3CDTF">2022-11-17T03:52:35Z</dcterms:created>
  <dcterms:modified xsi:type="dcterms:W3CDTF">2023-01-16T18:28:57Z</dcterms:modified>
</cp:coreProperties>
</file>