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9" r:id="rId3"/>
    <p:sldId id="257" r:id="rId4"/>
    <p:sldId id="258"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6" r:id="rId30"/>
    <p:sldId id="287" r:id="rId3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4" d="100"/>
          <a:sy n="114" d="100"/>
        </p:scale>
        <p:origin x="414" y="1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22-May-23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22-May-23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22-May-23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22-May-23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22-May-23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22-May-23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22-May-23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22-May-23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22-May-23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22-May-23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22-May-23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22-May-23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22-May-23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22-May-23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22-May-23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22-May-23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157"/>
            <a:ext cx="2356674" cy="6853096"/>
            <a:chOff x="6627813" y="195610"/>
            <a:chExt cx="1952625" cy="5678141"/>
          </a:xfrm>
        </p:grpSpPr>
        <p:sp>
          <p:nvSpPr>
            <p:cNvPr id="11" name="Freeform 27"/>
            <p:cNvSpPr/>
            <p:nvPr/>
          </p:nvSpPr>
          <p:spPr bwMode="auto">
            <a:xfrm>
              <a:off x="6627813" y="195610"/>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22-May-23</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accent2">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hyperlink" Target="https://www.php.net/manual/en/language.oop5.static.php" TargetMode="External"/><Relationship Id="rId2" Type="http://schemas.openxmlformats.org/officeDocument/2006/relationships/hyperlink" Target="https://www.w3schools.com/php/php_oop_what_is.asp"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1B16C0-1B52-4E55-81BD-83C097967F73}"/>
              </a:ext>
            </a:extLst>
          </p:cNvPr>
          <p:cNvSpPr>
            <a:spLocks noGrp="1"/>
          </p:cNvSpPr>
          <p:nvPr>
            <p:ph type="ctrTitle"/>
          </p:nvPr>
        </p:nvSpPr>
        <p:spPr>
          <a:xfrm>
            <a:off x="1820411" y="115349"/>
            <a:ext cx="9491255" cy="1780563"/>
          </a:xfrm>
        </p:spPr>
        <p:txBody>
          <a:bodyPr>
            <a:normAutofit/>
          </a:bodyPr>
          <a:lstStyle/>
          <a:p>
            <a:r>
              <a:rPr lang="en-US" dirty="0"/>
              <a:t>Internet Technologies / PHP</a:t>
            </a:r>
            <a:br>
              <a:rPr lang="en-US" dirty="0"/>
            </a:br>
            <a:r>
              <a:rPr lang="en-US" sz="2800" dirty="0"/>
              <a:t>Edit v1</a:t>
            </a:r>
            <a:endParaRPr lang="en-US" dirty="0"/>
          </a:p>
        </p:txBody>
      </p:sp>
      <p:sp>
        <p:nvSpPr>
          <p:cNvPr id="3" name="Subtitle 2">
            <a:extLst>
              <a:ext uri="{FF2B5EF4-FFF2-40B4-BE49-F238E27FC236}">
                <a16:creationId xmlns:a16="http://schemas.microsoft.com/office/drawing/2014/main" id="{1AE61005-D070-45A6-83F3-DA1D48AA8E9E}"/>
              </a:ext>
            </a:extLst>
          </p:cNvPr>
          <p:cNvSpPr>
            <a:spLocks noGrp="1"/>
          </p:cNvSpPr>
          <p:nvPr>
            <p:ph type="subTitle" idx="1"/>
          </p:nvPr>
        </p:nvSpPr>
        <p:spPr>
          <a:xfrm>
            <a:off x="9146796" y="6595630"/>
            <a:ext cx="3045204" cy="209938"/>
          </a:xfrm>
        </p:spPr>
        <p:txBody>
          <a:bodyPr>
            <a:normAutofit fontScale="47500" lnSpcReduction="20000"/>
          </a:bodyPr>
          <a:lstStyle/>
          <a:p>
            <a:r>
              <a:rPr lang="en-US" dirty="0" err="1"/>
              <a:t>Rasim</a:t>
            </a:r>
            <a:r>
              <a:rPr lang="en-US" dirty="0"/>
              <a:t> </a:t>
            </a:r>
            <a:r>
              <a:rPr lang="en-US" dirty="0" err="1"/>
              <a:t>Mahmudov</a:t>
            </a:r>
            <a:r>
              <a:rPr lang="en-US" dirty="0"/>
              <a:t> – rasimmax.com</a:t>
            </a:r>
          </a:p>
        </p:txBody>
      </p:sp>
    </p:spTree>
    <p:extLst>
      <p:ext uri="{BB962C8B-B14F-4D97-AF65-F5344CB8AC3E}">
        <p14:creationId xmlns:p14="http://schemas.microsoft.com/office/powerpoint/2010/main" val="245778444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2F46CA-8C37-4A79-BC2E-A165CC4F37BE}"/>
              </a:ext>
            </a:extLst>
          </p:cNvPr>
          <p:cNvSpPr>
            <a:spLocks noGrp="1"/>
          </p:cNvSpPr>
          <p:nvPr>
            <p:ph type="title"/>
          </p:nvPr>
        </p:nvSpPr>
        <p:spPr>
          <a:xfrm>
            <a:off x="2596638" y="112382"/>
            <a:ext cx="8911687" cy="860741"/>
          </a:xfrm>
        </p:spPr>
        <p:txBody>
          <a:bodyPr>
            <a:noAutofit/>
          </a:bodyPr>
          <a:lstStyle/>
          <a:p>
            <a:pPr algn="just"/>
            <a:r>
              <a:rPr lang="en-US" sz="1600" dirty="0"/>
              <a:t>In this example we have added access modifiers to two functions. Here, if you try to call the </a:t>
            </a:r>
            <a:r>
              <a:rPr lang="en-US" sz="1600" dirty="0" err="1"/>
              <a:t>set_color</a:t>
            </a:r>
            <a:r>
              <a:rPr lang="en-US" sz="1600" dirty="0"/>
              <a:t>() or the </a:t>
            </a:r>
            <a:r>
              <a:rPr lang="en-US" sz="1600" dirty="0" err="1"/>
              <a:t>set_weight</a:t>
            </a:r>
            <a:r>
              <a:rPr lang="en-US" sz="1600" dirty="0"/>
              <a:t>() function it will result in a fatal error (because the two functions are considered protected and private), even if all the properties are public:</a:t>
            </a:r>
          </a:p>
        </p:txBody>
      </p:sp>
      <p:sp>
        <p:nvSpPr>
          <p:cNvPr id="3" name="Content Placeholder 2">
            <a:extLst>
              <a:ext uri="{FF2B5EF4-FFF2-40B4-BE49-F238E27FC236}">
                <a16:creationId xmlns:a16="http://schemas.microsoft.com/office/drawing/2014/main" id="{101C6B0B-DA91-462D-A2BD-7CE9E6366270}"/>
              </a:ext>
            </a:extLst>
          </p:cNvPr>
          <p:cNvSpPr>
            <a:spLocks noGrp="1"/>
          </p:cNvSpPr>
          <p:nvPr>
            <p:ph idx="1"/>
          </p:nvPr>
        </p:nvSpPr>
        <p:spPr>
          <a:xfrm>
            <a:off x="2592925" y="1145906"/>
            <a:ext cx="8915400" cy="5322006"/>
          </a:xfrm>
        </p:spPr>
        <p:txBody>
          <a:bodyPr>
            <a:normAutofit fontScale="92500" lnSpcReduction="10000"/>
          </a:bodyPr>
          <a:lstStyle/>
          <a:p>
            <a:pPr marL="0" indent="0">
              <a:buNone/>
            </a:pPr>
            <a:r>
              <a:rPr lang="en-US" dirty="0"/>
              <a:t>&lt;?php</a:t>
            </a:r>
            <a:br>
              <a:rPr lang="en-US" dirty="0"/>
            </a:br>
            <a:r>
              <a:rPr lang="en-US" dirty="0"/>
              <a:t>class Fruit {</a:t>
            </a:r>
            <a:br>
              <a:rPr lang="en-US" dirty="0"/>
            </a:br>
            <a:r>
              <a:rPr lang="en-US" dirty="0"/>
              <a:t>  public $name;</a:t>
            </a:r>
            <a:br>
              <a:rPr lang="en-US" dirty="0"/>
            </a:br>
            <a:r>
              <a:rPr lang="en-US" dirty="0"/>
              <a:t>  public $color;</a:t>
            </a:r>
            <a:br>
              <a:rPr lang="en-US" dirty="0"/>
            </a:br>
            <a:r>
              <a:rPr lang="en-US" dirty="0"/>
              <a:t>  public $weight;</a:t>
            </a:r>
            <a:br>
              <a:rPr lang="en-US" dirty="0"/>
            </a:br>
            <a:br>
              <a:rPr lang="en-US" dirty="0"/>
            </a:br>
            <a:r>
              <a:rPr lang="en-US" dirty="0"/>
              <a:t>  function </a:t>
            </a:r>
            <a:r>
              <a:rPr lang="en-US" dirty="0" err="1"/>
              <a:t>set_name</a:t>
            </a:r>
            <a:r>
              <a:rPr lang="en-US" dirty="0"/>
              <a:t>($n) {  // a public function (default)</a:t>
            </a:r>
            <a:br>
              <a:rPr lang="en-US" dirty="0"/>
            </a:br>
            <a:r>
              <a:rPr lang="en-US" dirty="0"/>
              <a:t>    $this-&gt;name = $n;</a:t>
            </a:r>
            <a:br>
              <a:rPr lang="en-US" dirty="0"/>
            </a:br>
            <a:r>
              <a:rPr lang="en-US" dirty="0"/>
              <a:t>  }</a:t>
            </a:r>
            <a:br>
              <a:rPr lang="en-US" dirty="0"/>
            </a:br>
            <a:r>
              <a:rPr lang="en-US" dirty="0"/>
              <a:t>  protected function </a:t>
            </a:r>
            <a:r>
              <a:rPr lang="en-US" dirty="0" err="1"/>
              <a:t>set_color</a:t>
            </a:r>
            <a:r>
              <a:rPr lang="en-US" dirty="0"/>
              <a:t>($n) { // a protected function</a:t>
            </a:r>
            <a:br>
              <a:rPr lang="en-US" dirty="0"/>
            </a:br>
            <a:r>
              <a:rPr lang="en-US" dirty="0"/>
              <a:t>    $this-&gt;color = $n;</a:t>
            </a:r>
            <a:br>
              <a:rPr lang="en-US" dirty="0"/>
            </a:br>
            <a:r>
              <a:rPr lang="en-US" dirty="0"/>
              <a:t>  }</a:t>
            </a:r>
            <a:br>
              <a:rPr lang="en-US" dirty="0"/>
            </a:br>
            <a:r>
              <a:rPr lang="en-US" dirty="0"/>
              <a:t>  private function </a:t>
            </a:r>
            <a:r>
              <a:rPr lang="en-US" dirty="0" err="1"/>
              <a:t>set_weight</a:t>
            </a:r>
            <a:r>
              <a:rPr lang="en-US" dirty="0"/>
              <a:t>($n) { // a private function</a:t>
            </a:r>
            <a:br>
              <a:rPr lang="en-US" dirty="0"/>
            </a:br>
            <a:r>
              <a:rPr lang="en-US" dirty="0"/>
              <a:t>    $this-&gt;weight = $n;</a:t>
            </a:r>
            <a:br>
              <a:rPr lang="en-US" dirty="0"/>
            </a:br>
            <a:r>
              <a:rPr lang="en-US" dirty="0"/>
              <a:t>  }</a:t>
            </a:r>
            <a:br>
              <a:rPr lang="en-US" dirty="0"/>
            </a:br>
            <a:r>
              <a:rPr lang="en-US" dirty="0"/>
              <a:t>}</a:t>
            </a:r>
            <a:br>
              <a:rPr lang="en-US" dirty="0"/>
            </a:br>
            <a:br>
              <a:rPr lang="en-US" dirty="0"/>
            </a:br>
            <a:r>
              <a:rPr lang="en-US" dirty="0"/>
              <a:t>$mango = new Fruit();</a:t>
            </a:r>
            <a:br>
              <a:rPr lang="en-US" b="1" dirty="0"/>
            </a:br>
            <a:r>
              <a:rPr lang="en-US" dirty="0"/>
              <a:t>$mango-&gt;</a:t>
            </a:r>
            <a:r>
              <a:rPr lang="en-US" dirty="0" err="1"/>
              <a:t>set_name</a:t>
            </a:r>
            <a:r>
              <a:rPr lang="en-US" dirty="0"/>
              <a:t>('Mango'); // </a:t>
            </a:r>
            <a:r>
              <a:rPr lang="en-US" b="1" dirty="0"/>
              <a:t>OK</a:t>
            </a:r>
            <a:br>
              <a:rPr lang="en-US" dirty="0"/>
            </a:br>
            <a:r>
              <a:rPr lang="en-US" dirty="0"/>
              <a:t>$mango-&gt;</a:t>
            </a:r>
            <a:r>
              <a:rPr lang="en-US" dirty="0" err="1"/>
              <a:t>set_color</a:t>
            </a:r>
            <a:r>
              <a:rPr lang="en-US" dirty="0"/>
              <a:t>('Yellow'); // </a:t>
            </a:r>
            <a:r>
              <a:rPr lang="en-US" b="1" dirty="0"/>
              <a:t>ERROR</a:t>
            </a:r>
            <a:br>
              <a:rPr lang="en-US" dirty="0"/>
            </a:br>
            <a:r>
              <a:rPr lang="en-US" dirty="0"/>
              <a:t>$mango-&gt;</a:t>
            </a:r>
            <a:r>
              <a:rPr lang="en-US" dirty="0" err="1"/>
              <a:t>set_weight</a:t>
            </a:r>
            <a:r>
              <a:rPr lang="en-US" dirty="0"/>
              <a:t>('300'); // </a:t>
            </a:r>
            <a:r>
              <a:rPr lang="en-US" b="1" dirty="0"/>
              <a:t>ERROR</a:t>
            </a:r>
            <a:br>
              <a:rPr lang="en-US" dirty="0"/>
            </a:br>
            <a:r>
              <a:rPr lang="en-US" dirty="0"/>
              <a:t>?&gt;</a:t>
            </a:r>
          </a:p>
        </p:txBody>
      </p:sp>
    </p:spTree>
    <p:extLst>
      <p:ext uri="{BB962C8B-B14F-4D97-AF65-F5344CB8AC3E}">
        <p14:creationId xmlns:p14="http://schemas.microsoft.com/office/powerpoint/2010/main" val="350655016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647A14-24FA-4DE1-BF37-9026DB19B379}"/>
              </a:ext>
            </a:extLst>
          </p:cNvPr>
          <p:cNvSpPr>
            <a:spLocks noGrp="1"/>
          </p:cNvSpPr>
          <p:nvPr>
            <p:ph type="title"/>
          </p:nvPr>
        </p:nvSpPr>
        <p:spPr>
          <a:xfrm>
            <a:off x="2525813" y="88085"/>
            <a:ext cx="8911687" cy="608201"/>
          </a:xfrm>
        </p:spPr>
        <p:txBody>
          <a:bodyPr>
            <a:normAutofit fontScale="90000"/>
          </a:bodyPr>
          <a:lstStyle/>
          <a:p>
            <a:r>
              <a:rPr lang="en-US" dirty="0"/>
              <a:t>PHP OOP - Inheritance</a:t>
            </a:r>
            <a:br>
              <a:rPr lang="en-US" dirty="0"/>
            </a:br>
            <a:endParaRPr lang="en-US" dirty="0"/>
          </a:p>
        </p:txBody>
      </p:sp>
      <p:sp>
        <p:nvSpPr>
          <p:cNvPr id="3" name="Content Placeholder 2">
            <a:extLst>
              <a:ext uri="{FF2B5EF4-FFF2-40B4-BE49-F238E27FC236}">
                <a16:creationId xmlns:a16="http://schemas.microsoft.com/office/drawing/2014/main" id="{A87516AF-E467-420F-9517-90BD6A73F236}"/>
              </a:ext>
            </a:extLst>
          </p:cNvPr>
          <p:cNvSpPr>
            <a:spLocks noGrp="1"/>
          </p:cNvSpPr>
          <p:nvPr>
            <p:ph idx="1"/>
          </p:nvPr>
        </p:nvSpPr>
        <p:spPr>
          <a:xfrm>
            <a:off x="2614378" y="696286"/>
            <a:ext cx="9474157" cy="6073629"/>
          </a:xfrm>
        </p:spPr>
        <p:txBody>
          <a:bodyPr>
            <a:normAutofit fontScale="92500" lnSpcReduction="20000"/>
          </a:bodyPr>
          <a:lstStyle/>
          <a:p>
            <a:pPr marL="0" indent="0" algn="just">
              <a:buNone/>
            </a:pPr>
            <a:r>
              <a:rPr lang="en-US" sz="1400" dirty="0"/>
              <a:t>PHP - What is Inheritance?</a:t>
            </a:r>
          </a:p>
          <a:p>
            <a:pPr marL="0" indent="0" algn="just">
              <a:buNone/>
            </a:pPr>
            <a:r>
              <a:rPr lang="en-US" sz="1400" dirty="0"/>
              <a:t>Inheritance in OOP = When a class derives from another class.</a:t>
            </a:r>
          </a:p>
          <a:p>
            <a:pPr marL="0" indent="0" algn="just">
              <a:buNone/>
            </a:pPr>
            <a:r>
              <a:rPr lang="en-US" sz="1400" dirty="0"/>
              <a:t>The child class will inherit all the public and protected properties and methods from the parent class. In addition, it can have its own properties and methods.</a:t>
            </a:r>
          </a:p>
          <a:p>
            <a:pPr marL="0" indent="0" algn="just">
              <a:buNone/>
            </a:pPr>
            <a:r>
              <a:rPr lang="en-US" sz="1400" dirty="0"/>
              <a:t>An inherited class is defined by using the extends keyword.</a:t>
            </a:r>
          </a:p>
          <a:p>
            <a:pPr marL="0" indent="0" algn="just">
              <a:buNone/>
            </a:pPr>
            <a:r>
              <a:rPr lang="en-US" sz="1400" dirty="0"/>
              <a:t>Let's look at an example:</a:t>
            </a:r>
          </a:p>
          <a:p>
            <a:pPr marL="0" indent="0">
              <a:buNone/>
            </a:pPr>
            <a:r>
              <a:rPr lang="en-US" sz="1400" dirty="0"/>
              <a:t>Example:</a:t>
            </a:r>
          </a:p>
          <a:p>
            <a:pPr marL="0" indent="0">
              <a:buNone/>
            </a:pPr>
            <a:r>
              <a:rPr lang="en-US" sz="1400" dirty="0"/>
              <a:t>&lt;?php</a:t>
            </a:r>
            <a:br>
              <a:rPr lang="en-US" sz="1400" dirty="0"/>
            </a:br>
            <a:r>
              <a:rPr lang="en-US" sz="1400" dirty="0"/>
              <a:t>class Fruit {</a:t>
            </a:r>
            <a:br>
              <a:rPr lang="en-US" sz="1400" dirty="0"/>
            </a:br>
            <a:r>
              <a:rPr lang="en-US" sz="1400" dirty="0"/>
              <a:t>  public $name;</a:t>
            </a:r>
            <a:br>
              <a:rPr lang="en-US" sz="1400" dirty="0"/>
            </a:br>
            <a:r>
              <a:rPr lang="en-US" sz="1400" dirty="0"/>
              <a:t>  public $color;</a:t>
            </a:r>
            <a:br>
              <a:rPr lang="en-US" sz="1400" dirty="0"/>
            </a:br>
            <a:r>
              <a:rPr lang="en-US" sz="1400" dirty="0"/>
              <a:t>  public function __construct($name, $color) {</a:t>
            </a:r>
            <a:br>
              <a:rPr lang="en-US" sz="1400" dirty="0"/>
            </a:br>
            <a:r>
              <a:rPr lang="en-US" sz="1400" dirty="0"/>
              <a:t>    $this-&gt;name = $name;</a:t>
            </a:r>
            <a:br>
              <a:rPr lang="en-US" sz="1400" dirty="0"/>
            </a:br>
            <a:r>
              <a:rPr lang="en-US" sz="1400" dirty="0"/>
              <a:t>    $this-&gt;color = $color;</a:t>
            </a:r>
            <a:br>
              <a:rPr lang="en-US" sz="1400" dirty="0"/>
            </a:br>
            <a:r>
              <a:rPr lang="en-US" sz="1400" dirty="0"/>
              <a:t>  }</a:t>
            </a:r>
            <a:br>
              <a:rPr lang="en-US" sz="1400" dirty="0"/>
            </a:br>
            <a:r>
              <a:rPr lang="en-US" sz="1400" dirty="0"/>
              <a:t>  public function intro() {</a:t>
            </a:r>
            <a:br>
              <a:rPr lang="en-US" sz="1400" dirty="0"/>
            </a:br>
            <a:r>
              <a:rPr lang="en-US" sz="1400" dirty="0"/>
              <a:t>    echo "The fruit is {$this-&gt;name} and the color is {$this-&gt;color}.";</a:t>
            </a:r>
            <a:br>
              <a:rPr lang="en-US" sz="1400" dirty="0"/>
            </a:br>
            <a:r>
              <a:rPr lang="en-US" sz="1400" dirty="0"/>
              <a:t>  }</a:t>
            </a:r>
            <a:br>
              <a:rPr lang="en-US" sz="1400" dirty="0"/>
            </a:br>
            <a:r>
              <a:rPr lang="en-US" sz="1400" dirty="0"/>
              <a:t>}</a:t>
            </a:r>
            <a:br>
              <a:rPr lang="en-US" sz="1400" dirty="0"/>
            </a:br>
            <a:br>
              <a:rPr lang="en-US" sz="1400" dirty="0"/>
            </a:br>
            <a:r>
              <a:rPr lang="en-US" sz="1400" dirty="0"/>
              <a:t>// Strawberry is inherited from Fruit</a:t>
            </a:r>
            <a:br>
              <a:rPr lang="en-US" sz="1400" dirty="0"/>
            </a:br>
            <a:r>
              <a:rPr lang="en-US" sz="1400" dirty="0"/>
              <a:t>class Strawberry extends Fruit {</a:t>
            </a:r>
            <a:br>
              <a:rPr lang="en-US" sz="1400" dirty="0"/>
            </a:br>
            <a:r>
              <a:rPr lang="en-US" sz="1400" dirty="0"/>
              <a:t>  public function message() {</a:t>
            </a:r>
            <a:br>
              <a:rPr lang="en-US" sz="1400" dirty="0"/>
            </a:br>
            <a:r>
              <a:rPr lang="en-US" sz="1400" dirty="0"/>
              <a:t>    echo "Am I a fruit or a berry? ";</a:t>
            </a:r>
            <a:br>
              <a:rPr lang="en-US" sz="1400" dirty="0"/>
            </a:br>
            <a:r>
              <a:rPr lang="en-US" sz="1400" dirty="0"/>
              <a:t>  }</a:t>
            </a:r>
            <a:br>
              <a:rPr lang="en-US" sz="1400" dirty="0"/>
            </a:br>
            <a:r>
              <a:rPr lang="en-US" sz="1400" dirty="0"/>
              <a:t>}</a:t>
            </a:r>
            <a:br>
              <a:rPr lang="en-US" sz="1400" dirty="0"/>
            </a:br>
            <a:r>
              <a:rPr lang="en-US" sz="1400" dirty="0"/>
              <a:t>$strawberry = new Strawberry("Strawberry", "red");</a:t>
            </a:r>
            <a:br>
              <a:rPr lang="en-US" sz="1400" dirty="0"/>
            </a:br>
            <a:r>
              <a:rPr lang="en-US" sz="1400" dirty="0"/>
              <a:t>$strawberry-&gt;message();</a:t>
            </a:r>
            <a:br>
              <a:rPr lang="en-US" sz="1400" dirty="0"/>
            </a:br>
            <a:r>
              <a:rPr lang="en-US" sz="1400" dirty="0"/>
              <a:t>$strawberry-&gt;intro();</a:t>
            </a:r>
            <a:br>
              <a:rPr lang="en-US" sz="1400" dirty="0"/>
            </a:br>
            <a:r>
              <a:rPr lang="en-US" sz="1400" dirty="0"/>
              <a:t>?&gt;</a:t>
            </a:r>
          </a:p>
        </p:txBody>
      </p:sp>
    </p:spTree>
    <p:extLst>
      <p:ext uri="{BB962C8B-B14F-4D97-AF65-F5344CB8AC3E}">
        <p14:creationId xmlns:p14="http://schemas.microsoft.com/office/powerpoint/2010/main" val="152412690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A6708E-E42E-4BEB-B1FD-B50529DF0104}"/>
              </a:ext>
            </a:extLst>
          </p:cNvPr>
          <p:cNvSpPr>
            <a:spLocks noGrp="1"/>
          </p:cNvSpPr>
          <p:nvPr>
            <p:ph type="title"/>
          </p:nvPr>
        </p:nvSpPr>
        <p:spPr>
          <a:xfrm>
            <a:off x="2589212" y="204661"/>
            <a:ext cx="8911687" cy="1280890"/>
          </a:xfrm>
        </p:spPr>
        <p:txBody>
          <a:bodyPr/>
          <a:lstStyle/>
          <a:p>
            <a:r>
              <a:rPr lang="en-US" dirty="0"/>
              <a:t>PHP OOP - Class Constants</a:t>
            </a:r>
            <a:br>
              <a:rPr lang="en-US" dirty="0"/>
            </a:br>
            <a:endParaRPr lang="en-US" dirty="0"/>
          </a:p>
        </p:txBody>
      </p:sp>
      <p:sp>
        <p:nvSpPr>
          <p:cNvPr id="3" name="Content Placeholder 2">
            <a:extLst>
              <a:ext uri="{FF2B5EF4-FFF2-40B4-BE49-F238E27FC236}">
                <a16:creationId xmlns:a16="http://schemas.microsoft.com/office/drawing/2014/main" id="{467F4C04-37C9-4C2C-BABB-37D1C37AC22B}"/>
              </a:ext>
            </a:extLst>
          </p:cNvPr>
          <p:cNvSpPr>
            <a:spLocks noGrp="1"/>
          </p:cNvSpPr>
          <p:nvPr>
            <p:ph idx="1"/>
          </p:nvPr>
        </p:nvSpPr>
        <p:spPr>
          <a:xfrm>
            <a:off x="2589212" y="975919"/>
            <a:ext cx="8915400" cy="5677420"/>
          </a:xfrm>
        </p:spPr>
        <p:txBody>
          <a:bodyPr>
            <a:normAutofit fontScale="92500" lnSpcReduction="10000"/>
          </a:bodyPr>
          <a:lstStyle/>
          <a:p>
            <a:pPr marL="0" indent="0" algn="just">
              <a:buNone/>
            </a:pPr>
            <a:r>
              <a:rPr lang="en-US" dirty="0"/>
              <a:t>PHP - Class Constants</a:t>
            </a:r>
          </a:p>
          <a:p>
            <a:pPr marL="0" indent="0" algn="just">
              <a:buNone/>
            </a:pPr>
            <a:r>
              <a:rPr lang="en-US" dirty="0"/>
              <a:t>Constants cannot be changed once it is declared.</a:t>
            </a:r>
          </a:p>
          <a:p>
            <a:pPr marL="0" indent="0" algn="just">
              <a:buNone/>
            </a:pPr>
            <a:r>
              <a:rPr lang="en-US" dirty="0"/>
              <a:t>Class constants can be useful if you need to define some constant data within a class.</a:t>
            </a:r>
          </a:p>
          <a:p>
            <a:pPr marL="0" indent="0" algn="just">
              <a:buNone/>
            </a:pPr>
            <a:r>
              <a:rPr lang="en-US" dirty="0"/>
              <a:t>A class constant is declared inside a class with the const keyword.</a:t>
            </a:r>
          </a:p>
          <a:p>
            <a:pPr marL="0" indent="0" algn="just">
              <a:buNone/>
            </a:pPr>
            <a:r>
              <a:rPr lang="en-US" dirty="0"/>
              <a:t>Class constants are case-sensitive. However, it is recommended to name the constants in all uppercase letters.</a:t>
            </a:r>
          </a:p>
          <a:p>
            <a:pPr marL="0" indent="0" algn="just">
              <a:buNone/>
            </a:pPr>
            <a:r>
              <a:rPr lang="en-US" dirty="0"/>
              <a:t>We can access a constant from outside the class by using the class name followed by the scope resolution operator (::) followed by the constant name, like here:</a:t>
            </a:r>
          </a:p>
          <a:p>
            <a:pPr marL="0" indent="0">
              <a:buNone/>
            </a:pPr>
            <a:r>
              <a:rPr lang="en-US" dirty="0"/>
              <a:t>&lt;?php</a:t>
            </a:r>
            <a:br>
              <a:rPr lang="en-US" dirty="0"/>
            </a:br>
            <a:r>
              <a:rPr lang="en-US" dirty="0"/>
              <a:t>class Goodbye {</a:t>
            </a:r>
            <a:br>
              <a:rPr lang="en-US" dirty="0"/>
            </a:br>
            <a:r>
              <a:rPr lang="en-US" dirty="0"/>
              <a:t>  const LEAVING_MESSAGE = "Thank you for visiting W3Schools.com!";</a:t>
            </a:r>
            <a:br>
              <a:rPr lang="en-US" dirty="0"/>
            </a:br>
            <a:r>
              <a:rPr lang="en-US" dirty="0"/>
              <a:t>}</a:t>
            </a:r>
            <a:br>
              <a:rPr lang="en-US" dirty="0"/>
            </a:br>
            <a:endParaRPr lang="en-US" dirty="0"/>
          </a:p>
          <a:p>
            <a:pPr marL="0" indent="0">
              <a:buNone/>
            </a:pPr>
            <a:r>
              <a:rPr lang="en-US" dirty="0"/>
              <a:t>$class = “Goodbye“;</a:t>
            </a:r>
            <a:br>
              <a:rPr lang="en-US" dirty="0"/>
            </a:br>
            <a:r>
              <a:rPr lang="en-US" dirty="0"/>
              <a:t>echo Goodbye::LEAVING_MESSAGE; //or $class::LEAVING_MESSAGE</a:t>
            </a:r>
            <a:br>
              <a:rPr lang="en-US" dirty="0"/>
            </a:br>
            <a:r>
              <a:rPr lang="en-US" dirty="0"/>
              <a:t>?&gt;</a:t>
            </a:r>
          </a:p>
          <a:p>
            <a:pPr marL="0" indent="0">
              <a:buNone/>
            </a:pPr>
            <a:r>
              <a:rPr lang="en-US" b="1" dirty="0"/>
              <a:t>Result: </a:t>
            </a:r>
            <a:r>
              <a:rPr lang="en-US" dirty="0"/>
              <a:t>Thank you for visiting W3Schools.com!</a:t>
            </a:r>
          </a:p>
        </p:txBody>
      </p:sp>
    </p:spTree>
    <p:extLst>
      <p:ext uri="{BB962C8B-B14F-4D97-AF65-F5344CB8AC3E}">
        <p14:creationId xmlns:p14="http://schemas.microsoft.com/office/powerpoint/2010/main" val="344162079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759BFB-7A44-4D80-86FF-47FC2A350233}"/>
              </a:ext>
            </a:extLst>
          </p:cNvPr>
          <p:cNvSpPr>
            <a:spLocks noGrp="1"/>
          </p:cNvSpPr>
          <p:nvPr>
            <p:ph type="title"/>
          </p:nvPr>
        </p:nvSpPr>
        <p:spPr>
          <a:xfrm>
            <a:off x="2592925" y="431164"/>
            <a:ext cx="8911687" cy="1229856"/>
          </a:xfrm>
        </p:spPr>
        <p:txBody>
          <a:bodyPr>
            <a:noAutofit/>
          </a:bodyPr>
          <a:lstStyle/>
          <a:p>
            <a:r>
              <a:rPr lang="en-US" sz="1800" dirty="0"/>
              <a:t>Or, we can access a constant from inside the class by using the self keyword followed by the scope resolution operator (::) followed by the constant name, like here:</a:t>
            </a:r>
          </a:p>
        </p:txBody>
      </p:sp>
      <p:sp>
        <p:nvSpPr>
          <p:cNvPr id="3" name="Content Placeholder 2">
            <a:extLst>
              <a:ext uri="{FF2B5EF4-FFF2-40B4-BE49-F238E27FC236}">
                <a16:creationId xmlns:a16="http://schemas.microsoft.com/office/drawing/2014/main" id="{20E065A1-B2E5-40B1-9B10-FDCEB44812D7}"/>
              </a:ext>
            </a:extLst>
          </p:cNvPr>
          <p:cNvSpPr>
            <a:spLocks noGrp="1"/>
          </p:cNvSpPr>
          <p:nvPr>
            <p:ph idx="1"/>
          </p:nvPr>
        </p:nvSpPr>
        <p:spPr>
          <a:xfrm>
            <a:off x="2589212" y="1959639"/>
            <a:ext cx="8915400" cy="4189492"/>
          </a:xfrm>
        </p:spPr>
        <p:txBody>
          <a:bodyPr>
            <a:normAutofit fontScale="85000" lnSpcReduction="20000"/>
          </a:bodyPr>
          <a:lstStyle/>
          <a:p>
            <a:pPr marL="0" indent="0">
              <a:buNone/>
            </a:pPr>
            <a:r>
              <a:rPr lang="en-US" dirty="0"/>
              <a:t>Example</a:t>
            </a:r>
          </a:p>
          <a:p>
            <a:pPr marL="0" indent="0">
              <a:buNone/>
            </a:pPr>
            <a:r>
              <a:rPr lang="en-US" dirty="0"/>
              <a:t>&lt;?php</a:t>
            </a:r>
          </a:p>
          <a:p>
            <a:pPr marL="0" indent="0">
              <a:buNone/>
            </a:pPr>
            <a:r>
              <a:rPr lang="en-US" dirty="0"/>
              <a:t>class Goodbye {</a:t>
            </a:r>
          </a:p>
          <a:p>
            <a:pPr marL="0" indent="0">
              <a:buNone/>
            </a:pPr>
            <a:r>
              <a:rPr lang="en-US" dirty="0"/>
              <a:t>  const LEAVING_MESSAGE = "Thank you for visiting W3Schools.com!";</a:t>
            </a:r>
          </a:p>
          <a:p>
            <a:pPr marL="0" indent="0">
              <a:buNone/>
            </a:pPr>
            <a:r>
              <a:rPr lang="en-US" dirty="0"/>
              <a:t>  public function </a:t>
            </a:r>
            <a:r>
              <a:rPr lang="en-US" dirty="0" err="1"/>
              <a:t>byebye</a:t>
            </a:r>
            <a:r>
              <a:rPr lang="en-US" dirty="0"/>
              <a:t>() {</a:t>
            </a:r>
          </a:p>
          <a:p>
            <a:pPr marL="0" indent="0">
              <a:buNone/>
            </a:pPr>
            <a:r>
              <a:rPr lang="en-US" dirty="0"/>
              <a:t>    echo self::LEAVING_MESSAGE;</a:t>
            </a:r>
          </a:p>
          <a:p>
            <a:pPr marL="0" indent="0">
              <a:buNone/>
            </a:pPr>
            <a:r>
              <a:rPr lang="en-US" dirty="0"/>
              <a:t>  }</a:t>
            </a:r>
          </a:p>
          <a:p>
            <a:pPr marL="0" indent="0">
              <a:buNone/>
            </a:pPr>
            <a:r>
              <a:rPr lang="en-US" dirty="0"/>
              <a:t>}</a:t>
            </a:r>
          </a:p>
          <a:p>
            <a:pPr marL="0" indent="0">
              <a:buNone/>
            </a:pPr>
            <a:endParaRPr lang="en-US" dirty="0"/>
          </a:p>
          <a:p>
            <a:pPr marL="0" indent="0">
              <a:buNone/>
            </a:pPr>
            <a:r>
              <a:rPr lang="en-US" dirty="0"/>
              <a:t>$goodbye = new Goodbye();</a:t>
            </a:r>
          </a:p>
          <a:p>
            <a:pPr marL="0" indent="0">
              <a:buNone/>
            </a:pPr>
            <a:r>
              <a:rPr lang="en-US" dirty="0"/>
              <a:t>$goodbye-&gt;</a:t>
            </a:r>
            <a:r>
              <a:rPr lang="en-US" dirty="0" err="1"/>
              <a:t>byebye</a:t>
            </a:r>
            <a:r>
              <a:rPr lang="en-US" dirty="0"/>
              <a:t>();</a:t>
            </a:r>
          </a:p>
          <a:p>
            <a:pPr marL="0" indent="0">
              <a:buNone/>
            </a:pPr>
            <a:r>
              <a:rPr lang="en-US" dirty="0"/>
              <a:t>?&gt;</a:t>
            </a:r>
          </a:p>
          <a:p>
            <a:pPr marL="0" indent="0">
              <a:buNone/>
            </a:pPr>
            <a:r>
              <a:rPr lang="en-US" b="1" dirty="0"/>
              <a:t>Result: </a:t>
            </a:r>
            <a:r>
              <a:rPr lang="en-US" dirty="0"/>
              <a:t>Thank you for visiting W3Schools.com!</a:t>
            </a:r>
          </a:p>
        </p:txBody>
      </p:sp>
    </p:spTree>
    <p:extLst>
      <p:ext uri="{BB962C8B-B14F-4D97-AF65-F5344CB8AC3E}">
        <p14:creationId xmlns:p14="http://schemas.microsoft.com/office/powerpoint/2010/main" val="63818778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5C0D31-A9D5-4EC1-B2EF-0A0C82FEAE75}"/>
              </a:ext>
            </a:extLst>
          </p:cNvPr>
          <p:cNvSpPr>
            <a:spLocks noGrp="1"/>
          </p:cNvSpPr>
          <p:nvPr>
            <p:ph type="title"/>
          </p:nvPr>
        </p:nvSpPr>
        <p:spPr/>
        <p:txBody>
          <a:bodyPr/>
          <a:lstStyle/>
          <a:p>
            <a:r>
              <a:rPr lang="en-US" dirty="0"/>
              <a:t>PHP OOP - Abstract Classes</a:t>
            </a:r>
          </a:p>
        </p:txBody>
      </p:sp>
      <p:sp>
        <p:nvSpPr>
          <p:cNvPr id="3" name="Content Placeholder 2">
            <a:extLst>
              <a:ext uri="{FF2B5EF4-FFF2-40B4-BE49-F238E27FC236}">
                <a16:creationId xmlns:a16="http://schemas.microsoft.com/office/drawing/2014/main" id="{F9D0E3B7-87FD-418A-B559-9FC6E3D7EF39}"/>
              </a:ext>
            </a:extLst>
          </p:cNvPr>
          <p:cNvSpPr>
            <a:spLocks noGrp="1"/>
          </p:cNvSpPr>
          <p:nvPr>
            <p:ph idx="1"/>
          </p:nvPr>
        </p:nvSpPr>
        <p:spPr>
          <a:xfrm>
            <a:off x="2522100" y="1378589"/>
            <a:ext cx="8915400" cy="4929931"/>
          </a:xfrm>
        </p:spPr>
        <p:txBody>
          <a:bodyPr>
            <a:normAutofit fontScale="92500" lnSpcReduction="10000"/>
          </a:bodyPr>
          <a:lstStyle/>
          <a:p>
            <a:pPr marL="0" indent="0" algn="just">
              <a:buNone/>
            </a:pPr>
            <a:r>
              <a:rPr lang="en-US" dirty="0"/>
              <a:t>PHP - What are Abstract Classes and Methods?</a:t>
            </a:r>
          </a:p>
          <a:p>
            <a:pPr marL="0" indent="0" algn="just">
              <a:buNone/>
            </a:pPr>
            <a:r>
              <a:rPr lang="en-US" dirty="0"/>
              <a:t>Abstract classes and methods are when the parent class has a named method, but need its child class(es) to fill out the tasks.</a:t>
            </a:r>
          </a:p>
          <a:p>
            <a:pPr marL="0" indent="0" algn="just">
              <a:buNone/>
            </a:pPr>
            <a:r>
              <a:rPr lang="en-US" dirty="0"/>
              <a:t>An abstract class is a class that contains at least one abstract method. An abstract method is a method that is declared, but not implemented in the code.</a:t>
            </a:r>
          </a:p>
          <a:p>
            <a:pPr marL="0" indent="0" algn="just">
              <a:buNone/>
            </a:pPr>
            <a:r>
              <a:rPr lang="en-US" dirty="0"/>
              <a:t>An abstract class or method is defined with the abstract keyword:</a:t>
            </a:r>
          </a:p>
          <a:p>
            <a:pPr marL="0" indent="0" algn="just">
              <a:buNone/>
            </a:pPr>
            <a:endParaRPr lang="en-US" dirty="0"/>
          </a:p>
          <a:p>
            <a:pPr marL="0" indent="0" algn="just">
              <a:buNone/>
            </a:pPr>
            <a:r>
              <a:rPr lang="en-US" dirty="0"/>
              <a:t>&lt;?php</a:t>
            </a:r>
          </a:p>
          <a:p>
            <a:pPr marL="0" indent="0" algn="just">
              <a:buNone/>
            </a:pPr>
            <a:r>
              <a:rPr lang="en-US" dirty="0"/>
              <a:t>abstract class </a:t>
            </a:r>
            <a:r>
              <a:rPr lang="en-US" dirty="0" err="1"/>
              <a:t>ParentClass</a:t>
            </a:r>
            <a:r>
              <a:rPr lang="en-US" dirty="0"/>
              <a:t> {</a:t>
            </a:r>
          </a:p>
          <a:p>
            <a:pPr marL="0" indent="0" algn="just">
              <a:buNone/>
            </a:pPr>
            <a:r>
              <a:rPr lang="en-US" dirty="0"/>
              <a:t>  abstract public function someMethod1();</a:t>
            </a:r>
          </a:p>
          <a:p>
            <a:pPr marL="0" indent="0" algn="just">
              <a:buNone/>
            </a:pPr>
            <a:r>
              <a:rPr lang="en-US" dirty="0"/>
              <a:t>  abstract public function someMethod2($name, $color);</a:t>
            </a:r>
          </a:p>
          <a:p>
            <a:pPr marL="0" indent="0" algn="just">
              <a:buNone/>
            </a:pPr>
            <a:r>
              <a:rPr lang="en-US" dirty="0"/>
              <a:t>  abstract public function someMethod3() : string;</a:t>
            </a:r>
          </a:p>
          <a:p>
            <a:pPr marL="0" indent="0" algn="just">
              <a:buNone/>
            </a:pPr>
            <a:r>
              <a:rPr lang="en-US" dirty="0"/>
              <a:t>}</a:t>
            </a:r>
          </a:p>
          <a:p>
            <a:pPr marL="0" indent="0" algn="just">
              <a:buNone/>
            </a:pPr>
            <a:r>
              <a:rPr lang="en-US" dirty="0"/>
              <a:t>?&gt;</a:t>
            </a:r>
          </a:p>
        </p:txBody>
      </p:sp>
    </p:spTree>
    <p:extLst>
      <p:ext uri="{BB962C8B-B14F-4D97-AF65-F5344CB8AC3E}">
        <p14:creationId xmlns:p14="http://schemas.microsoft.com/office/powerpoint/2010/main" val="211034465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D2E49A8-4ABA-4051-BBF2-4581EC944F58}"/>
              </a:ext>
            </a:extLst>
          </p:cNvPr>
          <p:cNvSpPr>
            <a:spLocks noGrp="1"/>
          </p:cNvSpPr>
          <p:nvPr>
            <p:ph idx="1"/>
          </p:nvPr>
        </p:nvSpPr>
        <p:spPr>
          <a:xfrm>
            <a:off x="2622768" y="715859"/>
            <a:ext cx="8915400" cy="5508771"/>
          </a:xfrm>
        </p:spPr>
        <p:txBody>
          <a:bodyPr>
            <a:normAutofit lnSpcReduction="10000"/>
          </a:bodyPr>
          <a:lstStyle/>
          <a:p>
            <a:pPr marL="0" indent="0" algn="just">
              <a:buNone/>
            </a:pPr>
            <a:r>
              <a:rPr lang="en-US" dirty="0"/>
              <a:t>When inheriting from an abstract class, the child class method must be defined with the same name, and the same or a less restricted access modifier. So, if the abstract method is defined as protected, the child class method must be defined as either protected or public, but not private. Also, the type and number of required arguments must be the same. However, the child classes may have optional arguments in addition.</a:t>
            </a:r>
          </a:p>
          <a:p>
            <a:pPr marL="0" indent="0" algn="just">
              <a:buNone/>
            </a:pPr>
            <a:endParaRPr lang="en-US" dirty="0"/>
          </a:p>
          <a:p>
            <a:pPr marL="0" indent="0" algn="just">
              <a:buNone/>
            </a:pPr>
            <a:r>
              <a:rPr lang="en-US" dirty="0"/>
              <a:t>So, when a child class is inherited from an abstract class, we have the following rules:</a:t>
            </a:r>
          </a:p>
          <a:p>
            <a:pPr marL="0" indent="0" algn="just">
              <a:buNone/>
            </a:pPr>
            <a:endParaRPr lang="en-US" dirty="0"/>
          </a:p>
          <a:p>
            <a:pPr marL="0" indent="0" algn="just">
              <a:buNone/>
            </a:pPr>
            <a:r>
              <a:rPr lang="en-US" dirty="0"/>
              <a:t>The child class method must be defined with the same name and it redeclares the parent abstract method</a:t>
            </a:r>
          </a:p>
          <a:p>
            <a:pPr marL="0" indent="0" algn="just">
              <a:buNone/>
            </a:pPr>
            <a:r>
              <a:rPr lang="en-US" dirty="0"/>
              <a:t>The child class method must be defined with the same or a less restricted access modifier</a:t>
            </a:r>
          </a:p>
          <a:p>
            <a:pPr marL="0" indent="0" algn="just">
              <a:buNone/>
            </a:pPr>
            <a:r>
              <a:rPr lang="en-US" dirty="0"/>
              <a:t>The number of required arguments must be the same. However, the child class may have optional arguments in addition</a:t>
            </a:r>
          </a:p>
          <a:p>
            <a:pPr marL="0" indent="0" algn="just">
              <a:buNone/>
            </a:pPr>
            <a:r>
              <a:rPr lang="en-US" dirty="0"/>
              <a:t>Let's look at an example:</a:t>
            </a:r>
          </a:p>
        </p:txBody>
      </p:sp>
    </p:spTree>
    <p:extLst>
      <p:ext uri="{BB962C8B-B14F-4D97-AF65-F5344CB8AC3E}">
        <p14:creationId xmlns:p14="http://schemas.microsoft.com/office/powerpoint/2010/main" val="94512772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712B25A-7BC7-49B1-8890-22450206055F}"/>
              </a:ext>
            </a:extLst>
          </p:cNvPr>
          <p:cNvSpPr>
            <a:spLocks noGrp="1"/>
          </p:cNvSpPr>
          <p:nvPr>
            <p:ph idx="1"/>
          </p:nvPr>
        </p:nvSpPr>
        <p:spPr>
          <a:xfrm>
            <a:off x="2622768" y="631970"/>
            <a:ext cx="8915400" cy="5961776"/>
          </a:xfrm>
        </p:spPr>
        <p:txBody>
          <a:bodyPr>
            <a:normAutofit fontScale="92500" lnSpcReduction="20000"/>
          </a:bodyPr>
          <a:lstStyle/>
          <a:p>
            <a:pPr marL="0" indent="0">
              <a:buNone/>
            </a:pPr>
            <a:r>
              <a:rPr lang="en-US" sz="1400" dirty="0"/>
              <a:t>// Parent class</a:t>
            </a:r>
            <a:br>
              <a:rPr lang="en-US" sz="1400" dirty="0"/>
            </a:br>
            <a:r>
              <a:rPr lang="en-US" sz="1400" dirty="0"/>
              <a:t>abstract class Car {</a:t>
            </a:r>
            <a:br>
              <a:rPr lang="en-US" sz="1400" dirty="0"/>
            </a:br>
            <a:r>
              <a:rPr lang="en-US" sz="1400" dirty="0"/>
              <a:t>  public $name;</a:t>
            </a:r>
            <a:br>
              <a:rPr lang="en-US" sz="1400" dirty="0"/>
            </a:br>
            <a:r>
              <a:rPr lang="en-US" sz="1400" dirty="0"/>
              <a:t>  public function __construct($name) {</a:t>
            </a:r>
            <a:br>
              <a:rPr lang="en-US" sz="1400" dirty="0"/>
            </a:br>
            <a:r>
              <a:rPr lang="en-US" sz="1400" dirty="0"/>
              <a:t>    $this-&gt;name = $name;</a:t>
            </a:r>
            <a:br>
              <a:rPr lang="en-US" sz="1400" dirty="0"/>
            </a:br>
            <a:r>
              <a:rPr lang="en-US" sz="1400" dirty="0"/>
              <a:t>  }</a:t>
            </a:r>
            <a:br>
              <a:rPr lang="en-US" sz="1400" dirty="0"/>
            </a:br>
            <a:r>
              <a:rPr lang="en-US" sz="1400" dirty="0"/>
              <a:t>  abstract public function intro() : string;</a:t>
            </a:r>
            <a:br>
              <a:rPr lang="en-US" sz="1400" dirty="0"/>
            </a:br>
            <a:r>
              <a:rPr lang="en-US" sz="1400" dirty="0"/>
              <a:t>}</a:t>
            </a:r>
            <a:br>
              <a:rPr lang="en-US" sz="1400" dirty="0"/>
            </a:br>
            <a:br>
              <a:rPr lang="en-US" sz="1400" dirty="0"/>
            </a:br>
            <a:r>
              <a:rPr lang="en-US" sz="1400" dirty="0"/>
              <a:t>// Child classes</a:t>
            </a:r>
            <a:br>
              <a:rPr lang="en-US" sz="1400" dirty="0"/>
            </a:br>
            <a:r>
              <a:rPr lang="en-US" sz="1400" dirty="0"/>
              <a:t>class Audi extends Car {</a:t>
            </a:r>
            <a:br>
              <a:rPr lang="en-US" sz="1400" dirty="0"/>
            </a:br>
            <a:r>
              <a:rPr lang="en-US" sz="1400" dirty="0"/>
              <a:t>  public function intro() : string {</a:t>
            </a:r>
            <a:br>
              <a:rPr lang="en-US" sz="1400" dirty="0"/>
            </a:br>
            <a:r>
              <a:rPr lang="en-US" sz="1400" dirty="0"/>
              <a:t>    return "Choose German quality! I'm an $this-&gt;name!";</a:t>
            </a:r>
            <a:br>
              <a:rPr lang="en-US" sz="1400" dirty="0"/>
            </a:br>
            <a:r>
              <a:rPr lang="en-US" sz="1400" dirty="0"/>
              <a:t>  }</a:t>
            </a:r>
            <a:br>
              <a:rPr lang="en-US" sz="1400" dirty="0"/>
            </a:br>
            <a:r>
              <a:rPr lang="en-US" sz="1400" dirty="0"/>
              <a:t>}</a:t>
            </a:r>
            <a:br>
              <a:rPr lang="en-US" sz="1400" dirty="0"/>
            </a:br>
            <a:br>
              <a:rPr lang="en-US" sz="1400" dirty="0"/>
            </a:br>
            <a:r>
              <a:rPr lang="en-US" sz="1400" dirty="0"/>
              <a:t>class Volvo extends Car {</a:t>
            </a:r>
            <a:br>
              <a:rPr lang="en-US" sz="1400" dirty="0"/>
            </a:br>
            <a:r>
              <a:rPr lang="en-US" sz="1400" dirty="0"/>
              <a:t>  public function intro() : string {</a:t>
            </a:r>
            <a:br>
              <a:rPr lang="en-US" sz="1400" dirty="0"/>
            </a:br>
            <a:r>
              <a:rPr lang="en-US" sz="1400" dirty="0"/>
              <a:t>    return "Proud to be Swedish! I'm a $this-&gt;name!";</a:t>
            </a:r>
            <a:br>
              <a:rPr lang="en-US" sz="1400" dirty="0"/>
            </a:br>
            <a:r>
              <a:rPr lang="en-US" sz="1400" dirty="0"/>
              <a:t>  }</a:t>
            </a:r>
            <a:br>
              <a:rPr lang="en-US" sz="1400" dirty="0"/>
            </a:br>
            <a:r>
              <a:rPr lang="en-US" sz="1400" dirty="0"/>
              <a:t>}</a:t>
            </a:r>
            <a:br>
              <a:rPr lang="en-US" sz="1400" dirty="0"/>
            </a:br>
            <a:br>
              <a:rPr lang="en-US" sz="1400" dirty="0"/>
            </a:br>
            <a:r>
              <a:rPr lang="en-US" sz="1400" dirty="0"/>
              <a:t>class Citroen extends Car {</a:t>
            </a:r>
            <a:br>
              <a:rPr lang="en-US" sz="1400" dirty="0"/>
            </a:br>
            <a:r>
              <a:rPr lang="en-US" sz="1400" dirty="0"/>
              <a:t>  public function intro() : string {</a:t>
            </a:r>
            <a:br>
              <a:rPr lang="en-US" sz="1400" dirty="0"/>
            </a:br>
            <a:r>
              <a:rPr lang="en-US" sz="1400" dirty="0"/>
              <a:t>    return "French extravagance! I'm a $this-&gt;name!";</a:t>
            </a:r>
            <a:br>
              <a:rPr lang="en-US" sz="1400" dirty="0"/>
            </a:br>
            <a:r>
              <a:rPr lang="en-US" sz="1400" dirty="0"/>
              <a:t>  }</a:t>
            </a:r>
            <a:br>
              <a:rPr lang="en-US" sz="1400" dirty="0"/>
            </a:br>
            <a:r>
              <a:rPr lang="en-US" sz="1400" dirty="0"/>
              <a:t>}</a:t>
            </a:r>
            <a:br>
              <a:rPr lang="en-US" sz="1400" dirty="0"/>
            </a:br>
            <a:br>
              <a:rPr lang="en-US" sz="1400" dirty="0"/>
            </a:br>
            <a:r>
              <a:rPr lang="en-US" sz="1400" dirty="0"/>
              <a:t>// Create objects from the child classes</a:t>
            </a:r>
            <a:br>
              <a:rPr lang="en-US" sz="1400" dirty="0"/>
            </a:br>
            <a:r>
              <a:rPr lang="en-US" sz="1400" dirty="0"/>
              <a:t>$</a:t>
            </a:r>
            <a:r>
              <a:rPr lang="en-US" sz="1400" dirty="0" err="1"/>
              <a:t>audi</a:t>
            </a:r>
            <a:r>
              <a:rPr lang="en-US" sz="1400" dirty="0"/>
              <a:t> = new </a:t>
            </a:r>
            <a:r>
              <a:rPr lang="en-US" sz="1400" dirty="0" err="1"/>
              <a:t>audi</a:t>
            </a:r>
            <a:r>
              <a:rPr lang="en-US" sz="1400" dirty="0"/>
              <a:t>("Audi");</a:t>
            </a:r>
            <a:br>
              <a:rPr lang="en-US" sz="1400" dirty="0"/>
            </a:br>
            <a:r>
              <a:rPr lang="en-US" sz="1400" dirty="0"/>
              <a:t>echo $</a:t>
            </a:r>
            <a:r>
              <a:rPr lang="en-US" sz="1400" dirty="0" err="1"/>
              <a:t>audi</a:t>
            </a:r>
            <a:r>
              <a:rPr lang="en-US" sz="1400" dirty="0"/>
              <a:t>-&gt;intro();//</a:t>
            </a:r>
            <a:r>
              <a:rPr lang="en-US" sz="1400" b="1" dirty="0"/>
              <a:t>Choose German quality! I'm an Audi!</a:t>
            </a:r>
            <a:br>
              <a:rPr lang="en-US" sz="1400" dirty="0"/>
            </a:br>
            <a:br>
              <a:rPr lang="en-US" sz="1400" dirty="0"/>
            </a:br>
            <a:r>
              <a:rPr lang="en-US" sz="1400" dirty="0"/>
              <a:t>$</a:t>
            </a:r>
            <a:r>
              <a:rPr lang="en-US" sz="1400" dirty="0" err="1"/>
              <a:t>volvo</a:t>
            </a:r>
            <a:r>
              <a:rPr lang="en-US" sz="1400" dirty="0"/>
              <a:t> = new </a:t>
            </a:r>
            <a:r>
              <a:rPr lang="en-US" sz="1400" dirty="0" err="1"/>
              <a:t>volvo</a:t>
            </a:r>
            <a:r>
              <a:rPr lang="en-US" sz="1400" dirty="0"/>
              <a:t>("Volvo");</a:t>
            </a:r>
            <a:br>
              <a:rPr lang="en-US" sz="1400" dirty="0"/>
            </a:br>
            <a:r>
              <a:rPr lang="en-US" sz="1400" dirty="0"/>
              <a:t>echo $</a:t>
            </a:r>
            <a:r>
              <a:rPr lang="en-US" sz="1400" dirty="0" err="1"/>
              <a:t>volvo</a:t>
            </a:r>
            <a:r>
              <a:rPr lang="en-US" sz="1400" dirty="0"/>
              <a:t>-&gt;intro();//</a:t>
            </a:r>
            <a:r>
              <a:rPr lang="en-US" sz="1400" b="1" dirty="0"/>
              <a:t>Proud to be Swedish! I'm a Volvo!</a:t>
            </a:r>
            <a:br>
              <a:rPr lang="en-US" sz="1400" dirty="0"/>
            </a:br>
            <a:br>
              <a:rPr lang="en-US" sz="1400" dirty="0"/>
            </a:br>
            <a:r>
              <a:rPr lang="en-US" sz="1400" dirty="0"/>
              <a:t>$</a:t>
            </a:r>
            <a:r>
              <a:rPr lang="en-US" sz="1400" dirty="0" err="1"/>
              <a:t>citroen</a:t>
            </a:r>
            <a:r>
              <a:rPr lang="en-US" sz="1400" dirty="0"/>
              <a:t> = new </a:t>
            </a:r>
            <a:r>
              <a:rPr lang="en-US" sz="1400" dirty="0" err="1"/>
              <a:t>citroen</a:t>
            </a:r>
            <a:r>
              <a:rPr lang="en-US" sz="1400" dirty="0"/>
              <a:t>("Citroen");</a:t>
            </a:r>
            <a:br>
              <a:rPr lang="en-US" sz="1400" dirty="0"/>
            </a:br>
            <a:r>
              <a:rPr lang="en-US" sz="1400" dirty="0"/>
              <a:t>echo $</a:t>
            </a:r>
            <a:r>
              <a:rPr lang="en-US" sz="1400" dirty="0" err="1"/>
              <a:t>citroen</a:t>
            </a:r>
            <a:r>
              <a:rPr lang="en-US" sz="1400" dirty="0"/>
              <a:t>-&gt;intro();//</a:t>
            </a:r>
            <a:r>
              <a:rPr lang="en-US" sz="1400" b="1" dirty="0"/>
              <a:t>French extravagance! I'm a Citroen!</a:t>
            </a:r>
            <a:endParaRPr lang="en-US" sz="1400" dirty="0"/>
          </a:p>
        </p:txBody>
      </p:sp>
    </p:spTree>
    <p:extLst>
      <p:ext uri="{BB962C8B-B14F-4D97-AF65-F5344CB8AC3E}">
        <p14:creationId xmlns:p14="http://schemas.microsoft.com/office/powerpoint/2010/main" val="353556762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E6E1CD-466A-4781-9331-6F8881A77432}"/>
              </a:ext>
            </a:extLst>
          </p:cNvPr>
          <p:cNvSpPr>
            <a:spLocks noGrp="1"/>
          </p:cNvSpPr>
          <p:nvPr>
            <p:ph type="title"/>
          </p:nvPr>
        </p:nvSpPr>
        <p:spPr/>
        <p:txBody>
          <a:bodyPr/>
          <a:lstStyle/>
          <a:p>
            <a:r>
              <a:rPr lang="en-US" dirty="0"/>
              <a:t>Example Explained</a:t>
            </a:r>
          </a:p>
        </p:txBody>
      </p:sp>
      <p:sp>
        <p:nvSpPr>
          <p:cNvPr id="3" name="Content Placeholder 2">
            <a:extLst>
              <a:ext uri="{FF2B5EF4-FFF2-40B4-BE49-F238E27FC236}">
                <a16:creationId xmlns:a16="http://schemas.microsoft.com/office/drawing/2014/main" id="{A1083681-19FC-4BF8-A514-C69E0BDED831}"/>
              </a:ext>
            </a:extLst>
          </p:cNvPr>
          <p:cNvSpPr>
            <a:spLocks noGrp="1"/>
          </p:cNvSpPr>
          <p:nvPr>
            <p:ph idx="1"/>
          </p:nvPr>
        </p:nvSpPr>
        <p:spPr>
          <a:xfrm>
            <a:off x="2589212" y="2133600"/>
            <a:ext cx="8915400" cy="3638026"/>
          </a:xfrm>
        </p:spPr>
        <p:txBody>
          <a:bodyPr>
            <a:normAutofit/>
          </a:bodyPr>
          <a:lstStyle/>
          <a:p>
            <a:pPr marL="0" indent="0" algn="just">
              <a:buNone/>
            </a:pPr>
            <a:r>
              <a:rPr lang="en-US" sz="2000" dirty="0"/>
              <a:t>The Audi, Volvo, and Citroen classes are inherited from the Car class. This means that the Audi, Volvo, and Citroen classes can use the public $name property as well as the public __construct() method from the Car class because of inheritance.</a:t>
            </a:r>
          </a:p>
          <a:p>
            <a:pPr marL="0" indent="0" algn="just">
              <a:buNone/>
            </a:pPr>
            <a:endParaRPr lang="en-US" sz="2000" dirty="0"/>
          </a:p>
          <a:p>
            <a:pPr marL="0" indent="0" algn="just">
              <a:buNone/>
            </a:pPr>
            <a:r>
              <a:rPr lang="en-US" sz="2000" dirty="0"/>
              <a:t>But, intro() is an abstract method that should be defined in all the child classes and they should return a string.</a:t>
            </a:r>
          </a:p>
        </p:txBody>
      </p:sp>
    </p:spTree>
    <p:extLst>
      <p:ext uri="{BB962C8B-B14F-4D97-AF65-F5344CB8AC3E}">
        <p14:creationId xmlns:p14="http://schemas.microsoft.com/office/powerpoint/2010/main" val="116705644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2FAF47-A6E5-4DA5-B6E3-63BCC8B7DE95}"/>
              </a:ext>
            </a:extLst>
          </p:cNvPr>
          <p:cNvSpPr>
            <a:spLocks noGrp="1"/>
          </p:cNvSpPr>
          <p:nvPr>
            <p:ph type="title"/>
          </p:nvPr>
        </p:nvSpPr>
        <p:spPr>
          <a:xfrm>
            <a:off x="2589212" y="239087"/>
            <a:ext cx="8911687" cy="793629"/>
          </a:xfrm>
        </p:spPr>
        <p:txBody>
          <a:bodyPr>
            <a:noAutofit/>
          </a:bodyPr>
          <a:lstStyle/>
          <a:p>
            <a:r>
              <a:rPr lang="en-US" sz="2400" dirty="0"/>
              <a:t>PHP - More Abstract Class Examples</a:t>
            </a:r>
            <a:br>
              <a:rPr lang="en-US" sz="2400" dirty="0"/>
            </a:br>
            <a:r>
              <a:rPr lang="en-US" sz="1800" dirty="0"/>
              <a:t>Let's look at another example where the abstract method has an argument:</a:t>
            </a:r>
            <a:endParaRPr lang="en-US" sz="2400" dirty="0"/>
          </a:p>
        </p:txBody>
      </p:sp>
      <p:sp>
        <p:nvSpPr>
          <p:cNvPr id="3" name="Content Placeholder 2">
            <a:extLst>
              <a:ext uri="{FF2B5EF4-FFF2-40B4-BE49-F238E27FC236}">
                <a16:creationId xmlns:a16="http://schemas.microsoft.com/office/drawing/2014/main" id="{2A49F87C-7BB9-4757-9C88-EC6A7163048C}"/>
              </a:ext>
            </a:extLst>
          </p:cNvPr>
          <p:cNvSpPr>
            <a:spLocks noGrp="1"/>
          </p:cNvSpPr>
          <p:nvPr>
            <p:ph idx="1"/>
          </p:nvPr>
        </p:nvSpPr>
        <p:spPr>
          <a:xfrm>
            <a:off x="2585499" y="1032716"/>
            <a:ext cx="8915400" cy="5586197"/>
          </a:xfrm>
        </p:spPr>
        <p:txBody>
          <a:bodyPr>
            <a:normAutofit fontScale="92500" lnSpcReduction="20000"/>
          </a:bodyPr>
          <a:lstStyle/>
          <a:p>
            <a:pPr marL="0" indent="0">
              <a:buNone/>
            </a:pPr>
            <a:r>
              <a:rPr lang="en-US" dirty="0"/>
              <a:t>&lt;?php</a:t>
            </a:r>
            <a:br>
              <a:rPr lang="en-US" dirty="0"/>
            </a:br>
            <a:r>
              <a:rPr lang="en-US" dirty="0"/>
              <a:t>abstract class </a:t>
            </a:r>
            <a:r>
              <a:rPr lang="en-US" dirty="0" err="1"/>
              <a:t>ParentClass</a:t>
            </a:r>
            <a:r>
              <a:rPr lang="en-US" dirty="0"/>
              <a:t> {</a:t>
            </a:r>
            <a:br>
              <a:rPr lang="en-US" dirty="0"/>
            </a:br>
            <a:r>
              <a:rPr lang="en-US" dirty="0"/>
              <a:t>  // Abstract method with an argument</a:t>
            </a:r>
            <a:br>
              <a:rPr lang="en-US" dirty="0"/>
            </a:br>
            <a:r>
              <a:rPr lang="en-US" dirty="0"/>
              <a:t>  abstract protected function </a:t>
            </a:r>
            <a:r>
              <a:rPr lang="en-US" dirty="0" err="1"/>
              <a:t>prefixName</a:t>
            </a:r>
            <a:r>
              <a:rPr lang="en-US" dirty="0"/>
              <a:t>($name);</a:t>
            </a:r>
            <a:br>
              <a:rPr lang="en-US" dirty="0"/>
            </a:br>
            <a:r>
              <a:rPr lang="en-US" dirty="0"/>
              <a:t>}</a:t>
            </a:r>
            <a:br>
              <a:rPr lang="en-US" dirty="0"/>
            </a:br>
            <a:br>
              <a:rPr lang="en-US" dirty="0"/>
            </a:br>
            <a:r>
              <a:rPr lang="en-US" dirty="0"/>
              <a:t>class </a:t>
            </a:r>
            <a:r>
              <a:rPr lang="en-US" dirty="0" err="1"/>
              <a:t>ChildClass</a:t>
            </a:r>
            <a:r>
              <a:rPr lang="en-US" dirty="0"/>
              <a:t> extends </a:t>
            </a:r>
            <a:r>
              <a:rPr lang="en-US" dirty="0" err="1"/>
              <a:t>ParentClass</a:t>
            </a:r>
            <a:r>
              <a:rPr lang="en-US" dirty="0"/>
              <a:t> {</a:t>
            </a:r>
            <a:br>
              <a:rPr lang="en-US" dirty="0"/>
            </a:br>
            <a:r>
              <a:rPr lang="en-US" dirty="0"/>
              <a:t>  public function </a:t>
            </a:r>
            <a:r>
              <a:rPr lang="en-US" dirty="0" err="1"/>
              <a:t>prefixName</a:t>
            </a:r>
            <a:r>
              <a:rPr lang="en-US" dirty="0"/>
              <a:t>($name) {</a:t>
            </a:r>
            <a:br>
              <a:rPr lang="en-US" dirty="0"/>
            </a:br>
            <a:r>
              <a:rPr lang="en-US" dirty="0"/>
              <a:t>    if ($name == "John Doe") {</a:t>
            </a:r>
            <a:br>
              <a:rPr lang="en-US" dirty="0"/>
            </a:br>
            <a:r>
              <a:rPr lang="en-US" dirty="0"/>
              <a:t>      $prefix = "Mr.";</a:t>
            </a:r>
            <a:br>
              <a:rPr lang="en-US" dirty="0"/>
            </a:br>
            <a:r>
              <a:rPr lang="en-US" dirty="0"/>
              <a:t>    } elseif ($name == "Jane Doe") {</a:t>
            </a:r>
            <a:br>
              <a:rPr lang="en-US" dirty="0"/>
            </a:br>
            <a:r>
              <a:rPr lang="en-US" dirty="0"/>
              <a:t>      $prefix = "Mrs.";</a:t>
            </a:r>
            <a:br>
              <a:rPr lang="en-US" dirty="0"/>
            </a:br>
            <a:r>
              <a:rPr lang="en-US" dirty="0"/>
              <a:t>    } else {</a:t>
            </a:r>
            <a:br>
              <a:rPr lang="en-US" dirty="0"/>
            </a:br>
            <a:r>
              <a:rPr lang="en-US" dirty="0"/>
              <a:t>      $prefix = "";</a:t>
            </a:r>
            <a:br>
              <a:rPr lang="en-US" dirty="0"/>
            </a:br>
            <a:r>
              <a:rPr lang="en-US" dirty="0"/>
              <a:t>    }</a:t>
            </a:r>
            <a:br>
              <a:rPr lang="en-US" dirty="0"/>
            </a:br>
            <a:r>
              <a:rPr lang="en-US" dirty="0"/>
              <a:t>    return "{$prefix} {$name}";</a:t>
            </a:r>
            <a:br>
              <a:rPr lang="en-US" dirty="0"/>
            </a:br>
            <a:r>
              <a:rPr lang="en-US" dirty="0"/>
              <a:t>  }</a:t>
            </a:r>
            <a:br>
              <a:rPr lang="en-US" dirty="0"/>
            </a:br>
            <a:r>
              <a:rPr lang="en-US" dirty="0"/>
              <a:t>}</a:t>
            </a:r>
            <a:br>
              <a:rPr lang="en-US" dirty="0"/>
            </a:br>
            <a:br>
              <a:rPr lang="en-US" dirty="0"/>
            </a:br>
            <a:r>
              <a:rPr lang="en-US" dirty="0"/>
              <a:t>$class = new </a:t>
            </a:r>
            <a:r>
              <a:rPr lang="en-US" dirty="0" err="1"/>
              <a:t>ChildClass</a:t>
            </a:r>
            <a:r>
              <a:rPr lang="en-US" dirty="0"/>
              <a:t>;</a:t>
            </a:r>
            <a:br>
              <a:rPr lang="en-US" dirty="0"/>
            </a:br>
            <a:r>
              <a:rPr lang="en-US" dirty="0"/>
              <a:t>echo $class-&gt;</a:t>
            </a:r>
            <a:r>
              <a:rPr lang="en-US" dirty="0" err="1"/>
              <a:t>prefixName</a:t>
            </a:r>
            <a:r>
              <a:rPr lang="en-US" dirty="0"/>
              <a:t>("John Doe");</a:t>
            </a:r>
            <a:br>
              <a:rPr lang="en-US" dirty="0"/>
            </a:br>
            <a:r>
              <a:rPr lang="en-US" dirty="0"/>
              <a:t>echo "&lt;</a:t>
            </a:r>
            <a:r>
              <a:rPr lang="en-US" dirty="0" err="1"/>
              <a:t>br</a:t>
            </a:r>
            <a:r>
              <a:rPr lang="en-US" dirty="0"/>
              <a:t>&gt;";</a:t>
            </a:r>
            <a:br>
              <a:rPr lang="en-US" dirty="0"/>
            </a:br>
            <a:r>
              <a:rPr lang="en-US" dirty="0"/>
              <a:t>echo $class-&gt;</a:t>
            </a:r>
            <a:r>
              <a:rPr lang="en-US" dirty="0" err="1"/>
              <a:t>prefixName</a:t>
            </a:r>
            <a:r>
              <a:rPr lang="en-US" dirty="0"/>
              <a:t>("Jane Doe");</a:t>
            </a:r>
            <a:br>
              <a:rPr lang="en-US" dirty="0"/>
            </a:br>
            <a:r>
              <a:rPr lang="en-US" dirty="0"/>
              <a:t>?&gt;</a:t>
            </a:r>
          </a:p>
          <a:p>
            <a:pPr marL="0" indent="0">
              <a:buNone/>
            </a:pPr>
            <a:r>
              <a:rPr lang="en-US" b="1" dirty="0"/>
              <a:t>Result: </a:t>
            </a:r>
            <a:r>
              <a:rPr lang="en-US" dirty="0"/>
              <a:t>Mr. John Doe, Mrs. Jane Doe</a:t>
            </a:r>
            <a:endParaRPr lang="en-US" b="1" dirty="0"/>
          </a:p>
        </p:txBody>
      </p:sp>
    </p:spTree>
    <p:extLst>
      <p:ext uri="{BB962C8B-B14F-4D97-AF65-F5344CB8AC3E}">
        <p14:creationId xmlns:p14="http://schemas.microsoft.com/office/powerpoint/2010/main" val="333697797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2F9BA5-10C5-4054-A86C-20365B711F9D}"/>
              </a:ext>
            </a:extLst>
          </p:cNvPr>
          <p:cNvSpPr>
            <a:spLocks noGrp="1"/>
          </p:cNvSpPr>
          <p:nvPr>
            <p:ph type="title"/>
          </p:nvPr>
        </p:nvSpPr>
        <p:spPr>
          <a:xfrm>
            <a:off x="2517424" y="129160"/>
            <a:ext cx="8911687" cy="651016"/>
          </a:xfrm>
        </p:spPr>
        <p:txBody>
          <a:bodyPr/>
          <a:lstStyle/>
          <a:p>
            <a:r>
              <a:rPr lang="en-US" dirty="0"/>
              <a:t>PHP OOP - Interfaces</a:t>
            </a:r>
          </a:p>
        </p:txBody>
      </p:sp>
      <p:sp>
        <p:nvSpPr>
          <p:cNvPr id="3" name="Content Placeholder 2">
            <a:extLst>
              <a:ext uri="{FF2B5EF4-FFF2-40B4-BE49-F238E27FC236}">
                <a16:creationId xmlns:a16="http://schemas.microsoft.com/office/drawing/2014/main" id="{AB0C0932-405B-4F2A-939D-853A77E34FD2}"/>
              </a:ext>
            </a:extLst>
          </p:cNvPr>
          <p:cNvSpPr>
            <a:spLocks noGrp="1"/>
          </p:cNvSpPr>
          <p:nvPr>
            <p:ph idx="1"/>
          </p:nvPr>
        </p:nvSpPr>
        <p:spPr>
          <a:xfrm>
            <a:off x="2580823" y="1325460"/>
            <a:ext cx="8915400" cy="4186107"/>
          </a:xfrm>
        </p:spPr>
        <p:txBody>
          <a:bodyPr>
            <a:normAutofit/>
          </a:bodyPr>
          <a:lstStyle/>
          <a:p>
            <a:pPr marL="0" indent="0">
              <a:buNone/>
            </a:pPr>
            <a:r>
              <a:rPr lang="en-US" dirty="0"/>
              <a:t>PHP - What are Interfaces?</a:t>
            </a:r>
          </a:p>
          <a:p>
            <a:pPr marL="0" indent="0">
              <a:buNone/>
            </a:pPr>
            <a:r>
              <a:rPr lang="en-US" dirty="0"/>
              <a:t>Interfaces allow you to specify what methods a class should implement.</a:t>
            </a:r>
          </a:p>
          <a:p>
            <a:pPr marL="0" indent="0">
              <a:buNone/>
            </a:pPr>
            <a:r>
              <a:rPr lang="en-US" dirty="0"/>
              <a:t>Interfaces make it easy to use a variety of different classes in the same way. When one or more classes use the same interface, it is referred to as "polymorphism".</a:t>
            </a:r>
          </a:p>
          <a:p>
            <a:pPr marL="0" indent="0">
              <a:buNone/>
            </a:pPr>
            <a:r>
              <a:rPr lang="en-US" dirty="0"/>
              <a:t>Interfaces are declared with the interface keyword:</a:t>
            </a:r>
          </a:p>
          <a:p>
            <a:pPr marL="0" indent="0">
              <a:buNone/>
            </a:pPr>
            <a:r>
              <a:rPr lang="en-US" dirty="0"/>
              <a:t>&lt;?php</a:t>
            </a:r>
            <a:br>
              <a:rPr lang="en-US" dirty="0"/>
            </a:br>
            <a:r>
              <a:rPr lang="en-US" dirty="0"/>
              <a:t>interface </a:t>
            </a:r>
            <a:r>
              <a:rPr lang="en-US" dirty="0" err="1"/>
              <a:t>InterfaceName</a:t>
            </a:r>
            <a:r>
              <a:rPr lang="en-US" dirty="0"/>
              <a:t> {</a:t>
            </a:r>
            <a:br>
              <a:rPr lang="en-US" dirty="0"/>
            </a:br>
            <a:r>
              <a:rPr lang="en-US" dirty="0"/>
              <a:t>  public function someMethod1();</a:t>
            </a:r>
            <a:br>
              <a:rPr lang="en-US" dirty="0"/>
            </a:br>
            <a:r>
              <a:rPr lang="en-US" dirty="0"/>
              <a:t>  public function someMethod2($name, $color);</a:t>
            </a:r>
            <a:br>
              <a:rPr lang="en-US" dirty="0"/>
            </a:br>
            <a:r>
              <a:rPr lang="en-US" dirty="0"/>
              <a:t>  public function someMethod3() : string;</a:t>
            </a:r>
            <a:br>
              <a:rPr lang="en-US" dirty="0"/>
            </a:br>
            <a:r>
              <a:rPr lang="en-US" dirty="0"/>
              <a:t>}</a:t>
            </a:r>
            <a:br>
              <a:rPr lang="en-US" dirty="0"/>
            </a:br>
            <a:r>
              <a:rPr lang="en-US" dirty="0"/>
              <a:t>?&gt;</a:t>
            </a:r>
          </a:p>
        </p:txBody>
      </p:sp>
    </p:spTree>
    <p:extLst>
      <p:ext uri="{BB962C8B-B14F-4D97-AF65-F5344CB8AC3E}">
        <p14:creationId xmlns:p14="http://schemas.microsoft.com/office/powerpoint/2010/main" val="19966545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0D8F49-F003-4759-A2B2-8BEAFAE9DEC0}"/>
              </a:ext>
            </a:extLst>
          </p:cNvPr>
          <p:cNvSpPr>
            <a:spLocks noGrp="1"/>
          </p:cNvSpPr>
          <p:nvPr>
            <p:ph type="title"/>
          </p:nvPr>
        </p:nvSpPr>
        <p:spPr/>
        <p:txBody>
          <a:bodyPr/>
          <a:lstStyle/>
          <a:p>
            <a:pPr algn="ctr"/>
            <a:r>
              <a:rPr lang="en-US" dirty="0"/>
              <a:t>PHP - OOP</a:t>
            </a:r>
          </a:p>
        </p:txBody>
      </p:sp>
      <p:sp>
        <p:nvSpPr>
          <p:cNvPr id="3" name="Content Placeholder 2">
            <a:extLst>
              <a:ext uri="{FF2B5EF4-FFF2-40B4-BE49-F238E27FC236}">
                <a16:creationId xmlns:a16="http://schemas.microsoft.com/office/drawing/2014/main" id="{359F3022-5CEF-4E2A-B730-59D063D4FF98}"/>
              </a:ext>
            </a:extLst>
          </p:cNvPr>
          <p:cNvSpPr>
            <a:spLocks noGrp="1"/>
          </p:cNvSpPr>
          <p:nvPr>
            <p:ph idx="1"/>
          </p:nvPr>
        </p:nvSpPr>
        <p:spPr>
          <a:xfrm>
            <a:off x="2345931" y="1764484"/>
            <a:ext cx="8915400" cy="3777622"/>
          </a:xfrm>
        </p:spPr>
        <p:txBody>
          <a:bodyPr>
            <a:normAutofit fontScale="92500" lnSpcReduction="20000"/>
          </a:bodyPr>
          <a:lstStyle/>
          <a:p>
            <a:pPr marL="0" indent="0" algn="just">
              <a:buNone/>
            </a:pPr>
            <a:r>
              <a:rPr lang="en-US" dirty="0"/>
              <a:t>PHP What is OOP?</a:t>
            </a:r>
          </a:p>
          <a:p>
            <a:pPr marL="0" indent="0" algn="just">
              <a:buNone/>
            </a:pPr>
            <a:r>
              <a:rPr lang="en-US" dirty="0"/>
              <a:t>OOP stands for Object-Oriented Programming.</a:t>
            </a:r>
          </a:p>
          <a:p>
            <a:pPr marL="0" indent="0" algn="just">
              <a:buNone/>
            </a:pPr>
            <a:r>
              <a:rPr lang="en-US" dirty="0"/>
              <a:t>Procedural programming is about writing procedures or functions that perform operations on the data, while object-oriented programming is about creating objects that contain both data and functions.</a:t>
            </a:r>
          </a:p>
          <a:p>
            <a:pPr marL="0" indent="0">
              <a:buNone/>
            </a:pPr>
            <a:r>
              <a:rPr lang="en-US" dirty="0"/>
              <a:t>Object-oriented programming has several advantages over procedural programming:</a:t>
            </a:r>
          </a:p>
          <a:p>
            <a:r>
              <a:rPr lang="en-US" dirty="0"/>
              <a:t>OOP is faster and easier to execute</a:t>
            </a:r>
          </a:p>
          <a:p>
            <a:r>
              <a:rPr lang="en-US" dirty="0"/>
              <a:t>OOP provides a clear structure for the programs</a:t>
            </a:r>
          </a:p>
          <a:p>
            <a:r>
              <a:rPr lang="en-US" dirty="0"/>
              <a:t>OOP helps to keep the PHP code DRY "Don't Repeat Yourself", and makes the code easier to maintain, modify and debug</a:t>
            </a:r>
          </a:p>
          <a:p>
            <a:r>
              <a:rPr lang="en-US" dirty="0"/>
              <a:t>OOP makes it possible to create full reusable applications with less code and shorter development time</a:t>
            </a:r>
          </a:p>
          <a:p>
            <a:endParaRPr lang="en-US" dirty="0"/>
          </a:p>
        </p:txBody>
      </p:sp>
    </p:spTree>
    <p:extLst>
      <p:ext uri="{BB962C8B-B14F-4D97-AF65-F5344CB8AC3E}">
        <p14:creationId xmlns:p14="http://schemas.microsoft.com/office/powerpoint/2010/main" val="265172955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0F6DA2-9040-42DF-BA87-7A3EE5C25CAA}"/>
              </a:ext>
            </a:extLst>
          </p:cNvPr>
          <p:cNvSpPr>
            <a:spLocks noGrp="1"/>
          </p:cNvSpPr>
          <p:nvPr>
            <p:ph type="title"/>
          </p:nvPr>
        </p:nvSpPr>
        <p:spPr/>
        <p:txBody>
          <a:bodyPr/>
          <a:lstStyle/>
          <a:p>
            <a:r>
              <a:rPr lang="en-US" dirty="0"/>
              <a:t>PHP - Interfaces vs. Abstract Classes</a:t>
            </a:r>
            <a:br>
              <a:rPr lang="en-US" dirty="0"/>
            </a:br>
            <a:endParaRPr lang="en-US" dirty="0"/>
          </a:p>
        </p:txBody>
      </p:sp>
      <p:sp>
        <p:nvSpPr>
          <p:cNvPr id="3" name="Content Placeholder 2">
            <a:extLst>
              <a:ext uri="{FF2B5EF4-FFF2-40B4-BE49-F238E27FC236}">
                <a16:creationId xmlns:a16="http://schemas.microsoft.com/office/drawing/2014/main" id="{A047846B-D4E1-43CC-B3FD-3F05E19EE0B8}"/>
              </a:ext>
            </a:extLst>
          </p:cNvPr>
          <p:cNvSpPr>
            <a:spLocks noGrp="1"/>
          </p:cNvSpPr>
          <p:nvPr>
            <p:ph idx="1"/>
          </p:nvPr>
        </p:nvSpPr>
        <p:spPr>
          <a:xfrm>
            <a:off x="2592925" y="1462480"/>
            <a:ext cx="8915400" cy="3777622"/>
          </a:xfrm>
        </p:spPr>
        <p:txBody>
          <a:bodyPr/>
          <a:lstStyle/>
          <a:p>
            <a:pPr marL="0" indent="0" algn="just">
              <a:buNone/>
            </a:pPr>
            <a:r>
              <a:rPr lang="en-US" dirty="0"/>
              <a:t>Interface are similar to abstract classes. The difference between interfaces and abstract classes are:</a:t>
            </a:r>
          </a:p>
          <a:p>
            <a:pPr algn="just"/>
            <a:r>
              <a:rPr lang="en-US" dirty="0"/>
              <a:t>Interfaces cannot have properties, while abstract classes can</a:t>
            </a:r>
          </a:p>
          <a:p>
            <a:pPr algn="just"/>
            <a:r>
              <a:rPr lang="en-US" dirty="0"/>
              <a:t>All interface methods must be public, while abstract class methods is public or protected</a:t>
            </a:r>
          </a:p>
          <a:p>
            <a:pPr algn="just"/>
            <a:r>
              <a:rPr lang="en-US" dirty="0"/>
              <a:t>All methods in an interface are abstract, so they cannot be implemented in code and the abstract keyword is not necessary</a:t>
            </a:r>
          </a:p>
          <a:p>
            <a:pPr algn="just"/>
            <a:r>
              <a:rPr lang="en-US" dirty="0"/>
              <a:t>Classes can implement an interface while inheriting from another class at the same time</a:t>
            </a:r>
          </a:p>
          <a:p>
            <a:pPr marL="0" indent="0" algn="just">
              <a:buNone/>
            </a:pPr>
            <a:endParaRPr lang="en-US" dirty="0"/>
          </a:p>
        </p:txBody>
      </p:sp>
    </p:spTree>
    <p:extLst>
      <p:ext uri="{BB962C8B-B14F-4D97-AF65-F5344CB8AC3E}">
        <p14:creationId xmlns:p14="http://schemas.microsoft.com/office/powerpoint/2010/main" val="80186560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508A62-EC63-4F2D-B14C-802AF13BB134}"/>
              </a:ext>
            </a:extLst>
          </p:cNvPr>
          <p:cNvSpPr>
            <a:spLocks noGrp="1"/>
          </p:cNvSpPr>
          <p:nvPr>
            <p:ph type="title"/>
          </p:nvPr>
        </p:nvSpPr>
        <p:spPr>
          <a:xfrm>
            <a:off x="2534202" y="87215"/>
            <a:ext cx="8911687" cy="751684"/>
          </a:xfrm>
        </p:spPr>
        <p:txBody>
          <a:bodyPr>
            <a:normAutofit fontScale="90000"/>
          </a:bodyPr>
          <a:lstStyle/>
          <a:p>
            <a:r>
              <a:rPr lang="en-US" dirty="0"/>
              <a:t>PHP - Using Interfaces</a:t>
            </a:r>
            <a:br>
              <a:rPr lang="en-US" dirty="0"/>
            </a:br>
            <a:endParaRPr lang="en-US" dirty="0"/>
          </a:p>
        </p:txBody>
      </p:sp>
      <p:sp>
        <p:nvSpPr>
          <p:cNvPr id="3" name="Content Placeholder 2">
            <a:extLst>
              <a:ext uri="{FF2B5EF4-FFF2-40B4-BE49-F238E27FC236}">
                <a16:creationId xmlns:a16="http://schemas.microsoft.com/office/drawing/2014/main" id="{3B54D69D-AFCB-4884-9338-74224AD52755}"/>
              </a:ext>
            </a:extLst>
          </p:cNvPr>
          <p:cNvSpPr>
            <a:spLocks noGrp="1"/>
          </p:cNvSpPr>
          <p:nvPr>
            <p:ph idx="1"/>
          </p:nvPr>
        </p:nvSpPr>
        <p:spPr>
          <a:xfrm>
            <a:off x="2530489" y="1540188"/>
            <a:ext cx="8915400" cy="5011613"/>
          </a:xfrm>
        </p:spPr>
        <p:txBody>
          <a:bodyPr>
            <a:normAutofit lnSpcReduction="10000"/>
          </a:bodyPr>
          <a:lstStyle/>
          <a:p>
            <a:pPr marL="0" indent="0">
              <a:buNone/>
            </a:pPr>
            <a:r>
              <a:rPr lang="en-US" dirty="0"/>
              <a:t>&lt;?php</a:t>
            </a:r>
          </a:p>
          <a:p>
            <a:pPr marL="0" indent="0">
              <a:buNone/>
            </a:pPr>
            <a:r>
              <a:rPr lang="en-US" dirty="0"/>
              <a:t>interface Animal {</a:t>
            </a:r>
          </a:p>
          <a:p>
            <a:pPr marL="0" indent="0">
              <a:buNone/>
            </a:pPr>
            <a:r>
              <a:rPr lang="en-US" dirty="0"/>
              <a:t>  public function </a:t>
            </a:r>
            <a:r>
              <a:rPr lang="en-US" dirty="0" err="1"/>
              <a:t>makeSound</a:t>
            </a:r>
            <a:r>
              <a:rPr lang="en-US" dirty="0"/>
              <a:t>();</a:t>
            </a:r>
          </a:p>
          <a:p>
            <a:pPr marL="0" indent="0">
              <a:buNone/>
            </a:pPr>
            <a:r>
              <a:rPr lang="en-US" dirty="0"/>
              <a:t>}</a:t>
            </a:r>
          </a:p>
          <a:p>
            <a:pPr marL="0" indent="0">
              <a:buNone/>
            </a:pPr>
            <a:r>
              <a:rPr lang="en-US" dirty="0"/>
              <a:t>class Cat implements Animal {</a:t>
            </a:r>
          </a:p>
          <a:p>
            <a:pPr marL="0" indent="0">
              <a:buNone/>
            </a:pPr>
            <a:r>
              <a:rPr lang="en-US" dirty="0"/>
              <a:t>  public function </a:t>
            </a:r>
            <a:r>
              <a:rPr lang="en-US" dirty="0" err="1"/>
              <a:t>makeSound</a:t>
            </a:r>
            <a:r>
              <a:rPr lang="en-US" dirty="0"/>
              <a:t>() {</a:t>
            </a:r>
          </a:p>
          <a:p>
            <a:pPr marL="0" indent="0">
              <a:buNone/>
            </a:pPr>
            <a:r>
              <a:rPr lang="en-US" dirty="0"/>
              <a:t>    echo "Meow";</a:t>
            </a:r>
          </a:p>
          <a:p>
            <a:pPr marL="0" indent="0">
              <a:buNone/>
            </a:pPr>
            <a:r>
              <a:rPr lang="en-US" dirty="0"/>
              <a:t>  }</a:t>
            </a:r>
          </a:p>
          <a:p>
            <a:pPr marL="0" indent="0">
              <a:buNone/>
            </a:pPr>
            <a:r>
              <a:rPr lang="en-US" dirty="0"/>
              <a:t>}</a:t>
            </a:r>
          </a:p>
          <a:p>
            <a:pPr marL="0" indent="0">
              <a:buNone/>
            </a:pPr>
            <a:r>
              <a:rPr lang="en-US" dirty="0"/>
              <a:t>$animal = new Cat();</a:t>
            </a:r>
          </a:p>
          <a:p>
            <a:pPr marL="0" indent="0">
              <a:buNone/>
            </a:pPr>
            <a:r>
              <a:rPr lang="en-US" dirty="0"/>
              <a:t>$animal-&gt;</a:t>
            </a:r>
            <a:r>
              <a:rPr lang="en-US" dirty="0" err="1"/>
              <a:t>makeSound</a:t>
            </a:r>
            <a:r>
              <a:rPr lang="en-US" dirty="0"/>
              <a:t>();</a:t>
            </a:r>
          </a:p>
          <a:p>
            <a:pPr marL="0" indent="0">
              <a:buNone/>
            </a:pPr>
            <a:r>
              <a:rPr lang="en-US" dirty="0"/>
              <a:t>?&gt;</a:t>
            </a:r>
          </a:p>
          <a:p>
            <a:pPr marL="0" indent="0">
              <a:buNone/>
            </a:pPr>
            <a:r>
              <a:rPr lang="en-US" b="1" dirty="0"/>
              <a:t>Result:</a:t>
            </a:r>
            <a:r>
              <a:rPr lang="en-US" dirty="0"/>
              <a:t> Meow</a:t>
            </a:r>
          </a:p>
        </p:txBody>
      </p:sp>
      <p:sp>
        <p:nvSpPr>
          <p:cNvPr id="4" name="TextBox 3">
            <a:extLst>
              <a:ext uri="{FF2B5EF4-FFF2-40B4-BE49-F238E27FC236}">
                <a16:creationId xmlns:a16="http://schemas.microsoft.com/office/drawing/2014/main" id="{6F5F3BD0-C266-4288-9780-83B240B5D659}"/>
              </a:ext>
            </a:extLst>
          </p:cNvPr>
          <p:cNvSpPr txBox="1"/>
          <p:nvPr/>
        </p:nvSpPr>
        <p:spPr>
          <a:xfrm>
            <a:off x="2534202" y="668936"/>
            <a:ext cx="9588616" cy="646331"/>
          </a:xfrm>
          <a:prstGeom prst="rect">
            <a:avLst/>
          </a:prstGeom>
          <a:noFill/>
        </p:spPr>
        <p:txBody>
          <a:bodyPr wrap="square" rtlCol="0">
            <a:spAutoFit/>
          </a:bodyPr>
          <a:lstStyle/>
          <a:p>
            <a:r>
              <a:rPr lang="en-US" dirty="0"/>
              <a:t>To implement an interface, a class must use the implements keyword.</a:t>
            </a:r>
          </a:p>
          <a:p>
            <a:r>
              <a:rPr lang="en-US" dirty="0"/>
              <a:t>A class that implements an interface must implement all of the interface's methods.</a:t>
            </a:r>
          </a:p>
        </p:txBody>
      </p:sp>
    </p:spTree>
    <p:extLst>
      <p:ext uri="{BB962C8B-B14F-4D97-AF65-F5344CB8AC3E}">
        <p14:creationId xmlns:p14="http://schemas.microsoft.com/office/powerpoint/2010/main" val="286634908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4F0268C-5A3A-4AEE-A8C3-A09384232009}"/>
              </a:ext>
            </a:extLst>
          </p:cNvPr>
          <p:cNvSpPr>
            <a:spLocks noGrp="1"/>
          </p:cNvSpPr>
          <p:nvPr>
            <p:ph idx="1"/>
          </p:nvPr>
        </p:nvSpPr>
        <p:spPr>
          <a:xfrm>
            <a:off x="2429821" y="866861"/>
            <a:ext cx="8915400" cy="5265491"/>
          </a:xfrm>
        </p:spPr>
        <p:txBody>
          <a:bodyPr numCol="2">
            <a:noAutofit/>
          </a:bodyPr>
          <a:lstStyle/>
          <a:p>
            <a:pPr marL="0" indent="0">
              <a:lnSpc>
                <a:spcPct val="120000"/>
              </a:lnSpc>
              <a:spcBef>
                <a:spcPts val="0"/>
              </a:spcBef>
              <a:buNone/>
            </a:pPr>
            <a:r>
              <a:rPr lang="en-US" dirty="0"/>
              <a:t>// Interface definition</a:t>
            </a:r>
          </a:p>
          <a:p>
            <a:pPr marL="0" indent="0">
              <a:lnSpc>
                <a:spcPct val="120000"/>
              </a:lnSpc>
              <a:spcBef>
                <a:spcPts val="0"/>
              </a:spcBef>
              <a:buNone/>
            </a:pPr>
            <a:r>
              <a:rPr lang="en-US" dirty="0"/>
              <a:t>interface Animal {</a:t>
            </a:r>
          </a:p>
          <a:p>
            <a:pPr marL="0" indent="0">
              <a:lnSpc>
                <a:spcPct val="120000"/>
              </a:lnSpc>
              <a:spcBef>
                <a:spcPts val="0"/>
              </a:spcBef>
              <a:buNone/>
            </a:pPr>
            <a:r>
              <a:rPr lang="en-US" dirty="0"/>
              <a:t>  public function </a:t>
            </a:r>
            <a:r>
              <a:rPr lang="en-US" dirty="0" err="1"/>
              <a:t>makeSound</a:t>
            </a:r>
            <a:r>
              <a:rPr lang="en-US" dirty="0"/>
              <a:t>();</a:t>
            </a:r>
          </a:p>
          <a:p>
            <a:pPr marL="0" indent="0">
              <a:lnSpc>
                <a:spcPct val="120000"/>
              </a:lnSpc>
              <a:spcBef>
                <a:spcPts val="0"/>
              </a:spcBef>
              <a:buNone/>
            </a:pPr>
            <a:r>
              <a:rPr lang="en-US" dirty="0"/>
              <a:t>}</a:t>
            </a:r>
          </a:p>
          <a:p>
            <a:pPr marL="0" indent="0">
              <a:lnSpc>
                <a:spcPct val="120000"/>
              </a:lnSpc>
              <a:spcBef>
                <a:spcPts val="0"/>
              </a:spcBef>
              <a:buNone/>
            </a:pPr>
            <a:r>
              <a:rPr lang="en-US" dirty="0"/>
              <a:t>// Class definitions</a:t>
            </a:r>
          </a:p>
          <a:p>
            <a:pPr marL="0" indent="0">
              <a:lnSpc>
                <a:spcPct val="120000"/>
              </a:lnSpc>
              <a:spcBef>
                <a:spcPts val="0"/>
              </a:spcBef>
              <a:buNone/>
            </a:pPr>
            <a:r>
              <a:rPr lang="en-US" dirty="0"/>
              <a:t>class Cat implements Animal {</a:t>
            </a:r>
          </a:p>
          <a:p>
            <a:pPr marL="0" indent="0">
              <a:lnSpc>
                <a:spcPct val="120000"/>
              </a:lnSpc>
              <a:spcBef>
                <a:spcPts val="0"/>
              </a:spcBef>
              <a:buNone/>
            </a:pPr>
            <a:r>
              <a:rPr lang="en-US" dirty="0"/>
              <a:t>  public function </a:t>
            </a:r>
            <a:r>
              <a:rPr lang="en-US" dirty="0" err="1"/>
              <a:t>makeSound</a:t>
            </a:r>
            <a:r>
              <a:rPr lang="en-US" dirty="0"/>
              <a:t>() {</a:t>
            </a:r>
          </a:p>
          <a:p>
            <a:pPr marL="0" indent="0">
              <a:lnSpc>
                <a:spcPct val="120000"/>
              </a:lnSpc>
              <a:spcBef>
                <a:spcPts val="0"/>
              </a:spcBef>
              <a:buNone/>
            </a:pPr>
            <a:r>
              <a:rPr lang="en-US" dirty="0"/>
              <a:t>    echo " Meow ";</a:t>
            </a:r>
          </a:p>
          <a:p>
            <a:pPr marL="0" indent="0">
              <a:lnSpc>
                <a:spcPct val="120000"/>
              </a:lnSpc>
              <a:spcBef>
                <a:spcPts val="0"/>
              </a:spcBef>
              <a:buNone/>
            </a:pPr>
            <a:r>
              <a:rPr lang="en-US" dirty="0"/>
              <a:t>  }</a:t>
            </a:r>
          </a:p>
          <a:p>
            <a:pPr marL="0" indent="0">
              <a:lnSpc>
                <a:spcPct val="120000"/>
              </a:lnSpc>
              <a:spcBef>
                <a:spcPts val="0"/>
              </a:spcBef>
              <a:buNone/>
            </a:pPr>
            <a:r>
              <a:rPr lang="en-US" dirty="0"/>
              <a:t>}</a:t>
            </a:r>
          </a:p>
          <a:p>
            <a:pPr marL="0" indent="0">
              <a:lnSpc>
                <a:spcPct val="120000"/>
              </a:lnSpc>
              <a:spcBef>
                <a:spcPts val="0"/>
              </a:spcBef>
              <a:buNone/>
            </a:pPr>
            <a:r>
              <a:rPr lang="en-US" dirty="0"/>
              <a:t>class Dog implements Animal {</a:t>
            </a:r>
          </a:p>
          <a:p>
            <a:pPr marL="0" indent="0">
              <a:lnSpc>
                <a:spcPct val="120000"/>
              </a:lnSpc>
              <a:spcBef>
                <a:spcPts val="0"/>
              </a:spcBef>
              <a:buNone/>
            </a:pPr>
            <a:r>
              <a:rPr lang="en-US" dirty="0"/>
              <a:t>  public function </a:t>
            </a:r>
            <a:r>
              <a:rPr lang="en-US" dirty="0" err="1"/>
              <a:t>makeSound</a:t>
            </a:r>
            <a:r>
              <a:rPr lang="en-US" dirty="0"/>
              <a:t>() {</a:t>
            </a:r>
          </a:p>
          <a:p>
            <a:pPr marL="0" indent="0">
              <a:lnSpc>
                <a:spcPct val="120000"/>
              </a:lnSpc>
              <a:spcBef>
                <a:spcPts val="0"/>
              </a:spcBef>
              <a:buNone/>
            </a:pPr>
            <a:r>
              <a:rPr lang="en-US" dirty="0"/>
              <a:t>    echo " Bark ";</a:t>
            </a:r>
          </a:p>
          <a:p>
            <a:pPr marL="0" indent="0">
              <a:lnSpc>
                <a:spcPct val="120000"/>
              </a:lnSpc>
              <a:spcBef>
                <a:spcPts val="0"/>
              </a:spcBef>
              <a:buNone/>
            </a:pPr>
            <a:r>
              <a:rPr lang="en-US" dirty="0"/>
              <a:t>  }</a:t>
            </a:r>
          </a:p>
          <a:p>
            <a:pPr marL="0" indent="0">
              <a:lnSpc>
                <a:spcPct val="120000"/>
              </a:lnSpc>
              <a:spcBef>
                <a:spcPts val="0"/>
              </a:spcBef>
              <a:buNone/>
            </a:pPr>
            <a:r>
              <a:rPr lang="en-US" dirty="0"/>
              <a:t>}</a:t>
            </a:r>
          </a:p>
          <a:p>
            <a:pPr marL="0" indent="0">
              <a:lnSpc>
                <a:spcPct val="120000"/>
              </a:lnSpc>
              <a:spcBef>
                <a:spcPts val="0"/>
              </a:spcBef>
              <a:buNone/>
            </a:pPr>
            <a:r>
              <a:rPr lang="en-US" dirty="0"/>
              <a:t>class Mouse implements Animal {</a:t>
            </a:r>
          </a:p>
          <a:p>
            <a:pPr marL="0" indent="0">
              <a:lnSpc>
                <a:spcPct val="120000"/>
              </a:lnSpc>
              <a:spcBef>
                <a:spcPts val="0"/>
              </a:spcBef>
              <a:buNone/>
            </a:pPr>
            <a:r>
              <a:rPr lang="en-US" dirty="0"/>
              <a:t>  public function </a:t>
            </a:r>
            <a:r>
              <a:rPr lang="en-US" dirty="0" err="1"/>
              <a:t>makeSound</a:t>
            </a:r>
            <a:r>
              <a:rPr lang="en-US" dirty="0"/>
              <a:t>() {</a:t>
            </a:r>
          </a:p>
          <a:p>
            <a:pPr marL="0" indent="0">
              <a:lnSpc>
                <a:spcPct val="120000"/>
              </a:lnSpc>
              <a:spcBef>
                <a:spcPts val="0"/>
              </a:spcBef>
              <a:buNone/>
            </a:pPr>
            <a:r>
              <a:rPr lang="en-US" dirty="0"/>
              <a:t>    echo " Squeak ";</a:t>
            </a:r>
          </a:p>
          <a:p>
            <a:pPr marL="0" indent="0">
              <a:lnSpc>
                <a:spcPct val="120000"/>
              </a:lnSpc>
              <a:spcBef>
                <a:spcPts val="0"/>
              </a:spcBef>
              <a:buNone/>
            </a:pPr>
            <a:r>
              <a:rPr lang="en-US" dirty="0"/>
              <a:t>  }</a:t>
            </a:r>
          </a:p>
          <a:p>
            <a:pPr marL="0" indent="0">
              <a:lnSpc>
                <a:spcPct val="120000"/>
              </a:lnSpc>
              <a:spcBef>
                <a:spcPts val="0"/>
              </a:spcBef>
              <a:buNone/>
            </a:pPr>
            <a:r>
              <a:rPr lang="en-US" dirty="0"/>
              <a:t>}</a:t>
            </a:r>
          </a:p>
          <a:p>
            <a:pPr marL="0" indent="0">
              <a:lnSpc>
                <a:spcPct val="120000"/>
              </a:lnSpc>
              <a:spcBef>
                <a:spcPts val="0"/>
              </a:spcBef>
              <a:buNone/>
            </a:pPr>
            <a:r>
              <a:rPr lang="en-US" dirty="0"/>
              <a:t>// Create a list of animals</a:t>
            </a:r>
          </a:p>
          <a:p>
            <a:pPr marL="0" indent="0">
              <a:lnSpc>
                <a:spcPct val="120000"/>
              </a:lnSpc>
              <a:spcBef>
                <a:spcPts val="0"/>
              </a:spcBef>
              <a:buNone/>
            </a:pPr>
            <a:r>
              <a:rPr lang="en-US" dirty="0"/>
              <a:t>$cat = new Cat();</a:t>
            </a:r>
          </a:p>
          <a:p>
            <a:pPr marL="0" indent="0">
              <a:lnSpc>
                <a:spcPct val="120000"/>
              </a:lnSpc>
              <a:spcBef>
                <a:spcPts val="0"/>
              </a:spcBef>
              <a:buNone/>
            </a:pPr>
            <a:r>
              <a:rPr lang="en-US" dirty="0"/>
              <a:t>$dog = new Dog();</a:t>
            </a:r>
          </a:p>
          <a:p>
            <a:pPr marL="0" indent="0">
              <a:lnSpc>
                <a:spcPct val="120000"/>
              </a:lnSpc>
              <a:spcBef>
                <a:spcPts val="0"/>
              </a:spcBef>
              <a:buNone/>
            </a:pPr>
            <a:r>
              <a:rPr lang="en-US" dirty="0"/>
              <a:t>$mouse = new Mouse();</a:t>
            </a:r>
          </a:p>
          <a:p>
            <a:pPr marL="0" indent="0">
              <a:lnSpc>
                <a:spcPct val="120000"/>
              </a:lnSpc>
              <a:spcBef>
                <a:spcPts val="0"/>
              </a:spcBef>
              <a:buNone/>
            </a:pPr>
            <a:r>
              <a:rPr lang="en-US" dirty="0"/>
              <a:t>$animals = array($cat, $dog, $mouse);</a:t>
            </a:r>
          </a:p>
          <a:p>
            <a:pPr marL="0" indent="0">
              <a:lnSpc>
                <a:spcPct val="120000"/>
              </a:lnSpc>
              <a:spcBef>
                <a:spcPts val="0"/>
              </a:spcBef>
              <a:buNone/>
            </a:pPr>
            <a:endParaRPr lang="en-US" dirty="0"/>
          </a:p>
          <a:p>
            <a:pPr marL="0" indent="0">
              <a:lnSpc>
                <a:spcPct val="120000"/>
              </a:lnSpc>
              <a:spcBef>
                <a:spcPts val="0"/>
              </a:spcBef>
              <a:buNone/>
            </a:pPr>
            <a:r>
              <a:rPr lang="en-US" dirty="0"/>
              <a:t>// Tell the animals to make a sound</a:t>
            </a:r>
          </a:p>
          <a:p>
            <a:pPr marL="0" indent="0">
              <a:lnSpc>
                <a:spcPct val="120000"/>
              </a:lnSpc>
              <a:spcBef>
                <a:spcPts val="0"/>
              </a:spcBef>
              <a:buNone/>
            </a:pPr>
            <a:r>
              <a:rPr lang="en-US" dirty="0"/>
              <a:t>foreach($animals as $animal) {</a:t>
            </a:r>
          </a:p>
          <a:p>
            <a:pPr marL="0" indent="0">
              <a:lnSpc>
                <a:spcPct val="120000"/>
              </a:lnSpc>
              <a:spcBef>
                <a:spcPts val="0"/>
              </a:spcBef>
              <a:buNone/>
            </a:pPr>
            <a:r>
              <a:rPr lang="en-US" dirty="0"/>
              <a:t>  $animal-&gt;</a:t>
            </a:r>
            <a:r>
              <a:rPr lang="en-US" dirty="0" err="1"/>
              <a:t>makeSound</a:t>
            </a:r>
            <a:r>
              <a:rPr lang="en-US" dirty="0"/>
              <a:t>();</a:t>
            </a:r>
          </a:p>
          <a:p>
            <a:pPr marL="0" indent="0">
              <a:lnSpc>
                <a:spcPct val="120000"/>
              </a:lnSpc>
              <a:spcBef>
                <a:spcPts val="0"/>
              </a:spcBef>
              <a:buNone/>
            </a:pPr>
            <a:r>
              <a:rPr lang="en-US" dirty="0"/>
              <a:t>}   //</a:t>
            </a:r>
            <a:r>
              <a:rPr lang="en-US" b="1" dirty="0"/>
              <a:t>Result: </a:t>
            </a:r>
            <a:r>
              <a:rPr lang="en-US" dirty="0"/>
              <a:t>Meow Bark Squeak</a:t>
            </a:r>
          </a:p>
        </p:txBody>
      </p:sp>
    </p:spTree>
    <p:extLst>
      <p:ext uri="{BB962C8B-B14F-4D97-AF65-F5344CB8AC3E}">
        <p14:creationId xmlns:p14="http://schemas.microsoft.com/office/powerpoint/2010/main" val="145331675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93EE2E-512F-4219-B94A-6240CE4DB221}"/>
              </a:ext>
            </a:extLst>
          </p:cNvPr>
          <p:cNvSpPr>
            <a:spLocks noGrp="1"/>
          </p:cNvSpPr>
          <p:nvPr>
            <p:ph type="title"/>
          </p:nvPr>
        </p:nvSpPr>
        <p:spPr>
          <a:xfrm>
            <a:off x="2596638" y="246606"/>
            <a:ext cx="8911687" cy="760073"/>
          </a:xfrm>
        </p:spPr>
        <p:txBody>
          <a:bodyPr>
            <a:normAutofit fontScale="90000"/>
          </a:bodyPr>
          <a:lstStyle/>
          <a:p>
            <a:r>
              <a:rPr lang="en-US" dirty="0"/>
              <a:t>PHP OOP - Traits</a:t>
            </a:r>
            <a:br>
              <a:rPr lang="en-US" dirty="0"/>
            </a:br>
            <a:endParaRPr lang="en-US" dirty="0"/>
          </a:p>
        </p:txBody>
      </p:sp>
      <p:sp>
        <p:nvSpPr>
          <p:cNvPr id="3" name="Content Placeholder 2">
            <a:extLst>
              <a:ext uri="{FF2B5EF4-FFF2-40B4-BE49-F238E27FC236}">
                <a16:creationId xmlns:a16="http://schemas.microsoft.com/office/drawing/2014/main" id="{CBD6FA39-02A6-4434-B9E5-713EC5016E9F}"/>
              </a:ext>
            </a:extLst>
          </p:cNvPr>
          <p:cNvSpPr>
            <a:spLocks noGrp="1"/>
          </p:cNvSpPr>
          <p:nvPr>
            <p:ph idx="1"/>
          </p:nvPr>
        </p:nvSpPr>
        <p:spPr>
          <a:xfrm>
            <a:off x="2596638" y="1010173"/>
            <a:ext cx="8915400" cy="5248013"/>
          </a:xfrm>
        </p:spPr>
        <p:txBody>
          <a:bodyPr>
            <a:normAutofit fontScale="92500" lnSpcReduction="10000"/>
          </a:bodyPr>
          <a:lstStyle/>
          <a:p>
            <a:pPr marL="0" indent="0" algn="just">
              <a:buNone/>
            </a:pPr>
            <a:r>
              <a:rPr lang="en-US" dirty="0"/>
              <a:t>PHP - What are Traits?</a:t>
            </a:r>
          </a:p>
          <a:p>
            <a:pPr marL="0" indent="0" algn="just">
              <a:buNone/>
            </a:pPr>
            <a:r>
              <a:rPr lang="en-US" dirty="0"/>
              <a:t>PHP only supports single inheritance: a child class can inherit only from one single parent.</a:t>
            </a:r>
          </a:p>
          <a:p>
            <a:pPr marL="0" indent="0" algn="just">
              <a:buNone/>
            </a:pPr>
            <a:r>
              <a:rPr lang="en-US" dirty="0"/>
              <a:t>So, what if a class needs to inherit multiple behaviors? OOP traits solve this problem.</a:t>
            </a:r>
          </a:p>
          <a:p>
            <a:pPr marL="0" indent="0" algn="just">
              <a:buNone/>
            </a:pPr>
            <a:r>
              <a:rPr lang="en-US" dirty="0"/>
              <a:t>Traits are used to declare methods that can be used in multiple classes. Traits can have methods and abstract methods that can be used in multiple classes, and the methods can have any access modifier (public, private, or protected).</a:t>
            </a:r>
          </a:p>
          <a:p>
            <a:pPr marL="0" indent="0" algn="just">
              <a:buNone/>
            </a:pPr>
            <a:r>
              <a:rPr lang="en-US" dirty="0"/>
              <a:t>Traits are declared with the trait keyword:</a:t>
            </a:r>
          </a:p>
          <a:p>
            <a:pPr marL="0" indent="0" algn="just">
              <a:buNone/>
            </a:pPr>
            <a:r>
              <a:rPr lang="en-US" dirty="0"/>
              <a:t>&lt;?php</a:t>
            </a:r>
          </a:p>
          <a:p>
            <a:pPr marL="0" indent="0">
              <a:buNone/>
            </a:pPr>
            <a:r>
              <a:rPr lang="en-US" dirty="0"/>
              <a:t>trait </a:t>
            </a:r>
            <a:r>
              <a:rPr lang="en-US" dirty="0" err="1"/>
              <a:t>TraitName</a:t>
            </a:r>
            <a:r>
              <a:rPr lang="en-US" dirty="0"/>
              <a:t> {</a:t>
            </a:r>
            <a:br>
              <a:rPr lang="en-US" dirty="0"/>
            </a:br>
            <a:r>
              <a:rPr lang="en-US" dirty="0"/>
              <a:t>  // some code...</a:t>
            </a:r>
            <a:br>
              <a:rPr lang="en-US" dirty="0"/>
            </a:br>
            <a:r>
              <a:rPr lang="en-US" dirty="0"/>
              <a:t>}</a:t>
            </a:r>
          </a:p>
          <a:p>
            <a:pPr marL="0" indent="0" algn="just">
              <a:buNone/>
            </a:pPr>
            <a:r>
              <a:rPr lang="en-US" dirty="0"/>
              <a:t>class </a:t>
            </a:r>
            <a:r>
              <a:rPr lang="en-US" dirty="0" err="1"/>
              <a:t>MyClass</a:t>
            </a:r>
            <a:r>
              <a:rPr lang="en-US" dirty="0"/>
              <a:t> {</a:t>
            </a:r>
          </a:p>
          <a:p>
            <a:pPr marL="0" indent="0" algn="just">
              <a:buNone/>
            </a:pPr>
            <a:r>
              <a:rPr lang="en-US" dirty="0"/>
              <a:t>  use </a:t>
            </a:r>
            <a:r>
              <a:rPr lang="en-US" dirty="0" err="1"/>
              <a:t>TraitName</a:t>
            </a:r>
            <a:r>
              <a:rPr lang="en-US" dirty="0"/>
              <a:t>;</a:t>
            </a:r>
          </a:p>
          <a:p>
            <a:pPr marL="0" indent="0" algn="just">
              <a:buNone/>
            </a:pPr>
            <a:r>
              <a:rPr lang="en-US" dirty="0"/>
              <a:t>}</a:t>
            </a:r>
          </a:p>
          <a:p>
            <a:pPr marL="0" indent="0" algn="just">
              <a:buNone/>
            </a:pPr>
            <a:r>
              <a:rPr lang="en-US" dirty="0"/>
              <a:t>?&gt;</a:t>
            </a:r>
          </a:p>
        </p:txBody>
      </p:sp>
    </p:spTree>
    <p:extLst>
      <p:ext uri="{BB962C8B-B14F-4D97-AF65-F5344CB8AC3E}">
        <p14:creationId xmlns:p14="http://schemas.microsoft.com/office/powerpoint/2010/main" val="351463401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A3F69C-48F8-49F3-894B-BB76ACD44348}"/>
              </a:ext>
            </a:extLst>
          </p:cNvPr>
          <p:cNvSpPr>
            <a:spLocks noGrp="1"/>
          </p:cNvSpPr>
          <p:nvPr>
            <p:ph type="title"/>
          </p:nvPr>
        </p:nvSpPr>
        <p:spPr>
          <a:xfrm>
            <a:off x="2592925" y="263384"/>
            <a:ext cx="8911687" cy="525182"/>
          </a:xfrm>
        </p:spPr>
        <p:txBody>
          <a:bodyPr>
            <a:normAutofit fontScale="90000"/>
          </a:bodyPr>
          <a:lstStyle/>
          <a:p>
            <a:r>
              <a:rPr lang="en-US" dirty="0"/>
              <a:t>Trait Example</a:t>
            </a:r>
            <a:br>
              <a:rPr lang="en-US" dirty="0"/>
            </a:br>
            <a:endParaRPr lang="en-US" dirty="0"/>
          </a:p>
        </p:txBody>
      </p:sp>
      <p:sp>
        <p:nvSpPr>
          <p:cNvPr id="3" name="Content Placeholder 2">
            <a:extLst>
              <a:ext uri="{FF2B5EF4-FFF2-40B4-BE49-F238E27FC236}">
                <a16:creationId xmlns:a16="http://schemas.microsoft.com/office/drawing/2014/main" id="{5AD409D5-FE11-4B95-8F09-F60975260F8E}"/>
              </a:ext>
            </a:extLst>
          </p:cNvPr>
          <p:cNvSpPr>
            <a:spLocks noGrp="1"/>
          </p:cNvSpPr>
          <p:nvPr>
            <p:ph idx="1"/>
          </p:nvPr>
        </p:nvSpPr>
        <p:spPr>
          <a:xfrm>
            <a:off x="2589212" y="925585"/>
            <a:ext cx="8915400" cy="3763862"/>
          </a:xfrm>
        </p:spPr>
        <p:txBody>
          <a:bodyPr numCol="2">
            <a:normAutofit/>
          </a:bodyPr>
          <a:lstStyle/>
          <a:p>
            <a:pPr marL="0" indent="0">
              <a:spcBef>
                <a:spcPts val="0"/>
              </a:spcBef>
              <a:buNone/>
            </a:pPr>
            <a:r>
              <a:rPr lang="en-US" sz="1400" dirty="0"/>
              <a:t>&lt;?php</a:t>
            </a:r>
          </a:p>
          <a:p>
            <a:pPr marL="0" indent="0">
              <a:spcBef>
                <a:spcPts val="0"/>
              </a:spcBef>
              <a:buNone/>
            </a:pPr>
            <a:r>
              <a:rPr lang="en-US" sz="1400" dirty="0"/>
              <a:t>trait message1 {</a:t>
            </a:r>
          </a:p>
          <a:p>
            <a:pPr marL="0" indent="0">
              <a:spcBef>
                <a:spcPts val="0"/>
              </a:spcBef>
              <a:buNone/>
            </a:pPr>
            <a:r>
              <a:rPr lang="en-US" sz="1400" dirty="0"/>
              <a:t>  public function msg1() {</a:t>
            </a:r>
          </a:p>
          <a:p>
            <a:pPr marL="0" indent="0">
              <a:spcBef>
                <a:spcPts val="0"/>
              </a:spcBef>
              <a:buNone/>
            </a:pPr>
            <a:r>
              <a:rPr lang="en-US" sz="1400" dirty="0"/>
              <a:t>    echo "OOP is fun! "; </a:t>
            </a:r>
          </a:p>
          <a:p>
            <a:pPr marL="0" indent="0">
              <a:spcBef>
                <a:spcPts val="0"/>
              </a:spcBef>
              <a:buNone/>
            </a:pPr>
            <a:r>
              <a:rPr lang="en-US" sz="1400" dirty="0"/>
              <a:t>  }</a:t>
            </a:r>
          </a:p>
          <a:p>
            <a:pPr marL="0" indent="0">
              <a:spcBef>
                <a:spcPts val="0"/>
              </a:spcBef>
              <a:buNone/>
            </a:pPr>
            <a:r>
              <a:rPr lang="en-US" sz="1400" dirty="0"/>
              <a:t>}</a:t>
            </a:r>
          </a:p>
          <a:p>
            <a:pPr marL="0" indent="0">
              <a:spcBef>
                <a:spcPts val="0"/>
              </a:spcBef>
              <a:buNone/>
            </a:pPr>
            <a:r>
              <a:rPr lang="en-US" sz="1400" dirty="0"/>
              <a:t>class Welcome {</a:t>
            </a:r>
          </a:p>
          <a:p>
            <a:pPr marL="0" indent="0">
              <a:spcBef>
                <a:spcPts val="0"/>
              </a:spcBef>
              <a:buNone/>
            </a:pPr>
            <a:r>
              <a:rPr lang="en-US" sz="1400" dirty="0"/>
              <a:t>  use message1;</a:t>
            </a:r>
          </a:p>
          <a:p>
            <a:pPr marL="0" indent="0">
              <a:spcBef>
                <a:spcPts val="0"/>
              </a:spcBef>
              <a:buNone/>
            </a:pPr>
            <a:r>
              <a:rPr lang="en-US" sz="1400" dirty="0"/>
              <a:t>}</a:t>
            </a:r>
          </a:p>
          <a:p>
            <a:pPr marL="0" indent="0">
              <a:spcBef>
                <a:spcPts val="0"/>
              </a:spcBef>
              <a:buNone/>
            </a:pPr>
            <a:r>
              <a:rPr lang="en-US" sz="1400" dirty="0"/>
              <a:t>$obj = new Welcome();</a:t>
            </a:r>
          </a:p>
          <a:p>
            <a:pPr marL="0" indent="0">
              <a:spcBef>
                <a:spcPts val="0"/>
              </a:spcBef>
              <a:buNone/>
            </a:pPr>
            <a:r>
              <a:rPr lang="en-US" sz="1400" dirty="0"/>
              <a:t>$obj-&gt;msg1();</a:t>
            </a:r>
          </a:p>
          <a:p>
            <a:pPr marL="0" indent="0">
              <a:spcBef>
                <a:spcPts val="0"/>
              </a:spcBef>
              <a:buNone/>
            </a:pPr>
            <a:r>
              <a:rPr lang="en-US" sz="1400" dirty="0"/>
              <a:t>?&gt;</a:t>
            </a:r>
          </a:p>
          <a:p>
            <a:pPr marL="0" indent="0">
              <a:buNone/>
            </a:pPr>
            <a:r>
              <a:rPr lang="en-US" sz="1200" b="1" dirty="0"/>
              <a:t>Result: </a:t>
            </a:r>
            <a:r>
              <a:rPr lang="en-US" sz="1200" dirty="0"/>
              <a:t>OOP is fun!</a:t>
            </a:r>
          </a:p>
          <a:p>
            <a:pPr marL="0" indent="0">
              <a:buNone/>
            </a:pPr>
            <a:r>
              <a:rPr lang="en-US" dirty="0"/>
              <a:t>	Example Explained</a:t>
            </a:r>
          </a:p>
          <a:p>
            <a:r>
              <a:rPr lang="en-US" dirty="0"/>
              <a:t>Here, we declare one trait: </a:t>
            </a:r>
            <a:r>
              <a:rPr lang="en-US" b="1" dirty="0"/>
              <a:t>message1</a:t>
            </a:r>
            <a:r>
              <a:rPr lang="en-US" dirty="0"/>
              <a:t>. Then, we create a class: Welcome. The class uses the trait, and all the methods in the trait will be available in the class.</a:t>
            </a:r>
          </a:p>
          <a:p>
            <a:r>
              <a:rPr lang="en-US" dirty="0"/>
              <a:t>If other classes need to use the </a:t>
            </a:r>
            <a:r>
              <a:rPr lang="en-US" b="1" dirty="0"/>
              <a:t>msg1()</a:t>
            </a:r>
            <a:r>
              <a:rPr lang="en-US" dirty="0"/>
              <a:t> function, simply use the message1 trait in those classes. This reduces code duplication, because there is no need to redeclare the same method over and over again.</a:t>
            </a:r>
          </a:p>
          <a:p>
            <a:pPr marL="0" indent="0">
              <a:buNone/>
            </a:pPr>
            <a:br>
              <a:rPr lang="en-US" sz="1200" dirty="0"/>
            </a:br>
            <a:endParaRPr lang="en-US" sz="1200" dirty="0"/>
          </a:p>
        </p:txBody>
      </p:sp>
    </p:spTree>
    <p:extLst>
      <p:ext uri="{BB962C8B-B14F-4D97-AF65-F5344CB8AC3E}">
        <p14:creationId xmlns:p14="http://schemas.microsoft.com/office/powerpoint/2010/main" val="179357332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4BB703-860C-4997-AAE8-73C39151C7A4}"/>
              </a:ext>
            </a:extLst>
          </p:cNvPr>
          <p:cNvSpPr>
            <a:spLocks noGrp="1"/>
          </p:cNvSpPr>
          <p:nvPr>
            <p:ph type="title"/>
          </p:nvPr>
        </p:nvSpPr>
        <p:spPr>
          <a:xfrm>
            <a:off x="2492257" y="312539"/>
            <a:ext cx="8911687" cy="634239"/>
          </a:xfrm>
        </p:spPr>
        <p:txBody>
          <a:bodyPr>
            <a:normAutofit fontScale="90000"/>
          </a:bodyPr>
          <a:lstStyle/>
          <a:p>
            <a:r>
              <a:rPr lang="en-US" dirty="0"/>
              <a:t>PHP - Using Multiple Traits</a:t>
            </a:r>
          </a:p>
        </p:txBody>
      </p:sp>
      <p:sp>
        <p:nvSpPr>
          <p:cNvPr id="3" name="Content Placeholder 2">
            <a:extLst>
              <a:ext uri="{FF2B5EF4-FFF2-40B4-BE49-F238E27FC236}">
                <a16:creationId xmlns:a16="http://schemas.microsoft.com/office/drawing/2014/main" id="{A435B6FC-1BDB-4DCE-82A3-18C34B9D1DF6}"/>
              </a:ext>
            </a:extLst>
          </p:cNvPr>
          <p:cNvSpPr>
            <a:spLocks noGrp="1"/>
          </p:cNvSpPr>
          <p:nvPr>
            <p:ph idx="1"/>
          </p:nvPr>
        </p:nvSpPr>
        <p:spPr>
          <a:xfrm>
            <a:off x="2492257" y="946778"/>
            <a:ext cx="4881666" cy="5680525"/>
          </a:xfrm>
        </p:spPr>
        <p:txBody>
          <a:bodyPr>
            <a:normAutofit fontScale="77500" lnSpcReduction="20000"/>
          </a:bodyPr>
          <a:lstStyle/>
          <a:p>
            <a:pPr marL="0" indent="0">
              <a:spcBef>
                <a:spcPts val="0"/>
              </a:spcBef>
              <a:buNone/>
            </a:pPr>
            <a:r>
              <a:rPr lang="en-US" dirty="0"/>
              <a:t>&lt;?php</a:t>
            </a:r>
          </a:p>
          <a:p>
            <a:pPr marL="0" indent="0">
              <a:spcBef>
                <a:spcPts val="0"/>
              </a:spcBef>
              <a:buNone/>
            </a:pPr>
            <a:r>
              <a:rPr lang="en-US" dirty="0"/>
              <a:t>trait message1 {</a:t>
            </a:r>
          </a:p>
          <a:p>
            <a:pPr marL="0" indent="0">
              <a:spcBef>
                <a:spcPts val="0"/>
              </a:spcBef>
              <a:buNone/>
            </a:pPr>
            <a:r>
              <a:rPr lang="en-US" dirty="0"/>
              <a:t>  public function msg1() {</a:t>
            </a:r>
          </a:p>
          <a:p>
            <a:pPr marL="0" indent="0">
              <a:spcBef>
                <a:spcPts val="0"/>
              </a:spcBef>
              <a:buNone/>
            </a:pPr>
            <a:r>
              <a:rPr lang="en-US" dirty="0"/>
              <a:t>    echo "OOP is fun! "; </a:t>
            </a:r>
          </a:p>
          <a:p>
            <a:pPr marL="0" indent="0">
              <a:spcBef>
                <a:spcPts val="0"/>
              </a:spcBef>
              <a:buNone/>
            </a:pPr>
            <a:r>
              <a:rPr lang="en-US" dirty="0"/>
              <a:t>  }</a:t>
            </a:r>
          </a:p>
          <a:p>
            <a:pPr marL="0" indent="0">
              <a:spcBef>
                <a:spcPts val="0"/>
              </a:spcBef>
              <a:buNone/>
            </a:pPr>
            <a:r>
              <a:rPr lang="en-US" dirty="0"/>
              <a:t>}</a:t>
            </a:r>
          </a:p>
          <a:p>
            <a:pPr marL="0" indent="0">
              <a:spcBef>
                <a:spcPts val="0"/>
              </a:spcBef>
              <a:buNone/>
            </a:pPr>
            <a:endParaRPr lang="en-US" dirty="0"/>
          </a:p>
          <a:p>
            <a:pPr marL="0" indent="0">
              <a:spcBef>
                <a:spcPts val="0"/>
              </a:spcBef>
              <a:buNone/>
            </a:pPr>
            <a:r>
              <a:rPr lang="en-US" dirty="0"/>
              <a:t>trait message2 {</a:t>
            </a:r>
          </a:p>
          <a:p>
            <a:pPr marL="0" indent="0">
              <a:spcBef>
                <a:spcPts val="0"/>
              </a:spcBef>
              <a:buNone/>
            </a:pPr>
            <a:r>
              <a:rPr lang="en-US" dirty="0"/>
              <a:t>  public function msg2() {</a:t>
            </a:r>
          </a:p>
          <a:p>
            <a:pPr marL="0" indent="0">
              <a:spcBef>
                <a:spcPts val="0"/>
              </a:spcBef>
              <a:buNone/>
            </a:pPr>
            <a:r>
              <a:rPr lang="en-US" dirty="0"/>
              <a:t>    echo "OOP reduces code duplication!"; </a:t>
            </a:r>
          </a:p>
          <a:p>
            <a:pPr marL="0" indent="0">
              <a:spcBef>
                <a:spcPts val="0"/>
              </a:spcBef>
              <a:buNone/>
            </a:pPr>
            <a:r>
              <a:rPr lang="en-US" dirty="0"/>
              <a:t>  }</a:t>
            </a:r>
          </a:p>
          <a:p>
            <a:pPr marL="0" indent="0">
              <a:spcBef>
                <a:spcPts val="0"/>
              </a:spcBef>
              <a:buNone/>
            </a:pPr>
            <a:r>
              <a:rPr lang="en-US" dirty="0"/>
              <a:t>}</a:t>
            </a:r>
          </a:p>
          <a:p>
            <a:pPr marL="0" indent="0">
              <a:spcBef>
                <a:spcPts val="0"/>
              </a:spcBef>
              <a:buNone/>
            </a:pPr>
            <a:endParaRPr lang="en-US" dirty="0"/>
          </a:p>
          <a:p>
            <a:pPr marL="0" indent="0">
              <a:spcBef>
                <a:spcPts val="0"/>
              </a:spcBef>
              <a:buNone/>
            </a:pPr>
            <a:r>
              <a:rPr lang="en-US" dirty="0"/>
              <a:t>class Welcome {</a:t>
            </a:r>
          </a:p>
          <a:p>
            <a:pPr marL="0" indent="0">
              <a:spcBef>
                <a:spcPts val="0"/>
              </a:spcBef>
              <a:buNone/>
            </a:pPr>
            <a:r>
              <a:rPr lang="en-US" dirty="0"/>
              <a:t>  use message1;</a:t>
            </a:r>
          </a:p>
          <a:p>
            <a:pPr marL="0" indent="0">
              <a:spcBef>
                <a:spcPts val="0"/>
              </a:spcBef>
              <a:buNone/>
            </a:pPr>
            <a:r>
              <a:rPr lang="en-US" dirty="0"/>
              <a:t>}</a:t>
            </a:r>
          </a:p>
          <a:p>
            <a:pPr marL="0" indent="0">
              <a:spcBef>
                <a:spcPts val="0"/>
              </a:spcBef>
              <a:buNone/>
            </a:pPr>
            <a:endParaRPr lang="en-US" dirty="0"/>
          </a:p>
          <a:p>
            <a:pPr marL="0" indent="0">
              <a:spcBef>
                <a:spcPts val="0"/>
              </a:spcBef>
              <a:buNone/>
            </a:pPr>
            <a:r>
              <a:rPr lang="en-US" dirty="0"/>
              <a:t>class Welcome2 {</a:t>
            </a:r>
          </a:p>
          <a:p>
            <a:pPr marL="0" indent="0">
              <a:spcBef>
                <a:spcPts val="0"/>
              </a:spcBef>
              <a:buNone/>
            </a:pPr>
            <a:r>
              <a:rPr lang="en-US" dirty="0"/>
              <a:t>  use message1, message2;</a:t>
            </a:r>
          </a:p>
          <a:p>
            <a:pPr marL="0" indent="0">
              <a:spcBef>
                <a:spcPts val="0"/>
              </a:spcBef>
              <a:buNone/>
            </a:pPr>
            <a:r>
              <a:rPr lang="en-US" dirty="0"/>
              <a:t>}</a:t>
            </a:r>
          </a:p>
          <a:p>
            <a:pPr marL="0" indent="0">
              <a:spcBef>
                <a:spcPts val="0"/>
              </a:spcBef>
              <a:buNone/>
            </a:pPr>
            <a:endParaRPr lang="en-US" dirty="0"/>
          </a:p>
          <a:p>
            <a:pPr marL="0" indent="0">
              <a:spcBef>
                <a:spcPts val="0"/>
              </a:spcBef>
              <a:buNone/>
            </a:pPr>
            <a:r>
              <a:rPr lang="en-US" dirty="0"/>
              <a:t>$obj = new Welcome();</a:t>
            </a:r>
          </a:p>
          <a:p>
            <a:pPr marL="0" indent="0">
              <a:spcBef>
                <a:spcPts val="0"/>
              </a:spcBef>
              <a:buNone/>
            </a:pPr>
            <a:r>
              <a:rPr lang="en-US" dirty="0"/>
              <a:t>$obj-&gt;msg1();</a:t>
            </a:r>
          </a:p>
          <a:p>
            <a:pPr marL="0" indent="0">
              <a:spcBef>
                <a:spcPts val="0"/>
              </a:spcBef>
              <a:buNone/>
            </a:pPr>
            <a:r>
              <a:rPr lang="en-US" dirty="0"/>
              <a:t>echo "&lt;</a:t>
            </a:r>
            <a:r>
              <a:rPr lang="en-US" dirty="0" err="1"/>
              <a:t>br</a:t>
            </a:r>
            <a:r>
              <a:rPr lang="en-US" dirty="0"/>
              <a:t>&gt;";</a:t>
            </a:r>
          </a:p>
          <a:p>
            <a:pPr marL="0" indent="0">
              <a:spcBef>
                <a:spcPts val="0"/>
              </a:spcBef>
              <a:buNone/>
            </a:pPr>
            <a:endParaRPr lang="en-US" dirty="0"/>
          </a:p>
          <a:p>
            <a:pPr marL="0" indent="0">
              <a:spcBef>
                <a:spcPts val="0"/>
              </a:spcBef>
              <a:buNone/>
            </a:pPr>
            <a:endParaRPr lang="en-US" dirty="0"/>
          </a:p>
          <a:p>
            <a:pPr marL="0" indent="0">
              <a:spcBef>
                <a:spcPts val="0"/>
              </a:spcBef>
              <a:buNone/>
            </a:pPr>
            <a:r>
              <a:rPr lang="en-US" dirty="0"/>
              <a:t>$obj2 = new Welcome2();</a:t>
            </a:r>
          </a:p>
          <a:p>
            <a:pPr marL="0" indent="0">
              <a:spcBef>
                <a:spcPts val="0"/>
              </a:spcBef>
              <a:buNone/>
            </a:pPr>
            <a:r>
              <a:rPr lang="en-US" dirty="0"/>
              <a:t>$obj2-&gt;msg1();</a:t>
            </a:r>
          </a:p>
          <a:p>
            <a:pPr marL="0" indent="0">
              <a:spcBef>
                <a:spcPts val="0"/>
              </a:spcBef>
              <a:buNone/>
            </a:pPr>
            <a:r>
              <a:rPr lang="en-US" dirty="0"/>
              <a:t>$obj2-&gt;msg2();</a:t>
            </a:r>
          </a:p>
          <a:p>
            <a:pPr marL="0" indent="0">
              <a:spcBef>
                <a:spcPts val="0"/>
              </a:spcBef>
              <a:buNone/>
            </a:pPr>
            <a:r>
              <a:rPr lang="en-US" dirty="0"/>
              <a:t>?&gt;</a:t>
            </a:r>
          </a:p>
          <a:p>
            <a:pPr marL="0" indent="0">
              <a:spcBef>
                <a:spcPts val="0"/>
              </a:spcBef>
              <a:buNone/>
            </a:pPr>
            <a:r>
              <a:rPr lang="en-US" b="1" dirty="0"/>
              <a:t>Result: </a:t>
            </a:r>
            <a:r>
              <a:rPr lang="nl-NL" dirty="0"/>
              <a:t>OOP is fun!</a:t>
            </a:r>
            <a:br>
              <a:rPr lang="nl-NL" dirty="0"/>
            </a:br>
            <a:r>
              <a:rPr lang="nl-NL" dirty="0"/>
              <a:t>OOP is fun! OOP reduces code duplication!</a:t>
            </a:r>
            <a:endParaRPr lang="en-US" dirty="0"/>
          </a:p>
        </p:txBody>
      </p:sp>
      <p:sp>
        <p:nvSpPr>
          <p:cNvPr id="4" name="Rectangle 3">
            <a:extLst>
              <a:ext uri="{FF2B5EF4-FFF2-40B4-BE49-F238E27FC236}">
                <a16:creationId xmlns:a16="http://schemas.microsoft.com/office/drawing/2014/main" id="{BEE1CE03-E9B5-4620-BC02-E8EAE1AC157D}"/>
              </a:ext>
            </a:extLst>
          </p:cNvPr>
          <p:cNvSpPr/>
          <p:nvPr/>
        </p:nvSpPr>
        <p:spPr>
          <a:xfrm>
            <a:off x="6848214" y="946778"/>
            <a:ext cx="4881666" cy="2031325"/>
          </a:xfrm>
          <a:prstGeom prst="rect">
            <a:avLst/>
          </a:prstGeom>
        </p:spPr>
        <p:txBody>
          <a:bodyPr wrap="square">
            <a:spAutoFit/>
          </a:bodyPr>
          <a:lstStyle/>
          <a:p>
            <a:pPr algn="just"/>
            <a:r>
              <a:rPr lang="en-US" dirty="0">
                <a:solidFill>
                  <a:schemeClr val="tx1">
                    <a:lumMod val="75000"/>
                    <a:lumOff val="25000"/>
                  </a:schemeClr>
                </a:solidFill>
              </a:rPr>
              <a:t>Here, we declare two traits: </a:t>
            </a:r>
            <a:r>
              <a:rPr lang="en-US" b="1" dirty="0">
                <a:solidFill>
                  <a:schemeClr val="tx1">
                    <a:lumMod val="75000"/>
                    <a:lumOff val="25000"/>
                  </a:schemeClr>
                </a:solidFill>
              </a:rPr>
              <a:t>message1</a:t>
            </a:r>
            <a:r>
              <a:rPr lang="en-US" dirty="0">
                <a:solidFill>
                  <a:schemeClr val="tx1">
                    <a:lumMod val="75000"/>
                    <a:lumOff val="25000"/>
                  </a:schemeClr>
                </a:solidFill>
              </a:rPr>
              <a:t> and </a:t>
            </a:r>
            <a:r>
              <a:rPr lang="en-US" b="1" dirty="0">
                <a:solidFill>
                  <a:schemeClr val="tx1">
                    <a:lumMod val="75000"/>
                    <a:lumOff val="25000"/>
                  </a:schemeClr>
                </a:solidFill>
              </a:rPr>
              <a:t>message2</a:t>
            </a:r>
            <a:r>
              <a:rPr lang="en-US" dirty="0">
                <a:solidFill>
                  <a:schemeClr val="tx1">
                    <a:lumMod val="75000"/>
                    <a:lumOff val="25000"/>
                  </a:schemeClr>
                </a:solidFill>
              </a:rPr>
              <a:t>. Then, we create two classes: </a:t>
            </a:r>
            <a:r>
              <a:rPr lang="en-US" b="1" dirty="0">
                <a:solidFill>
                  <a:schemeClr val="tx1">
                    <a:lumMod val="75000"/>
                    <a:lumOff val="25000"/>
                  </a:schemeClr>
                </a:solidFill>
              </a:rPr>
              <a:t>Welcome</a:t>
            </a:r>
            <a:r>
              <a:rPr lang="en-US" dirty="0">
                <a:solidFill>
                  <a:schemeClr val="tx1">
                    <a:lumMod val="75000"/>
                    <a:lumOff val="25000"/>
                  </a:schemeClr>
                </a:solidFill>
              </a:rPr>
              <a:t> and </a:t>
            </a:r>
            <a:r>
              <a:rPr lang="en-US" b="1" dirty="0">
                <a:solidFill>
                  <a:schemeClr val="tx1">
                    <a:lumMod val="75000"/>
                    <a:lumOff val="25000"/>
                  </a:schemeClr>
                </a:solidFill>
              </a:rPr>
              <a:t>Welcome2</a:t>
            </a:r>
            <a:r>
              <a:rPr lang="en-US" dirty="0">
                <a:solidFill>
                  <a:schemeClr val="tx1">
                    <a:lumMod val="75000"/>
                    <a:lumOff val="25000"/>
                  </a:schemeClr>
                </a:solidFill>
              </a:rPr>
              <a:t>. The first class (</a:t>
            </a:r>
            <a:r>
              <a:rPr lang="en-US" b="1" dirty="0">
                <a:solidFill>
                  <a:schemeClr val="tx1">
                    <a:lumMod val="75000"/>
                    <a:lumOff val="25000"/>
                  </a:schemeClr>
                </a:solidFill>
              </a:rPr>
              <a:t>Welcome</a:t>
            </a:r>
            <a:r>
              <a:rPr lang="en-US" dirty="0">
                <a:solidFill>
                  <a:schemeClr val="tx1">
                    <a:lumMod val="75000"/>
                    <a:lumOff val="25000"/>
                  </a:schemeClr>
                </a:solidFill>
              </a:rPr>
              <a:t>) uses the </a:t>
            </a:r>
            <a:r>
              <a:rPr lang="en-US" b="1" dirty="0">
                <a:solidFill>
                  <a:schemeClr val="tx1">
                    <a:lumMod val="75000"/>
                    <a:lumOff val="25000"/>
                  </a:schemeClr>
                </a:solidFill>
              </a:rPr>
              <a:t>message1</a:t>
            </a:r>
            <a:r>
              <a:rPr lang="en-US" dirty="0">
                <a:solidFill>
                  <a:schemeClr val="tx1">
                    <a:lumMod val="75000"/>
                    <a:lumOff val="25000"/>
                  </a:schemeClr>
                </a:solidFill>
              </a:rPr>
              <a:t> trait, and the second class (</a:t>
            </a:r>
            <a:r>
              <a:rPr lang="en-US" b="1" dirty="0">
                <a:solidFill>
                  <a:schemeClr val="tx1">
                    <a:lumMod val="75000"/>
                    <a:lumOff val="25000"/>
                  </a:schemeClr>
                </a:solidFill>
              </a:rPr>
              <a:t>Welcome2</a:t>
            </a:r>
            <a:r>
              <a:rPr lang="en-US" dirty="0">
                <a:solidFill>
                  <a:schemeClr val="tx1">
                    <a:lumMod val="75000"/>
                    <a:lumOff val="25000"/>
                  </a:schemeClr>
                </a:solidFill>
              </a:rPr>
              <a:t>) uses both </a:t>
            </a:r>
            <a:r>
              <a:rPr lang="en-US" b="1" dirty="0">
                <a:solidFill>
                  <a:schemeClr val="tx1">
                    <a:lumMod val="75000"/>
                    <a:lumOff val="25000"/>
                  </a:schemeClr>
                </a:solidFill>
              </a:rPr>
              <a:t>message1</a:t>
            </a:r>
            <a:r>
              <a:rPr lang="en-US" dirty="0">
                <a:solidFill>
                  <a:schemeClr val="tx1">
                    <a:lumMod val="75000"/>
                    <a:lumOff val="25000"/>
                  </a:schemeClr>
                </a:solidFill>
              </a:rPr>
              <a:t> and </a:t>
            </a:r>
            <a:r>
              <a:rPr lang="en-US" b="1" dirty="0">
                <a:solidFill>
                  <a:schemeClr val="tx1">
                    <a:lumMod val="75000"/>
                    <a:lumOff val="25000"/>
                  </a:schemeClr>
                </a:solidFill>
              </a:rPr>
              <a:t>message2</a:t>
            </a:r>
            <a:r>
              <a:rPr lang="en-US" dirty="0">
                <a:solidFill>
                  <a:schemeClr val="tx1">
                    <a:lumMod val="75000"/>
                    <a:lumOff val="25000"/>
                  </a:schemeClr>
                </a:solidFill>
              </a:rPr>
              <a:t> traits (multiple traits are separated by comma).</a:t>
            </a:r>
          </a:p>
        </p:txBody>
      </p:sp>
    </p:spTree>
    <p:extLst>
      <p:ext uri="{BB962C8B-B14F-4D97-AF65-F5344CB8AC3E}">
        <p14:creationId xmlns:p14="http://schemas.microsoft.com/office/powerpoint/2010/main" val="312442206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2A9C4C-474C-4486-9D41-4CBE7F9D0522}"/>
              </a:ext>
            </a:extLst>
          </p:cNvPr>
          <p:cNvSpPr>
            <a:spLocks noGrp="1"/>
          </p:cNvSpPr>
          <p:nvPr>
            <p:ph type="title"/>
          </p:nvPr>
        </p:nvSpPr>
        <p:spPr>
          <a:xfrm>
            <a:off x="2592925" y="624110"/>
            <a:ext cx="8911687" cy="575516"/>
          </a:xfrm>
        </p:spPr>
        <p:txBody>
          <a:bodyPr>
            <a:normAutofit fontScale="90000"/>
          </a:bodyPr>
          <a:lstStyle/>
          <a:p>
            <a:r>
              <a:rPr lang="en-US" dirty="0"/>
              <a:t>PHP OOP - Static Methods</a:t>
            </a:r>
            <a:br>
              <a:rPr lang="en-US" dirty="0"/>
            </a:br>
            <a:endParaRPr lang="en-US" dirty="0"/>
          </a:p>
        </p:txBody>
      </p:sp>
      <p:sp>
        <p:nvSpPr>
          <p:cNvPr id="3" name="Content Placeholder 2">
            <a:extLst>
              <a:ext uri="{FF2B5EF4-FFF2-40B4-BE49-F238E27FC236}">
                <a16:creationId xmlns:a16="http://schemas.microsoft.com/office/drawing/2014/main" id="{73E7746F-3085-48F9-A0BC-89AAADE92059}"/>
              </a:ext>
            </a:extLst>
          </p:cNvPr>
          <p:cNvSpPr>
            <a:spLocks noGrp="1"/>
          </p:cNvSpPr>
          <p:nvPr>
            <p:ph idx="1"/>
          </p:nvPr>
        </p:nvSpPr>
        <p:spPr>
          <a:xfrm>
            <a:off x="2589212" y="2133600"/>
            <a:ext cx="4474318" cy="4585982"/>
          </a:xfrm>
        </p:spPr>
        <p:txBody>
          <a:bodyPr>
            <a:normAutofit fontScale="92500" lnSpcReduction="20000"/>
          </a:bodyPr>
          <a:lstStyle/>
          <a:p>
            <a:pPr marL="0" indent="0">
              <a:buNone/>
            </a:pPr>
            <a:r>
              <a:rPr lang="en-US" dirty="0"/>
              <a:t>&lt;?php</a:t>
            </a:r>
            <a:br>
              <a:rPr lang="en-US" dirty="0"/>
            </a:br>
            <a:r>
              <a:rPr lang="en-US" dirty="0"/>
              <a:t>class </a:t>
            </a:r>
            <a:r>
              <a:rPr lang="en-US" i="1" dirty="0" err="1"/>
              <a:t>ClassName</a:t>
            </a:r>
            <a:r>
              <a:rPr lang="en-US" dirty="0"/>
              <a:t> {</a:t>
            </a:r>
            <a:br>
              <a:rPr lang="en-US" dirty="0"/>
            </a:br>
            <a:r>
              <a:rPr lang="en-US" dirty="0"/>
              <a:t>  public static function </a:t>
            </a:r>
            <a:r>
              <a:rPr lang="en-US" i="1" dirty="0" err="1"/>
              <a:t>staticMethod</a:t>
            </a:r>
            <a:r>
              <a:rPr lang="en-US" dirty="0"/>
              <a:t>() {</a:t>
            </a:r>
            <a:br>
              <a:rPr lang="en-US" dirty="0"/>
            </a:br>
            <a:r>
              <a:rPr lang="en-US" dirty="0"/>
              <a:t>    echo "Hello World!";</a:t>
            </a:r>
            <a:br>
              <a:rPr lang="en-US" dirty="0"/>
            </a:br>
            <a:r>
              <a:rPr lang="en-US" dirty="0"/>
              <a:t>  }</a:t>
            </a:r>
            <a:br>
              <a:rPr lang="en-US" dirty="0"/>
            </a:br>
            <a:r>
              <a:rPr lang="en-US" dirty="0"/>
              <a:t>}</a:t>
            </a:r>
            <a:br>
              <a:rPr lang="en-US" dirty="0"/>
            </a:br>
            <a:r>
              <a:rPr lang="en-US" dirty="0"/>
              <a:t>?&gt;</a:t>
            </a:r>
          </a:p>
          <a:p>
            <a:pPr marL="0" indent="0">
              <a:buNone/>
            </a:pPr>
            <a:r>
              <a:rPr lang="en-US" i="1" dirty="0" err="1"/>
              <a:t>ClassName</a:t>
            </a:r>
            <a:r>
              <a:rPr lang="en-US" dirty="0"/>
              <a:t>::</a:t>
            </a:r>
            <a:r>
              <a:rPr lang="en-US" i="1" dirty="0" err="1"/>
              <a:t>staticMethod</a:t>
            </a:r>
            <a:r>
              <a:rPr lang="en-US" dirty="0"/>
              <a:t>();</a:t>
            </a:r>
          </a:p>
          <a:p>
            <a:pPr marL="0" indent="0">
              <a:spcBef>
                <a:spcPts val="0"/>
              </a:spcBef>
              <a:buNone/>
            </a:pPr>
            <a:endParaRPr lang="en-US" dirty="0"/>
          </a:p>
          <a:p>
            <a:pPr marL="0" indent="0">
              <a:spcBef>
                <a:spcPts val="0"/>
              </a:spcBef>
              <a:buNone/>
            </a:pPr>
            <a:r>
              <a:rPr lang="en-US" dirty="0"/>
              <a:t>&lt;?php</a:t>
            </a:r>
          </a:p>
          <a:p>
            <a:pPr marL="0" indent="0">
              <a:spcBef>
                <a:spcPts val="0"/>
              </a:spcBef>
              <a:buNone/>
            </a:pPr>
            <a:r>
              <a:rPr lang="en-US" dirty="0"/>
              <a:t>class greeting {</a:t>
            </a:r>
          </a:p>
          <a:p>
            <a:pPr marL="0" indent="0">
              <a:spcBef>
                <a:spcPts val="0"/>
              </a:spcBef>
              <a:buNone/>
            </a:pPr>
            <a:r>
              <a:rPr lang="en-US" dirty="0"/>
              <a:t>  public static function welcome() {</a:t>
            </a:r>
          </a:p>
          <a:p>
            <a:pPr marL="0" indent="0">
              <a:spcBef>
                <a:spcPts val="0"/>
              </a:spcBef>
              <a:buNone/>
            </a:pPr>
            <a:r>
              <a:rPr lang="en-US" dirty="0"/>
              <a:t>    echo "Hello World!";</a:t>
            </a:r>
          </a:p>
          <a:p>
            <a:pPr marL="0" indent="0">
              <a:spcBef>
                <a:spcPts val="0"/>
              </a:spcBef>
              <a:buNone/>
            </a:pPr>
            <a:r>
              <a:rPr lang="en-US" dirty="0"/>
              <a:t>  }</a:t>
            </a:r>
          </a:p>
          <a:p>
            <a:pPr marL="0" indent="0">
              <a:spcBef>
                <a:spcPts val="0"/>
              </a:spcBef>
              <a:buNone/>
            </a:pPr>
            <a:r>
              <a:rPr lang="en-US" dirty="0"/>
              <a:t>}</a:t>
            </a:r>
          </a:p>
          <a:p>
            <a:pPr marL="0" indent="0">
              <a:spcBef>
                <a:spcPts val="0"/>
              </a:spcBef>
              <a:buNone/>
            </a:pPr>
            <a:endParaRPr lang="en-US" dirty="0"/>
          </a:p>
          <a:p>
            <a:pPr marL="0" indent="0">
              <a:spcBef>
                <a:spcPts val="0"/>
              </a:spcBef>
              <a:buNone/>
            </a:pPr>
            <a:r>
              <a:rPr lang="en-US" dirty="0"/>
              <a:t>// Call static method</a:t>
            </a:r>
          </a:p>
          <a:p>
            <a:pPr marL="0" indent="0">
              <a:spcBef>
                <a:spcPts val="0"/>
              </a:spcBef>
              <a:buNone/>
            </a:pPr>
            <a:r>
              <a:rPr lang="en-US" dirty="0"/>
              <a:t>greeting::welcome();//Hello World!</a:t>
            </a:r>
          </a:p>
          <a:p>
            <a:pPr marL="0" indent="0">
              <a:spcBef>
                <a:spcPts val="0"/>
              </a:spcBef>
              <a:buNone/>
            </a:pPr>
            <a:r>
              <a:rPr lang="en-US" dirty="0"/>
              <a:t>?&gt;</a:t>
            </a:r>
          </a:p>
        </p:txBody>
      </p:sp>
      <p:sp>
        <p:nvSpPr>
          <p:cNvPr id="4" name="Rectangle 1">
            <a:extLst>
              <a:ext uri="{FF2B5EF4-FFF2-40B4-BE49-F238E27FC236}">
                <a16:creationId xmlns:a16="http://schemas.microsoft.com/office/drawing/2014/main" id="{BBE9F060-828C-4635-B35E-69D3943FE458}"/>
              </a:ext>
            </a:extLst>
          </p:cNvPr>
          <p:cNvSpPr>
            <a:spLocks noChangeArrowheads="1"/>
          </p:cNvSpPr>
          <p:nvPr/>
        </p:nvSpPr>
        <p:spPr bwMode="auto">
          <a:xfrm>
            <a:off x="2673102" y="1153461"/>
            <a:ext cx="8995984" cy="928419"/>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63480" rIns="0" bIns="6348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800" b="0" i="0" u="none" strike="noStrike" cap="none" normalizeH="0" baseline="0" dirty="0">
                <a:ln>
                  <a:noFill/>
                </a:ln>
                <a:solidFill>
                  <a:srgbClr val="000000"/>
                </a:solidFill>
                <a:effectLst/>
                <a:latin typeface="Segoe UI" panose="020B0502040204020203" pitchFamily="34" charset="0"/>
                <a:cs typeface="Segoe UI" panose="020B0502040204020203" pitchFamily="34" charset="0"/>
              </a:rPr>
              <a:t>PHP - Static Methods</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rgbClr val="000000"/>
                </a:solidFill>
                <a:effectLst/>
                <a:latin typeface="Verdana" panose="020B0604030504040204" pitchFamily="34" charset="0"/>
              </a:rPr>
              <a:t>Static methods can be called directly - without creating an instance of the class first.</a:t>
            </a:r>
            <a:endParaRPr kumimoji="0" lang="en-US" altLang="en-US" sz="9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rgbClr val="000000"/>
                </a:solidFill>
                <a:effectLst/>
                <a:latin typeface="Verdana" panose="020B0604030504040204" pitchFamily="34" charset="0"/>
              </a:rPr>
              <a:t>Static methods are declared with the </a:t>
            </a:r>
            <a:r>
              <a:rPr kumimoji="0" lang="en-US" altLang="en-US" sz="1200" b="0" i="0" u="none" strike="noStrike" cap="none" normalizeH="0" baseline="0" dirty="0">
                <a:ln>
                  <a:noFill/>
                </a:ln>
                <a:solidFill>
                  <a:srgbClr val="DC143C"/>
                </a:solidFill>
                <a:effectLst/>
                <a:latin typeface="Consolas" panose="020B0609020204030204" pitchFamily="49" charset="0"/>
              </a:rPr>
              <a:t>static</a:t>
            </a:r>
            <a:r>
              <a:rPr kumimoji="0" lang="en-US" altLang="en-US" sz="1200" b="0" i="0" u="none" strike="noStrike" cap="none" normalizeH="0" baseline="0" dirty="0">
                <a:ln>
                  <a:noFill/>
                </a:ln>
                <a:solidFill>
                  <a:srgbClr val="000000"/>
                </a:solidFill>
                <a:effectLst/>
                <a:latin typeface="Verdana" panose="020B0604030504040204" pitchFamily="34" charset="0"/>
              </a:rPr>
              <a:t> keyword:</a:t>
            </a:r>
            <a:endParaRPr kumimoji="0" lang="en-US" altLang="en-US" sz="2000" b="0" i="0" u="none" strike="noStrike" cap="none" normalizeH="0" baseline="0" dirty="0">
              <a:ln>
                <a:noFill/>
              </a:ln>
              <a:solidFill>
                <a:schemeClr val="tx1"/>
              </a:solidFill>
              <a:effectLst/>
              <a:latin typeface="Arial" panose="020B0604020202020204" pitchFamily="34" charset="0"/>
            </a:endParaRPr>
          </a:p>
        </p:txBody>
      </p:sp>
      <p:sp>
        <p:nvSpPr>
          <p:cNvPr id="5" name="Rectangle 4">
            <a:extLst>
              <a:ext uri="{FF2B5EF4-FFF2-40B4-BE49-F238E27FC236}">
                <a16:creationId xmlns:a16="http://schemas.microsoft.com/office/drawing/2014/main" id="{022E7CAE-627F-40B4-BCC3-5C980D7221C1}"/>
              </a:ext>
            </a:extLst>
          </p:cNvPr>
          <p:cNvSpPr/>
          <p:nvPr/>
        </p:nvSpPr>
        <p:spPr>
          <a:xfrm>
            <a:off x="7180641" y="2133600"/>
            <a:ext cx="4844293" cy="2585323"/>
          </a:xfrm>
          <a:prstGeom prst="rect">
            <a:avLst/>
          </a:prstGeom>
        </p:spPr>
        <p:txBody>
          <a:bodyPr wrap="square">
            <a:spAutoFit/>
          </a:bodyPr>
          <a:lstStyle/>
          <a:p>
            <a:r>
              <a:rPr lang="en-US" dirty="0"/>
              <a:t>//To access a static method use the class name, double colon (::), and the method name:</a:t>
            </a:r>
          </a:p>
          <a:p>
            <a:endParaRPr lang="en-US" dirty="0"/>
          </a:p>
          <a:p>
            <a:r>
              <a:rPr lang="en-US" dirty="0"/>
              <a:t>Here, we declare a static method: welcome(). Then, we call the static method by using the class name, double colon (::), and the method name (without creating an instance of the class first).</a:t>
            </a:r>
          </a:p>
        </p:txBody>
      </p:sp>
    </p:spTree>
    <p:extLst>
      <p:ext uri="{BB962C8B-B14F-4D97-AF65-F5344CB8AC3E}">
        <p14:creationId xmlns:p14="http://schemas.microsoft.com/office/powerpoint/2010/main" val="269354397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8DD557-6DBF-4978-B244-CE9D4D1DD817}"/>
              </a:ext>
            </a:extLst>
          </p:cNvPr>
          <p:cNvSpPr>
            <a:spLocks noGrp="1"/>
          </p:cNvSpPr>
          <p:nvPr>
            <p:ph type="title"/>
          </p:nvPr>
        </p:nvSpPr>
        <p:spPr>
          <a:xfrm>
            <a:off x="2645139" y="213050"/>
            <a:ext cx="8911687" cy="541960"/>
          </a:xfrm>
        </p:spPr>
        <p:txBody>
          <a:bodyPr>
            <a:normAutofit fontScale="90000"/>
          </a:bodyPr>
          <a:lstStyle/>
          <a:p>
            <a:r>
              <a:rPr lang="en-US" dirty="0"/>
              <a:t>PHP - More on Static Methods</a:t>
            </a:r>
            <a:br>
              <a:rPr lang="en-US" dirty="0"/>
            </a:br>
            <a:endParaRPr lang="en-US" dirty="0"/>
          </a:p>
        </p:txBody>
      </p:sp>
      <p:sp>
        <p:nvSpPr>
          <p:cNvPr id="3" name="Content Placeholder 2">
            <a:extLst>
              <a:ext uri="{FF2B5EF4-FFF2-40B4-BE49-F238E27FC236}">
                <a16:creationId xmlns:a16="http://schemas.microsoft.com/office/drawing/2014/main" id="{96717012-4FA6-47D5-82CF-165CD350CB4A}"/>
              </a:ext>
            </a:extLst>
          </p:cNvPr>
          <p:cNvSpPr>
            <a:spLocks noGrp="1"/>
          </p:cNvSpPr>
          <p:nvPr>
            <p:ph idx="1"/>
          </p:nvPr>
        </p:nvSpPr>
        <p:spPr>
          <a:xfrm>
            <a:off x="2693776" y="1323682"/>
            <a:ext cx="4407206" cy="3777622"/>
          </a:xfrm>
        </p:spPr>
        <p:txBody>
          <a:bodyPr/>
          <a:lstStyle/>
          <a:p>
            <a:pPr marL="0" indent="0">
              <a:buNone/>
            </a:pPr>
            <a:r>
              <a:rPr lang="en-US" dirty="0"/>
              <a:t>&lt;?php</a:t>
            </a:r>
            <a:br>
              <a:rPr lang="en-US" dirty="0"/>
            </a:br>
            <a:r>
              <a:rPr lang="en-US" dirty="0"/>
              <a:t>class greeting {</a:t>
            </a:r>
            <a:br>
              <a:rPr lang="en-US" dirty="0"/>
            </a:br>
            <a:r>
              <a:rPr lang="en-US" dirty="0"/>
              <a:t>  public static function welcome() {</a:t>
            </a:r>
            <a:br>
              <a:rPr lang="en-US" dirty="0"/>
            </a:br>
            <a:r>
              <a:rPr lang="en-US" dirty="0"/>
              <a:t>    echo "Hello World!";</a:t>
            </a:r>
            <a:br>
              <a:rPr lang="en-US" dirty="0"/>
            </a:br>
            <a:r>
              <a:rPr lang="en-US" dirty="0"/>
              <a:t>  }</a:t>
            </a:r>
            <a:br>
              <a:rPr lang="en-US" dirty="0"/>
            </a:br>
            <a:br>
              <a:rPr lang="en-US" dirty="0"/>
            </a:br>
            <a:r>
              <a:rPr lang="en-US" dirty="0"/>
              <a:t>  public function __construct() {</a:t>
            </a:r>
            <a:br>
              <a:rPr lang="en-US" dirty="0"/>
            </a:br>
            <a:r>
              <a:rPr lang="en-US" dirty="0"/>
              <a:t>    self::welcome();</a:t>
            </a:r>
            <a:br>
              <a:rPr lang="en-US" dirty="0"/>
            </a:br>
            <a:r>
              <a:rPr lang="en-US" dirty="0"/>
              <a:t>  }</a:t>
            </a:r>
            <a:br>
              <a:rPr lang="en-US" dirty="0"/>
            </a:br>
            <a:r>
              <a:rPr lang="en-US" dirty="0"/>
              <a:t>}</a:t>
            </a:r>
            <a:br>
              <a:rPr lang="en-US" dirty="0"/>
            </a:br>
            <a:br>
              <a:rPr lang="en-US" dirty="0"/>
            </a:br>
            <a:r>
              <a:rPr lang="en-US" dirty="0"/>
              <a:t>new greeting();//Hello World!</a:t>
            </a:r>
            <a:br>
              <a:rPr lang="en-US" dirty="0"/>
            </a:br>
            <a:r>
              <a:rPr lang="en-US" dirty="0"/>
              <a:t>?&gt;</a:t>
            </a:r>
          </a:p>
        </p:txBody>
      </p:sp>
      <p:sp>
        <p:nvSpPr>
          <p:cNvPr id="5" name="Rectangle 2">
            <a:extLst>
              <a:ext uri="{FF2B5EF4-FFF2-40B4-BE49-F238E27FC236}">
                <a16:creationId xmlns:a16="http://schemas.microsoft.com/office/drawing/2014/main" id="{81F5E5B3-60D1-4F65-9550-D810C27164FA}"/>
              </a:ext>
            </a:extLst>
          </p:cNvPr>
          <p:cNvSpPr>
            <a:spLocks noChangeArrowheads="1"/>
          </p:cNvSpPr>
          <p:nvPr/>
        </p:nvSpPr>
        <p:spPr bwMode="auto">
          <a:xfrm>
            <a:off x="2645139" y="751808"/>
            <a:ext cx="8911687"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dirty="0">
                <a:ln>
                  <a:noFill/>
                </a:ln>
                <a:solidFill>
                  <a:srgbClr val="000000"/>
                </a:solidFill>
                <a:effectLst/>
                <a:latin typeface="Verdana" panose="020B0604030504040204" pitchFamily="34" charset="0"/>
              </a:rPr>
              <a:t>A class can have both static and non-static methods. A static method can be accessed from a method in the same class using the </a:t>
            </a:r>
            <a:r>
              <a:rPr kumimoji="0" lang="en-US" altLang="en-US" sz="1400" b="0" i="0" u="none" strike="noStrike" cap="none" normalizeH="0" baseline="0" dirty="0">
                <a:ln>
                  <a:noFill/>
                </a:ln>
                <a:solidFill>
                  <a:srgbClr val="DC143C"/>
                </a:solidFill>
                <a:effectLst/>
                <a:latin typeface="Consolas" panose="020B0609020204030204" pitchFamily="49" charset="0"/>
              </a:rPr>
              <a:t>self</a:t>
            </a:r>
            <a:r>
              <a:rPr kumimoji="0" lang="en-US" altLang="en-US" sz="1400" b="0" i="0" u="none" strike="noStrike" cap="none" normalizeH="0" baseline="0" dirty="0">
                <a:ln>
                  <a:noFill/>
                </a:ln>
                <a:solidFill>
                  <a:srgbClr val="000000"/>
                </a:solidFill>
                <a:effectLst/>
                <a:latin typeface="Verdana" panose="020B0604030504040204" pitchFamily="34" charset="0"/>
              </a:rPr>
              <a:t> keyword and double colon (::):</a:t>
            </a:r>
            <a:r>
              <a:rPr kumimoji="0" lang="en-US" altLang="en-US" sz="1000" b="0" i="0" u="none" strike="noStrike" cap="none" normalizeH="0" baseline="0" dirty="0">
                <a:ln>
                  <a:noFill/>
                </a:ln>
                <a:solidFill>
                  <a:schemeClr val="tx1"/>
                </a:solidFill>
                <a:effectLst/>
              </a:rPr>
              <a:t> </a:t>
            </a:r>
            <a:endParaRPr kumimoji="0" lang="en-US" altLang="en-US" sz="2400" b="0" i="0" u="none" strike="noStrike" cap="none" normalizeH="0" baseline="0" dirty="0">
              <a:ln>
                <a:noFill/>
              </a:ln>
              <a:solidFill>
                <a:schemeClr val="tx1"/>
              </a:solidFill>
              <a:effectLst/>
              <a:latin typeface="Arial" panose="020B0604020202020204" pitchFamily="34" charset="0"/>
            </a:endParaRPr>
          </a:p>
        </p:txBody>
      </p:sp>
      <p:sp>
        <p:nvSpPr>
          <p:cNvPr id="7" name="TextBox 6">
            <a:extLst>
              <a:ext uri="{FF2B5EF4-FFF2-40B4-BE49-F238E27FC236}">
                <a16:creationId xmlns:a16="http://schemas.microsoft.com/office/drawing/2014/main" id="{333EC5AF-16D4-4E33-B65D-FA34EA0F865A}"/>
              </a:ext>
            </a:extLst>
          </p:cNvPr>
          <p:cNvSpPr txBox="1"/>
          <p:nvPr/>
        </p:nvSpPr>
        <p:spPr>
          <a:xfrm>
            <a:off x="2693776" y="5167622"/>
            <a:ext cx="3380762" cy="1477328"/>
          </a:xfrm>
          <a:prstGeom prst="rect">
            <a:avLst/>
          </a:prstGeom>
          <a:noFill/>
        </p:spPr>
        <p:txBody>
          <a:bodyPr wrap="square" rtlCol="0">
            <a:spAutoFit/>
          </a:bodyPr>
          <a:lstStyle/>
          <a:p>
            <a:pPr algn="just"/>
            <a:r>
              <a:rPr lang="en-US" dirty="0"/>
              <a:t>Static methods can also be called from methods in other classes. To do this, the static method should be public:</a:t>
            </a:r>
          </a:p>
        </p:txBody>
      </p:sp>
      <p:sp>
        <p:nvSpPr>
          <p:cNvPr id="10" name="Rectangle 9">
            <a:extLst>
              <a:ext uri="{FF2B5EF4-FFF2-40B4-BE49-F238E27FC236}">
                <a16:creationId xmlns:a16="http://schemas.microsoft.com/office/drawing/2014/main" id="{F5A30901-3242-4B8E-A30B-E6581E93A3E0}"/>
              </a:ext>
            </a:extLst>
          </p:cNvPr>
          <p:cNvSpPr/>
          <p:nvPr/>
        </p:nvSpPr>
        <p:spPr>
          <a:xfrm>
            <a:off x="7149620" y="1381971"/>
            <a:ext cx="4407206" cy="4524315"/>
          </a:xfrm>
          <a:prstGeom prst="rect">
            <a:avLst/>
          </a:prstGeom>
        </p:spPr>
        <p:txBody>
          <a:bodyPr wrap="square">
            <a:spAutoFit/>
          </a:bodyPr>
          <a:lstStyle/>
          <a:p>
            <a:r>
              <a:rPr lang="en-US" dirty="0"/>
              <a:t>&lt;?php</a:t>
            </a:r>
            <a:br>
              <a:rPr lang="en-US" dirty="0"/>
            </a:br>
            <a:r>
              <a:rPr lang="en-US" dirty="0"/>
              <a:t>class A {</a:t>
            </a:r>
            <a:br>
              <a:rPr lang="en-US" dirty="0"/>
            </a:br>
            <a:r>
              <a:rPr lang="en-US" dirty="0"/>
              <a:t>  public static function welcome() {</a:t>
            </a:r>
            <a:br>
              <a:rPr lang="en-US" dirty="0"/>
            </a:br>
            <a:r>
              <a:rPr lang="en-US" dirty="0"/>
              <a:t>    echo "Hello World!";</a:t>
            </a:r>
            <a:br>
              <a:rPr lang="en-US" dirty="0"/>
            </a:br>
            <a:r>
              <a:rPr lang="en-US" dirty="0"/>
              <a:t>  }</a:t>
            </a:r>
            <a:br>
              <a:rPr lang="en-US" dirty="0"/>
            </a:br>
            <a:r>
              <a:rPr lang="en-US" dirty="0"/>
              <a:t>}</a:t>
            </a:r>
            <a:br>
              <a:rPr lang="en-US" dirty="0"/>
            </a:br>
            <a:br>
              <a:rPr lang="en-US" dirty="0"/>
            </a:br>
            <a:r>
              <a:rPr lang="en-US" dirty="0"/>
              <a:t>class B {</a:t>
            </a:r>
            <a:br>
              <a:rPr lang="en-US" dirty="0"/>
            </a:br>
            <a:r>
              <a:rPr lang="en-US" dirty="0"/>
              <a:t>  public function message() {</a:t>
            </a:r>
            <a:br>
              <a:rPr lang="en-US" dirty="0"/>
            </a:br>
            <a:r>
              <a:rPr lang="en-US" dirty="0"/>
              <a:t>    A::welcome();</a:t>
            </a:r>
            <a:br>
              <a:rPr lang="en-US" dirty="0"/>
            </a:br>
            <a:r>
              <a:rPr lang="en-US" dirty="0"/>
              <a:t>  }</a:t>
            </a:r>
            <a:br>
              <a:rPr lang="en-US" dirty="0"/>
            </a:br>
            <a:r>
              <a:rPr lang="en-US" dirty="0"/>
              <a:t>}</a:t>
            </a:r>
            <a:br>
              <a:rPr lang="en-US" dirty="0"/>
            </a:br>
            <a:br>
              <a:rPr lang="en-US" dirty="0"/>
            </a:br>
            <a:r>
              <a:rPr lang="en-US" dirty="0"/>
              <a:t>$obj = new B();</a:t>
            </a:r>
            <a:br>
              <a:rPr lang="en-US" dirty="0"/>
            </a:br>
            <a:r>
              <a:rPr lang="en-US" dirty="0"/>
              <a:t>echo $obj -&gt; message();//Hello World!</a:t>
            </a:r>
            <a:br>
              <a:rPr lang="en-US" dirty="0"/>
            </a:br>
            <a:r>
              <a:rPr lang="en-US" dirty="0"/>
              <a:t>?&gt;</a:t>
            </a:r>
          </a:p>
        </p:txBody>
      </p:sp>
    </p:spTree>
    <p:extLst>
      <p:ext uri="{BB962C8B-B14F-4D97-AF65-F5344CB8AC3E}">
        <p14:creationId xmlns:p14="http://schemas.microsoft.com/office/powerpoint/2010/main" val="6036845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4369609-E509-466B-BD27-33A3B9162752}"/>
              </a:ext>
            </a:extLst>
          </p:cNvPr>
          <p:cNvSpPr>
            <a:spLocks noGrp="1"/>
          </p:cNvSpPr>
          <p:nvPr>
            <p:ph idx="1"/>
          </p:nvPr>
        </p:nvSpPr>
        <p:spPr>
          <a:xfrm>
            <a:off x="2416756" y="1185644"/>
            <a:ext cx="8915400" cy="3777622"/>
          </a:xfrm>
        </p:spPr>
        <p:txBody>
          <a:bodyPr>
            <a:normAutofit fontScale="92500" lnSpcReduction="20000"/>
          </a:bodyPr>
          <a:lstStyle/>
          <a:p>
            <a:pPr marL="0" indent="0">
              <a:spcBef>
                <a:spcPts val="0"/>
              </a:spcBef>
              <a:buNone/>
            </a:pPr>
            <a:r>
              <a:rPr lang="en-US" dirty="0"/>
              <a:t>&lt;?php</a:t>
            </a:r>
          </a:p>
          <a:p>
            <a:pPr marL="0" indent="0">
              <a:spcBef>
                <a:spcPts val="0"/>
              </a:spcBef>
              <a:buNone/>
            </a:pPr>
            <a:r>
              <a:rPr lang="en-US" dirty="0"/>
              <a:t>class domain {</a:t>
            </a:r>
          </a:p>
          <a:p>
            <a:pPr marL="0" indent="0">
              <a:spcBef>
                <a:spcPts val="0"/>
              </a:spcBef>
              <a:buNone/>
            </a:pPr>
            <a:r>
              <a:rPr lang="en-US" dirty="0"/>
              <a:t>  protected static function </a:t>
            </a:r>
            <a:r>
              <a:rPr lang="en-US" dirty="0" err="1"/>
              <a:t>getWebsiteName</a:t>
            </a:r>
            <a:r>
              <a:rPr lang="en-US" dirty="0"/>
              <a:t>() {</a:t>
            </a:r>
          </a:p>
          <a:p>
            <a:pPr marL="0" indent="0">
              <a:spcBef>
                <a:spcPts val="0"/>
              </a:spcBef>
              <a:buNone/>
            </a:pPr>
            <a:r>
              <a:rPr lang="en-US" dirty="0"/>
              <a:t>    return "W3Schools.com";</a:t>
            </a:r>
          </a:p>
          <a:p>
            <a:pPr marL="0" indent="0">
              <a:spcBef>
                <a:spcPts val="0"/>
              </a:spcBef>
              <a:buNone/>
            </a:pPr>
            <a:r>
              <a:rPr lang="en-US" dirty="0"/>
              <a:t>  }</a:t>
            </a:r>
          </a:p>
          <a:p>
            <a:pPr marL="0" indent="0">
              <a:spcBef>
                <a:spcPts val="0"/>
              </a:spcBef>
              <a:buNone/>
            </a:pPr>
            <a:r>
              <a:rPr lang="en-US" dirty="0"/>
              <a:t>}</a:t>
            </a:r>
          </a:p>
          <a:p>
            <a:pPr marL="0" indent="0">
              <a:spcBef>
                <a:spcPts val="0"/>
              </a:spcBef>
              <a:buNone/>
            </a:pPr>
            <a:endParaRPr lang="en-US" dirty="0"/>
          </a:p>
          <a:p>
            <a:pPr marL="0" indent="0">
              <a:spcBef>
                <a:spcPts val="0"/>
              </a:spcBef>
              <a:buNone/>
            </a:pPr>
            <a:r>
              <a:rPr lang="en-US" dirty="0"/>
              <a:t>class domainW3 extends domain {</a:t>
            </a:r>
          </a:p>
          <a:p>
            <a:pPr marL="0" indent="0">
              <a:spcBef>
                <a:spcPts val="0"/>
              </a:spcBef>
              <a:buNone/>
            </a:pPr>
            <a:r>
              <a:rPr lang="en-US" dirty="0"/>
              <a:t>  public $</a:t>
            </a:r>
            <a:r>
              <a:rPr lang="en-US" dirty="0" err="1"/>
              <a:t>websiteName</a:t>
            </a:r>
            <a:r>
              <a:rPr lang="en-US" dirty="0"/>
              <a:t>;</a:t>
            </a:r>
          </a:p>
          <a:p>
            <a:pPr marL="0" indent="0">
              <a:spcBef>
                <a:spcPts val="0"/>
              </a:spcBef>
              <a:buNone/>
            </a:pPr>
            <a:r>
              <a:rPr lang="en-US" dirty="0"/>
              <a:t>  public function __construct() {</a:t>
            </a:r>
          </a:p>
          <a:p>
            <a:pPr marL="0" indent="0">
              <a:spcBef>
                <a:spcPts val="0"/>
              </a:spcBef>
              <a:buNone/>
            </a:pPr>
            <a:r>
              <a:rPr lang="en-US" dirty="0"/>
              <a:t>    $this -&gt; </a:t>
            </a:r>
            <a:r>
              <a:rPr lang="en-US" dirty="0" err="1"/>
              <a:t>websiteName</a:t>
            </a:r>
            <a:r>
              <a:rPr lang="en-US" dirty="0"/>
              <a:t> = parent::</a:t>
            </a:r>
            <a:r>
              <a:rPr lang="en-US" dirty="0" err="1"/>
              <a:t>getWebsiteName</a:t>
            </a:r>
            <a:r>
              <a:rPr lang="en-US" dirty="0"/>
              <a:t>();</a:t>
            </a:r>
          </a:p>
          <a:p>
            <a:pPr marL="0" indent="0">
              <a:spcBef>
                <a:spcPts val="0"/>
              </a:spcBef>
              <a:buNone/>
            </a:pPr>
            <a:r>
              <a:rPr lang="en-US" dirty="0"/>
              <a:t>  }	</a:t>
            </a:r>
          </a:p>
          <a:p>
            <a:pPr marL="0" indent="0">
              <a:spcBef>
                <a:spcPts val="0"/>
              </a:spcBef>
              <a:buNone/>
            </a:pPr>
            <a:r>
              <a:rPr lang="en-US" dirty="0"/>
              <a:t>}</a:t>
            </a:r>
          </a:p>
          <a:p>
            <a:pPr marL="0" indent="0">
              <a:spcBef>
                <a:spcPts val="0"/>
              </a:spcBef>
              <a:buNone/>
            </a:pPr>
            <a:endParaRPr lang="en-US" dirty="0"/>
          </a:p>
          <a:p>
            <a:pPr marL="0" indent="0">
              <a:spcBef>
                <a:spcPts val="0"/>
              </a:spcBef>
              <a:buNone/>
            </a:pPr>
            <a:r>
              <a:rPr lang="en-US" dirty="0"/>
              <a:t>$domainW3 = new domainW3;</a:t>
            </a:r>
          </a:p>
          <a:p>
            <a:pPr marL="0" indent="0">
              <a:spcBef>
                <a:spcPts val="0"/>
              </a:spcBef>
              <a:buNone/>
            </a:pPr>
            <a:r>
              <a:rPr lang="en-US" dirty="0"/>
              <a:t>echo $domainW3 -&gt; </a:t>
            </a:r>
            <a:r>
              <a:rPr lang="en-US" dirty="0" err="1"/>
              <a:t>websiteName</a:t>
            </a:r>
            <a:r>
              <a:rPr lang="en-US" dirty="0"/>
              <a:t>;//W3Schools.com</a:t>
            </a:r>
          </a:p>
          <a:p>
            <a:pPr marL="0" indent="0">
              <a:spcBef>
                <a:spcPts val="0"/>
              </a:spcBef>
              <a:buNone/>
            </a:pPr>
            <a:r>
              <a:rPr lang="en-US" dirty="0"/>
              <a:t>?&gt;</a:t>
            </a:r>
          </a:p>
        </p:txBody>
      </p:sp>
      <p:sp>
        <p:nvSpPr>
          <p:cNvPr id="4" name="Rectangle 1">
            <a:extLst>
              <a:ext uri="{FF2B5EF4-FFF2-40B4-BE49-F238E27FC236}">
                <a16:creationId xmlns:a16="http://schemas.microsoft.com/office/drawing/2014/main" id="{53B2114C-7815-4F26-9578-3D10F0C405BC}"/>
              </a:ext>
            </a:extLst>
          </p:cNvPr>
          <p:cNvSpPr>
            <a:spLocks noGrp="1" noChangeArrowheads="1"/>
          </p:cNvSpPr>
          <p:nvPr>
            <p:ph type="title"/>
          </p:nvPr>
        </p:nvSpPr>
        <p:spPr bwMode="auto">
          <a:xfrm>
            <a:off x="2416756" y="362003"/>
            <a:ext cx="9352998"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dirty="0">
                <a:ln>
                  <a:noFill/>
                </a:ln>
                <a:solidFill>
                  <a:srgbClr val="000000"/>
                </a:solidFill>
                <a:effectLst/>
                <a:latin typeface="Verdana" panose="020B0604030504040204" pitchFamily="34" charset="0"/>
              </a:rPr>
              <a:t>To call a static method from a child class, use the </a:t>
            </a:r>
            <a:r>
              <a:rPr kumimoji="0" lang="en-US" altLang="en-US" sz="1600" b="0" i="0" u="none" strike="noStrike" cap="none" normalizeH="0" baseline="0" dirty="0">
                <a:ln>
                  <a:noFill/>
                </a:ln>
                <a:solidFill>
                  <a:srgbClr val="DC143C"/>
                </a:solidFill>
                <a:effectLst/>
                <a:latin typeface="Consolas" panose="020B0609020204030204" pitchFamily="49" charset="0"/>
              </a:rPr>
              <a:t>parent</a:t>
            </a:r>
            <a:r>
              <a:rPr kumimoji="0" lang="en-US" altLang="en-US" sz="1600" b="0" i="0" u="none" strike="noStrike" cap="none" normalizeH="0" baseline="0" dirty="0">
                <a:ln>
                  <a:noFill/>
                </a:ln>
                <a:solidFill>
                  <a:srgbClr val="000000"/>
                </a:solidFill>
                <a:effectLst/>
                <a:latin typeface="Verdana" panose="020B0604030504040204" pitchFamily="34" charset="0"/>
              </a:rPr>
              <a:t> keyword inside the child class. Here, the static method can be </a:t>
            </a:r>
            <a:r>
              <a:rPr kumimoji="0" lang="en-US" altLang="en-US" sz="1600" b="0" i="0" u="none" strike="noStrike" cap="none" normalizeH="0" baseline="0" dirty="0">
                <a:ln>
                  <a:noFill/>
                </a:ln>
                <a:solidFill>
                  <a:srgbClr val="DC143C"/>
                </a:solidFill>
                <a:effectLst/>
                <a:latin typeface="Consolas" panose="020B0609020204030204" pitchFamily="49" charset="0"/>
              </a:rPr>
              <a:t>public</a:t>
            </a:r>
            <a:r>
              <a:rPr kumimoji="0" lang="en-US" altLang="en-US" sz="1600" b="0" i="0" u="none" strike="noStrike" cap="none" normalizeH="0" baseline="0" dirty="0">
                <a:ln>
                  <a:noFill/>
                </a:ln>
                <a:solidFill>
                  <a:srgbClr val="000000"/>
                </a:solidFill>
                <a:effectLst/>
                <a:latin typeface="Verdana" panose="020B0604030504040204" pitchFamily="34" charset="0"/>
              </a:rPr>
              <a:t> or </a:t>
            </a:r>
            <a:r>
              <a:rPr kumimoji="0" lang="en-US" altLang="en-US" sz="1600" b="0" i="0" u="none" strike="noStrike" cap="none" normalizeH="0" baseline="0" dirty="0">
                <a:ln>
                  <a:noFill/>
                </a:ln>
                <a:solidFill>
                  <a:srgbClr val="DC143C"/>
                </a:solidFill>
                <a:effectLst/>
                <a:latin typeface="Consolas" panose="020B0609020204030204" pitchFamily="49" charset="0"/>
              </a:rPr>
              <a:t>protected</a:t>
            </a:r>
            <a:r>
              <a:rPr kumimoji="0" lang="en-US" altLang="en-US" sz="1600" b="0" i="0" u="none" strike="noStrike" cap="none" normalizeH="0" baseline="0" dirty="0">
                <a:ln>
                  <a:noFill/>
                </a:ln>
                <a:solidFill>
                  <a:srgbClr val="000000"/>
                </a:solidFill>
                <a:effectLst/>
                <a:latin typeface="Verdana" panose="020B0604030504040204" pitchFamily="34" charset="0"/>
              </a:rPr>
              <a:t>.</a:t>
            </a:r>
            <a:r>
              <a:rPr kumimoji="0" lang="en-US" altLang="en-US" sz="1050" b="0" i="0" u="none" strike="noStrike" cap="none" normalizeH="0" baseline="0" dirty="0">
                <a:ln>
                  <a:noFill/>
                </a:ln>
                <a:solidFill>
                  <a:schemeClr val="tx1"/>
                </a:solidFill>
                <a:effectLst/>
              </a:rPr>
              <a:t> </a:t>
            </a:r>
            <a:endParaRPr kumimoji="0" lang="en-US" altLang="en-US" sz="2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44831360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939385-9243-454E-9881-8EBC4781314F}"/>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B3A7C850-1E9A-49F2-B9CA-DC6B391E1492}"/>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30996450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242B3E-ACFF-46EB-A256-0D2BC9B6CBDD}"/>
              </a:ext>
            </a:extLst>
          </p:cNvPr>
          <p:cNvSpPr>
            <a:spLocks noGrp="1"/>
          </p:cNvSpPr>
          <p:nvPr>
            <p:ph type="title"/>
          </p:nvPr>
        </p:nvSpPr>
        <p:spPr>
          <a:xfrm>
            <a:off x="2189527" y="389218"/>
            <a:ext cx="9471170" cy="1120800"/>
          </a:xfrm>
        </p:spPr>
        <p:txBody>
          <a:bodyPr>
            <a:normAutofit/>
          </a:bodyPr>
          <a:lstStyle/>
          <a:p>
            <a:r>
              <a:rPr lang="en-US" dirty="0"/>
              <a:t>PHP OOP - Classes and Objects</a:t>
            </a:r>
            <a:br>
              <a:rPr lang="en-US" dirty="0"/>
            </a:br>
            <a:r>
              <a:rPr lang="en-US" sz="1800" dirty="0"/>
              <a:t>A class is a template for objects, and an object is an instance of class.</a:t>
            </a:r>
            <a:endParaRPr lang="en-US" sz="2800" dirty="0"/>
          </a:p>
        </p:txBody>
      </p:sp>
      <p:sp>
        <p:nvSpPr>
          <p:cNvPr id="3" name="Content Placeholder 2">
            <a:extLst>
              <a:ext uri="{FF2B5EF4-FFF2-40B4-BE49-F238E27FC236}">
                <a16:creationId xmlns:a16="http://schemas.microsoft.com/office/drawing/2014/main" id="{81BA8088-0C0B-4F7A-9A67-9B65953D7FE0}"/>
              </a:ext>
            </a:extLst>
          </p:cNvPr>
          <p:cNvSpPr>
            <a:spLocks noGrp="1"/>
          </p:cNvSpPr>
          <p:nvPr>
            <p:ph idx="1"/>
          </p:nvPr>
        </p:nvSpPr>
        <p:spPr>
          <a:xfrm>
            <a:off x="2189527" y="1328257"/>
            <a:ext cx="8915400" cy="4619538"/>
          </a:xfrm>
        </p:spPr>
        <p:txBody>
          <a:bodyPr>
            <a:normAutofit fontScale="92500" lnSpcReduction="20000"/>
          </a:bodyPr>
          <a:lstStyle/>
          <a:p>
            <a:pPr marL="0" indent="0">
              <a:buNone/>
            </a:pPr>
            <a:r>
              <a:rPr lang="en-US" dirty="0"/>
              <a:t>OOP Case</a:t>
            </a:r>
          </a:p>
          <a:p>
            <a:pPr marL="0" indent="0" algn="just">
              <a:buNone/>
            </a:pPr>
            <a:r>
              <a:rPr lang="en-US" dirty="0"/>
              <a:t>Let's assume we have a class named Fruit. A Fruit can have properties like name, color, weight, etc. We can define variables like $name, $color, and $weight to hold the values of these properties.</a:t>
            </a:r>
          </a:p>
          <a:p>
            <a:pPr marL="0" indent="0" algn="just">
              <a:buNone/>
            </a:pPr>
            <a:endParaRPr lang="en-US" dirty="0"/>
          </a:p>
          <a:p>
            <a:pPr marL="0" indent="0" algn="just">
              <a:buNone/>
            </a:pPr>
            <a:r>
              <a:rPr lang="en-US" dirty="0"/>
              <a:t>When the individual objects (apple, banana, etc.) are created, they inherit all the properties and behaviors from the class, but each object will have different values for the properties.</a:t>
            </a:r>
          </a:p>
          <a:p>
            <a:pPr marL="0" indent="0" algn="just">
              <a:buNone/>
            </a:pPr>
            <a:endParaRPr lang="en-US" dirty="0"/>
          </a:p>
          <a:p>
            <a:pPr marL="0" indent="0" algn="just">
              <a:buNone/>
            </a:pPr>
            <a:r>
              <a:rPr lang="en-US" dirty="0"/>
              <a:t>Define a Class</a:t>
            </a:r>
          </a:p>
          <a:p>
            <a:pPr marL="0" indent="0" algn="just">
              <a:buNone/>
            </a:pPr>
            <a:r>
              <a:rPr lang="en-US" dirty="0"/>
              <a:t>A class is defined by using the class keyword, followed by the name of the class and a pair of curly braces ({}). All its properties and methods go inside the braces:</a:t>
            </a:r>
          </a:p>
          <a:p>
            <a:pPr marL="0" indent="0">
              <a:buNone/>
            </a:pPr>
            <a:r>
              <a:rPr lang="en-US" dirty="0"/>
              <a:t>&lt;?php</a:t>
            </a:r>
            <a:br>
              <a:rPr lang="en-US" dirty="0"/>
            </a:br>
            <a:r>
              <a:rPr lang="en-US" dirty="0"/>
              <a:t>	class Fruit {</a:t>
            </a:r>
            <a:br>
              <a:rPr lang="en-US" dirty="0"/>
            </a:br>
            <a:r>
              <a:rPr lang="en-US" dirty="0"/>
              <a:t> 		 // code goes here...</a:t>
            </a:r>
            <a:br>
              <a:rPr lang="en-US" dirty="0"/>
            </a:br>
            <a:r>
              <a:rPr lang="en-US" dirty="0"/>
              <a:t>	}</a:t>
            </a:r>
            <a:br>
              <a:rPr lang="en-US" dirty="0"/>
            </a:br>
            <a:r>
              <a:rPr lang="en-US" dirty="0"/>
              <a:t>?&gt;</a:t>
            </a:r>
          </a:p>
        </p:txBody>
      </p:sp>
    </p:spTree>
    <p:extLst>
      <p:ext uri="{BB962C8B-B14F-4D97-AF65-F5344CB8AC3E}">
        <p14:creationId xmlns:p14="http://schemas.microsoft.com/office/powerpoint/2010/main" val="412784995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A58738-D470-41A5-90F2-8EF6E03AE15D}"/>
              </a:ext>
            </a:extLst>
          </p:cNvPr>
          <p:cNvSpPr>
            <a:spLocks noGrp="1"/>
          </p:cNvSpPr>
          <p:nvPr>
            <p:ph type="title"/>
          </p:nvPr>
        </p:nvSpPr>
        <p:spPr/>
        <p:txBody>
          <a:bodyPr/>
          <a:lstStyle/>
          <a:p>
            <a:r>
              <a:rPr lang="en-US" dirty="0"/>
              <a:t>Reference</a:t>
            </a:r>
          </a:p>
        </p:txBody>
      </p:sp>
      <p:sp>
        <p:nvSpPr>
          <p:cNvPr id="3" name="Content Placeholder 2">
            <a:extLst>
              <a:ext uri="{FF2B5EF4-FFF2-40B4-BE49-F238E27FC236}">
                <a16:creationId xmlns:a16="http://schemas.microsoft.com/office/drawing/2014/main" id="{5F76E918-40BC-47B2-97E1-0095661902FB}"/>
              </a:ext>
            </a:extLst>
          </p:cNvPr>
          <p:cNvSpPr>
            <a:spLocks noGrp="1"/>
          </p:cNvSpPr>
          <p:nvPr>
            <p:ph idx="1"/>
          </p:nvPr>
        </p:nvSpPr>
        <p:spPr/>
        <p:txBody>
          <a:bodyPr/>
          <a:lstStyle/>
          <a:p>
            <a:pPr marL="0" indent="0">
              <a:buNone/>
            </a:pPr>
            <a:r>
              <a:rPr lang="en-US" dirty="0">
                <a:hlinkClick r:id="rId2"/>
              </a:rPr>
              <a:t>https://www.w3schools.com/php/php_oop_what_is.asp</a:t>
            </a:r>
            <a:endParaRPr lang="en-US" dirty="0"/>
          </a:p>
          <a:p>
            <a:pPr marL="0" indent="0">
              <a:buNone/>
            </a:pPr>
            <a:r>
              <a:rPr lang="en-US" dirty="0">
                <a:hlinkClick r:id="rId3"/>
              </a:rPr>
              <a:t>https://www.php.net/manual/en/language.oop5.static.php</a:t>
            </a:r>
            <a:endParaRPr lang="en-US" dirty="0"/>
          </a:p>
          <a:p>
            <a:pPr marL="0" indent="0">
              <a:buNone/>
            </a:pPr>
            <a:endParaRPr lang="en-US" dirty="0"/>
          </a:p>
        </p:txBody>
      </p:sp>
    </p:spTree>
    <p:extLst>
      <p:ext uri="{BB962C8B-B14F-4D97-AF65-F5344CB8AC3E}">
        <p14:creationId xmlns:p14="http://schemas.microsoft.com/office/powerpoint/2010/main" val="26575833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47F714-E726-4823-B3F1-7FB1BE99983D}"/>
              </a:ext>
            </a:extLst>
          </p:cNvPr>
          <p:cNvSpPr>
            <a:spLocks noGrp="1"/>
          </p:cNvSpPr>
          <p:nvPr>
            <p:ph type="title"/>
          </p:nvPr>
        </p:nvSpPr>
        <p:spPr/>
        <p:txBody>
          <a:bodyPr>
            <a:noAutofit/>
          </a:bodyPr>
          <a:lstStyle/>
          <a:p>
            <a:r>
              <a:rPr lang="en-US" sz="1800" dirty="0"/>
              <a:t>Below we declare a class named Fruit consisting of two properties ($name and $color) and two methods </a:t>
            </a:r>
            <a:r>
              <a:rPr lang="en-US" sz="1800" dirty="0" err="1"/>
              <a:t>set_name</a:t>
            </a:r>
            <a:r>
              <a:rPr lang="en-US" sz="1800" dirty="0"/>
              <a:t>() and </a:t>
            </a:r>
            <a:r>
              <a:rPr lang="en-US" sz="1800" dirty="0" err="1"/>
              <a:t>get_name</a:t>
            </a:r>
            <a:r>
              <a:rPr lang="en-US" sz="1800" dirty="0"/>
              <a:t>() for setting and getting the $name property:</a:t>
            </a:r>
          </a:p>
        </p:txBody>
      </p:sp>
      <p:sp>
        <p:nvSpPr>
          <p:cNvPr id="3" name="Content Placeholder 2">
            <a:extLst>
              <a:ext uri="{FF2B5EF4-FFF2-40B4-BE49-F238E27FC236}">
                <a16:creationId xmlns:a16="http://schemas.microsoft.com/office/drawing/2014/main" id="{93D90421-52D2-46E8-BF60-ED95D2091AB8}"/>
              </a:ext>
            </a:extLst>
          </p:cNvPr>
          <p:cNvSpPr>
            <a:spLocks noGrp="1"/>
          </p:cNvSpPr>
          <p:nvPr>
            <p:ph idx="1"/>
          </p:nvPr>
        </p:nvSpPr>
        <p:spPr/>
        <p:txBody>
          <a:bodyPr>
            <a:normAutofit fontScale="92500" lnSpcReduction="20000"/>
          </a:bodyPr>
          <a:lstStyle/>
          <a:p>
            <a:pPr marL="0" indent="0">
              <a:buNone/>
            </a:pPr>
            <a:r>
              <a:rPr lang="en-US" dirty="0"/>
              <a:t>&lt;?php</a:t>
            </a:r>
            <a:br>
              <a:rPr lang="en-US" dirty="0"/>
            </a:br>
            <a:r>
              <a:rPr lang="en-US" dirty="0"/>
              <a:t>class Fruit {</a:t>
            </a:r>
            <a:br>
              <a:rPr lang="en-US" dirty="0"/>
            </a:br>
            <a:r>
              <a:rPr lang="en-US" dirty="0"/>
              <a:t>  // Properties</a:t>
            </a:r>
            <a:br>
              <a:rPr lang="en-US" dirty="0"/>
            </a:br>
            <a:r>
              <a:rPr lang="en-US" dirty="0"/>
              <a:t>  public $name;</a:t>
            </a:r>
            <a:br>
              <a:rPr lang="en-US" dirty="0"/>
            </a:br>
            <a:r>
              <a:rPr lang="en-US" dirty="0"/>
              <a:t>  public $color;</a:t>
            </a:r>
            <a:br>
              <a:rPr lang="en-US" dirty="0"/>
            </a:br>
            <a:br>
              <a:rPr lang="en-US" dirty="0"/>
            </a:br>
            <a:r>
              <a:rPr lang="en-US" dirty="0"/>
              <a:t>  // Methods</a:t>
            </a:r>
            <a:br>
              <a:rPr lang="en-US" dirty="0"/>
            </a:br>
            <a:r>
              <a:rPr lang="en-US" dirty="0"/>
              <a:t>  function </a:t>
            </a:r>
            <a:r>
              <a:rPr lang="en-US" dirty="0" err="1"/>
              <a:t>set_name</a:t>
            </a:r>
            <a:r>
              <a:rPr lang="en-US" dirty="0"/>
              <a:t>($name) {</a:t>
            </a:r>
            <a:br>
              <a:rPr lang="en-US" dirty="0"/>
            </a:br>
            <a:r>
              <a:rPr lang="en-US" dirty="0"/>
              <a:t>    $this-&gt;name = $name;</a:t>
            </a:r>
            <a:br>
              <a:rPr lang="en-US" dirty="0"/>
            </a:br>
            <a:r>
              <a:rPr lang="en-US" dirty="0"/>
              <a:t>  }</a:t>
            </a:r>
            <a:br>
              <a:rPr lang="en-US" dirty="0"/>
            </a:br>
            <a:r>
              <a:rPr lang="en-US" dirty="0"/>
              <a:t>  function </a:t>
            </a:r>
            <a:r>
              <a:rPr lang="en-US" dirty="0" err="1"/>
              <a:t>get_name</a:t>
            </a:r>
            <a:r>
              <a:rPr lang="en-US" dirty="0"/>
              <a:t>() {</a:t>
            </a:r>
            <a:br>
              <a:rPr lang="en-US" dirty="0"/>
            </a:br>
            <a:r>
              <a:rPr lang="en-US" dirty="0"/>
              <a:t>    return $this-&gt;name;</a:t>
            </a:r>
            <a:br>
              <a:rPr lang="en-US" dirty="0"/>
            </a:br>
            <a:r>
              <a:rPr lang="en-US" dirty="0"/>
              <a:t>  }</a:t>
            </a:r>
            <a:br>
              <a:rPr lang="en-US" dirty="0"/>
            </a:br>
            <a:r>
              <a:rPr lang="en-US" dirty="0"/>
              <a:t>}</a:t>
            </a:r>
            <a:br>
              <a:rPr lang="en-US" dirty="0"/>
            </a:br>
            <a:r>
              <a:rPr lang="en-US" dirty="0"/>
              <a:t>?&gt;</a:t>
            </a:r>
          </a:p>
          <a:p>
            <a:pPr marL="0" indent="0">
              <a:buNone/>
            </a:pPr>
            <a:r>
              <a:rPr lang="en-US" b="1" dirty="0"/>
              <a:t>Note:</a:t>
            </a:r>
            <a:r>
              <a:rPr lang="en-US" dirty="0"/>
              <a:t> In a class, variables are called properties and functions are called methods!</a:t>
            </a:r>
          </a:p>
        </p:txBody>
      </p:sp>
    </p:spTree>
    <p:extLst>
      <p:ext uri="{BB962C8B-B14F-4D97-AF65-F5344CB8AC3E}">
        <p14:creationId xmlns:p14="http://schemas.microsoft.com/office/powerpoint/2010/main" val="35631238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515913-F950-429B-AA4F-8FA559E654B2}"/>
              </a:ext>
            </a:extLst>
          </p:cNvPr>
          <p:cNvSpPr>
            <a:spLocks noGrp="1"/>
          </p:cNvSpPr>
          <p:nvPr>
            <p:ph type="title"/>
          </p:nvPr>
        </p:nvSpPr>
        <p:spPr/>
        <p:txBody>
          <a:bodyPr/>
          <a:lstStyle/>
          <a:p>
            <a:r>
              <a:rPr lang="en-US" dirty="0"/>
              <a:t>PHP OOP - Constructor</a:t>
            </a:r>
            <a:br>
              <a:rPr lang="en-US" dirty="0"/>
            </a:br>
            <a:endParaRPr lang="en-US" dirty="0"/>
          </a:p>
        </p:txBody>
      </p:sp>
      <p:sp>
        <p:nvSpPr>
          <p:cNvPr id="3" name="Content Placeholder 2">
            <a:extLst>
              <a:ext uri="{FF2B5EF4-FFF2-40B4-BE49-F238E27FC236}">
                <a16:creationId xmlns:a16="http://schemas.microsoft.com/office/drawing/2014/main" id="{B8094070-8DE7-4750-8004-BE2D209E57EC}"/>
              </a:ext>
            </a:extLst>
          </p:cNvPr>
          <p:cNvSpPr>
            <a:spLocks noGrp="1"/>
          </p:cNvSpPr>
          <p:nvPr>
            <p:ph idx="1"/>
          </p:nvPr>
        </p:nvSpPr>
        <p:spPr>
          <a:xfrm>
            <a:off x="2660035" y="1264555"/>
            <a:ext cx="8911687" cy="4969336"/>
          </a:xfrm>
        </p:spPr>
        <p:txBody>
          <a:bodyPr>
            <a:normAutofit fontScale="92500" lnSpcReduction="20000"/>
          </a:bodyPr>
          <a:lstStyle/>
          <a:p>
            <a:pPr marL="0" indent="0" algn="just">
              <a:buNone/>
            </a:pPr>
            <a:r>
              <a:rPr lang="en-US" sz="1400" dirty="0"/>
              <a:t>PHP - The __construct Function</a:t>
            </a:r>
          </a:p>
          <a:p>
            <a:pPr marL="0" indent="0" algn="just">
              <a:buNone/>
            </a:pPr>
            <a:r>
              <a:rPr lang="en-US" sz="1400" dirty="0"/>
              <a:t>A constructor allows you to initialize an object's properties upon creation of the object.</a:t>
            </a:r>
          </a:p>
          <a:p>
            <a:pPr marL="0" indent="0" algn="just">
              <a:buNone/>
            </a:pPr>
            <a:r>
              <a:rPr lang="en-US" sz="1400" dirty="0"/>
              <a:t>If you create a __construct() function, PHP will automatically call this function when you create an object from a class.</a:t>
            </a:r>
          </a:p>
          <a:p>
            <a:pPr marL="0" indent="0" algn="just">
              <a:buNone/>
            </a:pPr>
            <a:r>
              <a:rPr lang="en-US" sz="1400" dirty="0"/>
              <a:t>Notice that the construct function starts with two underscores (__)!</a:t>
            </a:r>
          </a:p>
          <a:p>
            <a:pPr marL="0" indent="0" algn="just">
              <a:buNone/>
            </a:pPr>
            <a:r>
              <a:rPr lang="en-US" sz="1400" dirty="0"/>
              <a:t>We see in the example below, that using a constructor saves us from calling the </a:t>
            </a:r>
            <a:r>
              <a:rPr lang="en-US" sz="1400" dirty="0" err="1"/>
              <a:t>set_name</a:t>
            </a:r>
            <a:r>
              <a:rPr lang="en-US" sz="1400" dirty="0"/>
              <a:t>() method which reduces the amount of code:</a:t>
            </a:r>
          </a:p>
          <a:p>
            <a:pPr marL="0" indent="0">
              <a:buNone/>
            </a:pPr>
            <a:r>
              <a:rPr lang="en-US" sz="1600" dirty="0"/>
              <a:t>&lt;?php</a:t>
            </a:r>
            <a:br>
              <a:rPr lang="en-US" sz="1600" dirty="0"/>
            </a:br>
            <a:r>
              <a:rPr lang="en-US" sz="1600" dirty="0"/>
              <a:t>class Fruit {</a:t>
            </a:r>
            <a:br>
              <a:rPr lang="en-US" sz="1600" dirty="0"/>
            </a:br>
            <a:r>
              <a:rPr lang="en-US" sz="1600" dirty="0"/>
              <a:t>  public $name;</a:t>
            </a:r>
            <a:br>
              <a:rPr lang="en-US" sz="1600" dirty="0"/>
            </a:br>
            <a:r>
              <a:rPr lang="en-US" sz="1600" dirty="0"/>
              <a:t>  public $color;</a:t>
            </a:r>
            <a:br>
              <a:rPr lang="en-US" sz="1600" dirty="0"/>
            </a:br>
            <a:br>
              <a:rPr lang="en-US" sz="1600" dirty="0"/>
            </a:br>
            <a:r>
              <a:rPr lang="en-US" sz="1600" dirty="0"/>
              <a:t>  function __construct($name) {</a:t>
            </a:r>
            <a:br>
              <a:rPr lang="en-US" sz="1600" dirty="0"/>
            </a:br>
            <a:r>
              <a:rPr lang="en-US" sz="1600" dirty="0"/>
              <a:t>    $this-&gt;name = $name;</a:t>
            </a:r>
            <a:br>
              <a:rPr lang="en-US" sz="1600" dirty="0"/>
            </a:br>
            <a:r>
              <a:rPr lang="en-US" sz="1600" dirty="0"/>
              <a:t>  }</a:t>
            </a:r>
            <a:br>
              <a:rPr lang="en-US" sz="1600" dirty="0"/>
            </a:br>
            <a:r>
              <a:rPr lang="en-US" sz="1600" dirty="0"/>
              <a:t>  function </a:t>
            </a:r>
            <a:r>
              <a:rPr lang="en-US" sz="1600" dirty="0" err="1"/>
              <a:t>get_name</a:t>
            </a:r>
            <a:r>
              <a:rPr lang="en-US" sz="1600" dirty="0"/>
              <a:t>() {</a:t>
            </a:r>
            <a:br>
              <a:rPr lang="en-US" sz="1600" dirty="0"/>
            </a:br>
            <a:r>
              <a:rPr lang="en-US" sz="1600" dirty="0"/>
              <a:t>    return $this-&gt;name;</a:t>
            </a:r>
            <a:br>
              <a:rPr lang="en-US" sz="1600" dirty="0"/>
            </a:br>
            <a:r>
              <a:rPr lang="en-US" sz="1600" dirty="0"/>
              <a:t>  }</a:t>
            </a:r>
            <a:br>
              <a:rPr lang="en-US" sz="1600" dirty="0"/>
            </a:br>
            <a:r>
              <a:rPr lang="en-US" sz="1600" dirty="0"/>
              <a:t>}</a:t>
            </a:r>
            <a:br>
              <a:rPr lang="en-US" sz="1600" dirty="0"/>
            </a:br>
            <a:br>
              <a:rPr lang="en-US" sz="1600" dirty="0"/>
            </a:br>
            <a:r>
              <a:rPr lang="en-US" sz="1600" dirty="0"/>
              <a:t>$apple = new Fruit("Apple");</a:t>
            </a:r>
            <a:br>
              <a:rPr lang="en-US" sz="1600" dirty="0"/>
            </a:br>
            <a:r>
              <a:rPr lang="en-US" sz="1600" dirty="0"/>
              <a:t>echo $apple-&gt;</a:t>
            </a:r>
            <a:r>
              <a:rPr lang="en-US" sz="1600" dirty="0" err="1"/>
              <a:t>get_name</a:t>
            </a:r>
            <a:r>
              <a:rPr lang="en-US" sz="1600" dirty="0"/>
              <a:t>();</a:t>
            </a:r>
            <a:br>
              <a:rPr lang="en-US" sz="1600" dirty="0"/>
            </a:br>
            <a:r>
              <a:rPr lang="en-US" sz="1600" dirty="0"/>
              <a:t>?&gt;</a:t>
            </a:r>
          </a:p>
          <a:p>
            <a:pPr marL="0" indent="0">
              <a:buNone/>
            </a:pPr>
            <a:endParaRPr lang="en-US" sz="1400" dirty="0"/>
          </a:p>
        </p:txBody>
      </p:sp>
    </p:spTree>
    <p:extLst>
      <p:ext uri="{BB962C8B-B14F-4D97-AF65-F5344CB8AC3E}">
        <p14:creationId xmlns:p14="http://schemas.microsoft.com/office/powerpoint/2010/main" val="37345343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8DE180-6C09-4773-93CF-BB021FD1448D}"/>
              </a:ext>
            </a:extLst>
          </p:cNvPr>
          <p:cNvSpPr>
            <a:spLocks noGrp="1"/>
          </p:cNvSpPr>
          <p:nvPr>
            <p:ph type="title"/>
          </p:nvPr>
        </p:nvSpPr>
        <p:spPr/>
        <p:txBody>
          <a:bodyPr/>
          <a:lstStyle/>
          <a:p>
            <a:r>
              <a:rPr lang="en-US" dirty="0"/>
              <a:t>Another constructor example:</a:t>
            </a:r>
          </a:p>
        </p:txBody>
      </p:sp>
      <p:sp>
        <p:nvSpPr>
          <p:cNvPr id="3" name="Content Placeholder 2">
            <a:extLst>
              <a:ext uri="{FF2B5EF4-FFF2-40B4-BE49-F238E27FC236}">
                <a16:creationId xmlns:a16="http://schemas.microsoft.com/office/drawing/2014/main" id="{45493A98-303D-4454-94B1-920FDE2616AF}"/>
              </a:ext>
            </a:extLst>
          </p:cNvPr>
          <p:cNvSpPr>
            <a:spLocks noGrp="1"/>
          </p:cNvSpPr>
          <p:nvPr>
            <p:ph idx="1"/>
          </p:nvPr>
        </p:nvSpPr>
        <p:spPr>
          <a:xfrm>
            <a:off x="2592924" y="1454090"/>
            <a:ext cx="9143273" cy="4913153"/>
          </a:xfrm>
        </p:spPr>
        <p:txBody>
          <a:bodyPr>
            <a:normAutofit fontScale="77500" lnSpcReduction="20000"/>
          </a:bodyPr>
          <a:lstStyle/>
          <a:p>
            <a:pPr marL="0" indent="0">
              <a:buNone/>
            </a:pPr>
            <a:r>
              <a:rPr lang="en-US" dirty="0"/>
              <a:t>&lt;?php</a:t>
            </a:r>
            <a:br>
              <a:rPr lang="en-US" dirty="0"/>
            </a:br>
            <a:r>
              <a:rPr lang="en-US" dirty="0"/>
              <a:t>class Fruit {</a:t>
            </a:r>
            <a:br>
              <a:rPr lang="en-US" dirty="0"/>
            </a:br>
            <a:r>
              <a:rPr lang="en-US" dirty="0"/>
              <a:t>  public $name;</a:t>
            </a:r>
            <a:br>
              <a:rPr lang="en-US" dirty="0"/>
            </a:br>
            <a:r>
              <a:rPr lang="en-US" dirty="0"/>
              <a:t>  public $color;</a:t>
            </a:r>
            <a:br>
              <a:rPr lang="en-US" dirty="0"/>
            </a:br>
            <a:br>
              <a:rPr lang="en-US" dirty="0"/>
            </a:br>
            <a:r>
              <a:rPr lang="en-US" dirty="0"/>
              <a:t>  function __construct($name, $color) {</a:t>
            </a:r>
            <a:br>
              <a:rPr lang="en-US" dirty="0"/>
            </a:br>
            <a:r>
              <a:rPr lang="en-US" dirty="0"/>
              <a:t>    $this-&gt;name = $name;</a:t>
            </a:r>
            <a:br>
              <a:rPr lang="en-US" dirty="0"/>
            </a:br>
            <a:r>
              <a:rPr lang="en-US" dirty="0"/>
              <a:t>    $this-&gt;color = $color;</a:t>
            </a:r>
            <a:br>
              <a:rPr lang="en-US" dirty="0"/>
            </a:br>
            <a:r>
              <a:rPr lang="en-US" dirty="0"/>
              <a:t>  }</a:t>
            </a:r>
            <a:br>
              <a:rPr lang="en-US" dirty="0"/>
            </a:br>
            <a:r>
              <a:rPr lang="en-US" dirty="0"/>
              <a:t>  function </a:t>
            </a:r>
            <a:r>
              <a:rPr lang="en-US" dirty="0" err="1"/>
              <a:t>get_name</a:t>
            </a:r>
            <a:r>
              <a:rPr lang="en-US" dirty="0"/>
              <a:t>() {</a:t>
            </a:r>
            <a:br>
              <a:rPr lang="en-US" dirty="0"/>
            </a:br>
            <a:r>
              <a:rPr lang="en-US" dirty="0"/>
              <a:t>    return $this-&gt;name;</a:t>
            </a:r>
            <a:br>
              <a:rPr lang="en-US" dirty="0"/>
            </a:br>
            <a:r>
              <a:rPr lang="en-US" dirty="0"/>
              <a:t>  }</a:t>
            </a:r>
            <a:br>
              <a:rPr lang="en-US" dirty="0"/>
            </a:br>
            <a:r>
              <a:rPr lang="en-US" dirty="0"/>
              <a:t>  function </a:t>
            </a:r>
            <a:r>
              <a:rPr lang="en-US" dirty="0" err="1"/>
              <a:t>get_color</a:t>
            </a:r>
            <a:r>
              <a:rPr lang="en-US" dirty="0"/>
              <a:t>() {</a:t>
            </a:r>
            <a:br>
              <a:rPr lang="en-US" dirty="0"/>
            </a:br>
            <a:r>
              <a:rPr lang="en-US" dirty="0"/>
              <a:t>    return $this-&gt;color;</a:t>
            </a:r>
            <a:br>
              <a:rPr lang="en-US" dirty="0"/>
            </a:br>
            <a:r>
              <a:rPr lang="en-US" dirty="0"/>
              <a:t>  }</a:t>
            </a:r>
            <a:br>
              <a:rPr lang="en-US" dirty="0"/>
            </a:br>
            <a:r>
              <a:rPr lang="en-US" dirty="0"/>
              <a:t>}</a:t>
            </a:r>
            <a:br>
              <a:rPr lang="en-US" dirty="0"/>
            </a:br>
            <a:br>
              <a:rPr lang="en-US" dirty="0"/>
            </a:br>
            <a:r>
              <a:rPr lang="en-US" dirty="0"/>
              <a:t>$apple = new Fruit("Apple", "red");</a:t>
            </a:r>
            <a:br>
              <a:rPr lang="en-US" dirty="0"/>
            </a:br>
            <a:r>
              <a:rPr lang="en-US" dirty="0"/>
              <a:t>echo $apple-&gt;</a:t>
            </a:r>
            <a:r>
              <a:rPr lang="en-US" dirty="0" err="1"/>
              <a:t>get_name</a:t>
            </a:r>
            <a:r>
              <a:rPr lang="en-US" dirty="0"/>
              <a:t>();</a:t>
            </a:r>
            <a:br>
              <a:rPr lang="en-US" dirty="0"/>
            </a:br>
            <a:r>
              <a:rPr lang="en-US" dirty="0"/>
              <a:t>echo "&lt;</a:t>
            </a:r>
            <a:r>
              <a:rPr lang="en-US" dirty="0" err="1"/>
              <a:t>br</a:t>
            </a:r>
            <a:r>
              <a:rPr lang="en-US" dirty="0"/>
              <a:t>&gt;";</a:t>
            </a:r>
            <a:br>
              <a:rPr lang="en-US" dirty="0"/>
            </a:br>
            <a:r>
              <a:rPr lang="en-US" dirty="0"/>
              <a:t>echo $apple-&gt;</a:t>
            </a:r>
            <a:r>
              <a:rPr lang="en-US" dirty="0" err="1"/>
              <a:t>get_color</a:t>
            </a:r>
            <a:r>
              <a:rPr lang="en-US" dirty="0"/>
              <a:t>();</a:t>
            </a:r>
            <a:br>
              <a:rPr lang="en-US" dirty="0"/>
            </a:br>
            <a:r>
              <a:rPr lang="en-US" dirty="0"/>
              <a:t>?&gt;</a:t>
            </a:r>
          </a:p>
          <a:p>
            <a:pPr marL="0" indent="0">
              <a:buNone/>
            </a:pPr>
            <a:r>
              <a:rPr lang="en-US" b="1" dirty="0"/>
              <a:t>Result</a:t>
            </a:r>
            <a:r>
              <a:rPr lang="en-US" dirty="0"/>
              <a:t>:</a:t>
            </a:r>
          </a:p>
          <a:p>
            <a:pPr marL="0" indent="0">
              <a:buNone/>
            </a:pPr>
            <a:r>
              <a:rPr lang="en-US" dirty="0"/>
              <a:t>Apple</a:t>
            </a:r>
            <a:br>
              <a:rPr lang="en-US" dirty="0"/>
            </a:br>
            <a:r>
              <a:rPr lang="en-US" dirty="0"/>
              <a:t>red</a:t>
            </a:r>
          </a:p>
        </p:txBody>
      </p:sp>
    </p:spTree>
    <p:extLst>
      <p:ext uri="{BB962C8B-B14F-4D97-AF65-F5344CB8AC3E}">
        <p14:creationId xmlns:p14="http://schemas.microsoft.com/office/powerpoint/2010/main" val="38495991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5D9A6E-CF8A-47E9-8D85-97A76B57F6F0}"/>
              </a:ext>
            </a:extLst>
          </p:cNvPr>
          <p:cNvSpPr>
            <a:spLocks noGrp="1"/>
          </p:cNvSpPr>
          <p:nvPr>
            <p:ph type="title"/>
          </p:nvPr>
        </p:nvSpPr>
        <p:spPr/>
        <p:txBody>
          <a:bodyPr/>
          <a:lstStyle/>
          <a:p>
            <a:r>
              <a:rPr lang="en-US" dirty="0"/>
              <a:t>PHP OOP - Destructor</a:t>
            </a:r>
            <a:br>
              <a:rPr lang="en-US" dirty="0"/>
            </a:br>
            <a:endParaRPr lang="en-US" dirty="0"/>
          </a:p>
        </p:txBody>
      </p:sp>
      <p:sp>
        <p:nvSpPr>
          <p:cNvPr id="3" name="Content Placeholder 2">
            <a:extLst>
              <a:ext uri="{FF2B5EF4-FFF2-40B4-BE49-F238E27FC236}">
                <a16:creationId xmlns:a16="http://schemas.microsoft.com/office/drawing/2014/main" id="{076B6A99-5D6A-4AA5-851D-F431D4954B64}"/>
              </a:ext>
            </a:extLst>
          </p:cNvPr>
          <p:cNvSpPr>
            <a:spLocks noGrp="1"/>
          </p:cNvSpPr>
          <p:nvPr>
            <p:ph idx="1"/>
          </p:nvPr>
        </p:nvSpPr>
        <p:spPr>
          <a:xfrm>
            <a:off x="2592925" y="1361812"/>
            <a:ext cx="8849658" cy="5173211"/>
          </a:xfrm>
        </p:spPr>
        <p:txBody>
          <a:bodyPr>
            <a:normAutofit fontScale="85000" lnSpcReduction="20000"/>
          </a:bodyPr>
          <a:lstStyle/>
          <a:p>
            <a:pPr marL="0" indent="0" algn="just">
              <a:buNone/>
            </a:pPr>
            <a:r>
              <a:rPr lang="en-US" dirty="0"/>
              <a:t>PHP - The __destruct Function</a:t>
            </a:r>
          </a:p>
          <a:p>
            <a:pPr marL="0" indent="0" algn="just">
              <a:buNone/>
            </a:pPr>
            <a:r>
              <a:rPr lang="en-US" dirty="0"/>
              <a:t>A destructor is called when the object is destructed or the script is stopped or exited.</a:t>
            </a:r>
          </a:p>
          <a:p>
            <a:pPr marL="0" indent="0" algn="just">
              <a:buNone/>
            </a:pPr>
            <a:r>
              <a:rPr lang="en-US" dirty="0"/>
              <a:t>If you create a __destruct() function, PHP will automatically call this function at the end of the script.</a:t>
            </a:r>
          </a:p>
          <a:p>
            <a:pPr marL="0" indent="0" algn="just">
              <a:buNone/>
            </a:pPr>
            <a:r>
              <a:rPr lang="en-US" dirty="0"/>
              <a:t>Notice that the destruct function starts with two underscores (__)!</a:t>
            </a:r>
          </a:p>
          <a:p>
            <a:pPr marL="0" indent="0" algn="just">
              <a:buNone/>
            </a:pPr>
            <a:r>
              <a:rPr lang="en-US" dirty="0"/>
              <a:t>The example below has a __construct() function that is automatically called when you create an object from a class, and a __destruct() function that is automatically called at the end of the script:</a:t>
            </a:r>
          </a:p>
          <a:p>
            <a:pPr marL="0" indent="0">
              <a:buNone/>
            </a:pPr>
            <a:r>
              <a:rPr lang="en-US" dirty="0"/>
              <a:t>&lt;?php</a:t>
            </a:r>
            <a:br>
              <a:rPr lang="en-US" dirty="0"/>
            </a:br>
            <a:r>
              <a:rPr lang="en-US" dirty="0"/>
              <a:t>class Fruit {</a:t>
            </a:r>
            <a:br>
              <a:rPr lang="en-US" dirty="0"/>
            </a:br>
            <a:r>
              <a:rPr lang="en-US" dirty="0"/>
              <a:t>  public $name;</a:t>
            </a:r>
            <a:br>
              <a:rPr lang="en-US" dirty="0"/>
            </a:br>
            <a:r>
              <a:rPr lang="en-US" dirty="0"/>
              <a:t>  public $color;</a:t>
            </a:r>
            <a:br>
              <a:rPr lang="en-US" dirty="0"/>
            </a:br>
            <a:br>
              <a:rPr lang="en-US" dirty="0"/>
            </a:br>
            <a:r>
              <a:rPr lang="en-US" dirty="0"/>
              <a:t>  function __construct($name) {</a:t>
            </a:r>
            <a:br>
              <a:rPr lang="en-US" dirty="0"/>
            </a:br>
            <a:r>
              <a:rPr lang="en-US" dirty="0"/>
              <a:t>    $this-&gt;name = $name;</a:t>
            </a:r>
            <a:br>
              <a:rPr lang="en-US" dirty="0"/>
            </a:br>
            <a:r>
              <a:rPr lang="en-US" dirty="0"/>
              <a:t>  }</a:t>
            </a:r>
            <a:br>
              <a:rPr lang="en-US" dirty="0"/>
            </a:br>
            <a:r>
              <a:rPr lang="en-US" dirty="0"/>
              <a:t>  function __destruct() {</a:t>
            </a:r>
            <a:br>
              <a:rPr lang="en-US" dirty="0"/>
            </a:br>
            <a:r>
              <a:rPr lang="en-US" dirty="0"/>
              <a:t>    echo "The fruit is {$this-&gt;name}.";</a:t>
            </a:r>
            <a:br>
              <a:rPr lang="en-US" dirty="0"/>
            </a:br>
            <a:r>
              <a:rPr lang="en-US" dirty="0"/>
              <a:t>  }</a:t>
            </a:r>
            <a:br>
              <a:rPr lang="en-US" dirty="0"/>
            </a:br>
            <a:r>
              <a:rPr lang="en-US" dirty="0"/>
              <a:t>}</a:t>
            </a:r>
            <a:br>
              <a:rPr lang="en-US" dirty="0"/>
            </a:br>
            <a:br>
              <a:rPr lang="en-US" dirty="0"/>
            </a:br>
            <a:r>
              <a:rPr lang="en-US" dirty="0"/>
              <a:t>$apple = new Fruit("Apple");</a:t>
            </a:r>
            <a:br>
              <a:rPr lang="en-US" dirty="0"/>
            </a:br>
            <a:r>
              <a:rPr lang="en-US" dirty="0"/>
              <a:t>?&gt;</a:t>
            </a:r>
          </a:p>
        </p:txBody>
      </p:sp>
    </p:spTree>
    <p:extLst>
      <p:ext uri="{BB962C8B-B14F-4D97-AF65-F5344CB8AC3E}">
        <p14:creationId xmlns:p14="http://schemas.microsoft.com/office/powerpoint/2010/main" val="202181192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9444FB-32CA-478E-BB6F-8175DB0C0925}"/>
              </a:ext>
            </a:extLst>
          </p:cNvPr>
          <p:cNvSpPr>
            <a:spLocks noGrp="1"/>
          </p:cNvSpPr>
          <p:nvPr>
            <p:ph type="title"/>
          </p:nvPr>
        </p:nvSpPr>
        <p:spPr/>
        <p:txBody>
          <a:bodyPr/>
          <a:lstStyle/>
          <a:p>
            <a:r>
              <a:rPr lang="en-US" dirty="0"/>
              <a:t>Another destructor example:</a:t>
            </a:r>
          </a:p>
        </p:txBody>
      </p:sp>
      <p:sp>
        <p:nvSpPr>
          <p:cNvPr id="3" name="Content Placeholder 2">
            <a:extLst>
              <a:ext uri="{FF2B5EF4-FFF2-40B4-BE49-F238E27FC236}">
                <a16:creationId xmlns:a16="http://schemas.microsoft.com/office/drawing/2014/main" id="{AFA6E686-B70C-4CA8-83E8-5BDEB057F59E}"/>
              </a:ext>
            </a:extLst>
          </p:cNvPr>
          <p:cNvSpPr>
            <a:spLocks noGrp="1"/>
          </p:cNvSpPr>
          <p:nvPr>
            <p:ph idx="1"/>
          </p:nvPr>
        </p:nvSpPr>
        <p:spPr>
          <a:xfrm>
            <a:off x="2592924" y="1428925"/>
            <a:ext cx="8911687" cy="5366158"/>
          </a:xfrm>
        </p:spPr>
        <p:txBody>
          <a:bodyPr>
            <a:normAutofit lnSpcReduction="10000"/>
          </a:bodyPr>
          <a:lstStyle/>
          <a:p>
            <a:pPr marL="0" indent="0">
              <a:buNone/>
            </a:pPr>
            <a:r>
              <a:rPr lang="en-US" dirty="0"/>
              <a:t>&lt;?php</a:t>
            </a:r>
            <a:br>
              <a:rPr lang="en-US" dirty="0"/>
            </a:br>
            <a:r>
              <a:rPr lang="en-US" dirty="0"/>
              <a:t>class Fruit {</a:t>
            </a:r>
            <a:br>
              <a:rPr lang="en-US" dirty="0"/>
            </a:br>
            <a:r>
              <a:rPr lang="en-US" dirty="0"/>
              <a:t>  public $name;</a:t>
            </a:r>
            <a:br>
              <a:rPr lang="en-US" dirty="0"/>
            </a:br>
            <a:r>
              <a:rPr lang="en-US" dirty="0"/>
              <a:t>  public $color;</a:t>
            </a:r>
            <a:br>
              <a:rPr lang="en-US" dirty="0"/>
            </a:br>
            <a:br>
              <a:rPr lang="en-US" dirty="0"/>
            </a:br>
            <a:r>
              <a:rPr lang="en-US" dirty="0"/>
              <a:t>  function __construct($name, $color) {</a:t>
            </a:r>
            <a:br>
              <a:rPr lang="en-US" dirty="0"/>
            </a:br>
            <a:r>
              <a:rPr lang="en-US" dirty="0"/>
              <a:t>    $this-&gt;name = $name;</a:t>
            </a:r>
            <a:br>
              <a:rPr lang="en-US" dirty="0"/>
            </a:br>
            <a:r>
              <a:rPr lang="en-US" dirty="0"/>
              <a:t>    $this-&gt;color = $color;</a:t>
            </a:r>
            <a:br>
              <a:rPr lang="en-US" dirty="0"/>
            </a:br>
            <a:r>
              <a:rPr lang="en-US" dirty="0"/>
              <a:t>  }</a:t>
            </a:r>
            <a:br>
              <a:rPr lang="en-US" dirty="0"/>
            </a:br>
            <a:r>
              <a:rPr lang="en-US" dirty="0"/>
              <a:t>  function __destruct() {</a:t>
            </a:r>
            <a:br>
              <a:rPr lang="en-US" dirty="0"/>
            </a:br>
            <a:r>
              <a:rPr lang="en-US" dirty="0"/>
              <a:t>    echo "The fruit is {$this-&gt;name} and the color is {$this-&gt;color}.";</a:t>
            </a:r>
            <a:br>
              <a:rPr lang="en-US" dirty="0"/>
            </a:br>
            <a:r>
              <a:rPr lang="en-US" dirty="0"/>
              <a:t>  }</a:t>
            </a:r>
            <a:br>
              <a:rPr lang="en-US" dirty="0"/>
            </a:br>
            <a:r>
              <a:rPr lang="en-US" dirty="0"/>
              <a:t>}</a:t>
            </a:r>
            <a:br>
              <a:rPr lang="en-US" dirty="0"/>
            </a:br>
            <a:br>
              <a:rPr lang="en-US" dirty="0"/>
            </a:br>
            <a:r>
              <a:rPr lang="en-US" dirty="0"/>
              <a:t>$apple = new Fruit("Apple", "red");</a:t>
            </a:r>
            <a:br>
              <a:rPr lang="en-US" dirty="0"/>
            </a:br>
            <a:r>
              <a:rPr lang="en-US" dirty="0"/>
              <a:t>?&gt;</a:t>
            </a:r>
          </a:p>
          <a:p>
            <a:pPr marL="0" indent="0">
              <a:buNone/>
            </a:pPr>
            <a:r>
              <a:rPr lang="en-US" b="1" dirty="0"/>
              <a:t>Result</a:t>
            </a:r>
            <a:r>
              <a:rPr lang="en-US" dirty="0"/>
              <a:t>: The fruit is Apple.</a:t>
            </a:r>
          </a:p>
          <a:p>
            <a:pPr marL="0" indent="0">
              <a:buNone/>
            </a:pPr>
            <a:r>
              <a:rPr lang="en-US" b="1" dirty="0"/>
              <a:t>*</a:t>
            </a:r>
            <a:r>
              <a:rPr lang="en-US" b="1" dirty="0" err="1"/>
              <a:t>Tip:</a:t>
            </a:r>
            <a:r>
              <a:rPr lang="en-US" dirty="0" err="1"/>
              <a:t>As</a:t>
            </a:r>
            <a:r>
              <a:rPr lang="en-US" dirty="0"/>
              <a:t> constructors and destructors helps reducing the amount of code, they are very useful!</a:t>
            </a:r>
          </a:p>
        </p:txBody>
      </p:sp>
    </p:spTree>
    <p:extLst>
      <p:ext uri="{BB962C8B-B14F-4D97-AF65-F5344CB8AC3E}">
        <p14:creationId xmlns:p14="http://schemas.microsoft.com/office/powerpoint/2010/main" val="25243324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5FD8CF-CAF7-49E0-B52F-418C3D88D2F5}"/>
              </a:ext>
            </a:extLst>
          </p:cNvPr>
          <p:cNvSpPr>
            <a:spLocks noGrp="1"/>
          </p:cNvSpPr>
          <p:nvPr>
            <p:ph type="title"/>
          </p:nvPr>
        </p:nvSpPr>
        <p:spPr>
          <a:xfrm>
            <a:off x="2592925" y="624110"/>
            <a:ext cx="8911687" cy="692962"/>
          </a:xfrm>
        </p:spPr>
        <p:txBody>
          <a:bodyPr/>
          <a:lstStyle/>
          <a:p>
            <a:r>
              <a:rPr lang="en-US" dirty="0"/>
              <a:t>PHP OOP - Access Modifiers</a:t>
            </a:r>
          </a:p>
        </p:txBody>
      </p:sp>
      <p:sp>
        <p:nvSpPr>
          <p:cNvPr id="3" name="Content Placeholder 2">
            <a:extLst>
              <a:ext uri="{FF2B5EF4-FFF2-40B4-BE49-F238E27FC236}">
                <a16:creationId xmlns:a16="http://schemas.microsoft.com/office/drawing/2014/main" id="{1F7153DA-CC5A-4A0C-B31A-A0D1E4CCEACA}"/>
              </a:ext>
            </a:extLst>
          </p:cNvPr>
          <p:cNvSpPr>
            <a:spLocks noGrp="1"/>
          </p:cNvSpPr>
          <p:nvPr>
            <p:ph idx="1"/>
          </p:nvPr>
        </p:nvSpPr>
        <p:spPr>
          <a:xfrm>
            <a:off x="2835478" y="1317072"/>
            <a:ext cx="8669133" cy="5100506"/>
          </a:xfrm>
        </p:spPr>
        <p:txBody>
          <a:bodyPr>
            <a:normAutofit fontScale="77500" lnSpcReduction="20000"/>
          </a:bodyPr>
          <a:lstStyle/>
          <a:p>
            <a:pPr marL="0" indent="0" algn="just">
              <a:buNone/>
            </a:pPr>
            <a:r>
              <a:rPr lang="en-US" dirty="0"/>
              <a:t>PHP - Access Modifiers</a:t>
            </a:r>
          </a:p>
          <a:p>
            <a:pPr marL="0" indent="0" algn="just">
              <a:buNone/>
            </a:pPr>
            <a:r>
              <a:rPr lang="en-US" dirty="0"/>
              <a:t>Properties and methods can have access modifiers which control where they can be accessed.</a:t>
            </a:r>
          </a:p>
          <a:p>
            <a:pPr marL="0" indent="0" algn="just">
              <a:buNone/>
            </a:pPr>
            <a:r>
              <a:rPr lang="en-US" dirty="0"/>
              <a:t>There are three access modifiers:</a:t>
            </a:r>
          </a:p>
          <a:p>
            <a:pPr marL="0" indent="0" algn="just">
              <a:buNone/>
            </a:pPr>
            <a:r>
              <a:rPr lang="en-US" dirty="0"/>
              <a:t>public - the property or method can be accessed from everywhere. This is default</a:t>
            </a:r>
          </a:p>
          <a:p>
            <a:pPr marL="0" indent="0" algn="just">
              <a:buNone/>
            </a:pPr>
            <a:r>
              <a:rPr lang="en-US" dirty="0"/>
              <a:t>protected - the property or method can be accessed within the class and by classes derived from that class</a:t>
            </a:r>
          </a:p>
          <a:p>
            <a:pPr marL="0" indent="0" algn="just">
              <a:buNone/>
            </a:pPr>
            <a:r>
              <a:rPr lang="en-US" dirty="0"/>
              <a:t>private - the property or method can ONLY be accessed within the class</a:t>
            </a:r>
          </a:p>
          <a:p>
            <a:pPr marL="0" indent="0" algn="just">
              <a:buNone/>
            </a:pPr>
            <a:r>
              <a:rPr lang="en-US" dirty="0"/>
              <a:t>In the following example we have added three different access modifiers to three properties (name, color, and weight). Here, if you try to set the name property it will work fine (because the name property is public, and can be accessed from everywhere). However, if you try to set the color or weight property it will result in a fatal error (because the color and weight property are protected and private):</a:t>
            </a:r>
          </a:p>
          <a:p>
            <a:pPr marL="0" indent="0">
              <a:buNone/>
            </a:pPr>
            <a:r>
              <a:rPr lang="en-US" dirty="0"/>
              <a:t>&lt;?php</a:t>
            </a:r>
            <a:br>
              <a:rPr lang="en-US" dirty="0"/>
            </a:br>
            <a:r>
              <a:rPr lang="en-US" dirty="0"/>
              <a:t>class Fruit {</a:t>
            </a:r>
            <a:br>
              <a:rPr lang="en-US" dirty="0"/>
            </a:br>
            <a:r>
              <a:rPr lang="en-US" dirty="0"/>
              <a:t>  public $name;</a:t>
            </a:r>
            <a:br>
              <a:rPr lang="en-US" dirty="0"/>
            </a:br>
            <a:r>
              <a:rPr lang="en-US" dirty="0"/>
              <a:t>  protected $color;</a:t>
            </a:r>
            <a:br>
              <a:rPr lang="en-US" dirty="0"/>
            </a:br>
            <a:r>
              <a:rPr lang="en-US" dirty="0"/>
              <a:t>  private $weight;</a:t>
            </a:r>
            <a:br>
              <a:rPr lang="en-US" dirty="0"/>
            </a:br>
            <a:r>
              <a:rPr lang="en-US" dirty="0"/>
              <a:t>}</a:t>
            </a:r>
            <a:br>
              <a:rPr lang="en-US" dirty="0"/>
            </a:br>
            <a:br>
              <a:rPr lang="en-US" dirty="0"/>
            </a:br>
            <a:r>
              <a:rPr lang="en-US" dirty="0"/>
              <a:t>$mango = new Fruit();</a:t>
            </a:r>
            <a:br>
              <a:rPr lang="en-US" dirty="0"/>
            </a:br>
            <a:r>
              <a:rPr lang="en-US" dirty="0"/>
              <a:t>$mango-&gt;name = 'Mango'; // </a:t>
            </a:r>
            <a:r>
              <a:rPr lang="en-US" b="1" dirty="0"/>
              <a:t>OK</a:t>
            </a:r>
            <a:br>
              <a:rPr lang="en-US" dirty="0"/>
            </a:br>
            <a:r>
              <a:rPr lang="en-US" dirty="0"/>
              <a:t>$mango-&gt;color = 'Yellow'; // </a:t>
            </a:r>
            <a:r>
              <a:rPr lang="en-US" b="1" dirty="0"/>
              <a:t>ERROR</a:t>
            </a:r>
            <a:br>
              <a:rPr lang="en-US" dirty="0"/>
            </a:br>
            <a:r>
              <a:rPr lang="en-US" dirty="0"/>
              <a:t>$mango-&gt;weight = '300'; // </a:t>
            </a:r>
            <a:r>
              <a:rPr lang="en-US" b="1" dirty="0"/>
              <a:t>ERROR</a:t>
            </a:r>
            <a:br>
              <a:rPr lang="en-US" dirty="0"/>
            </a:br>
            <a:r>
              <a:rPr lang="en-US" dirty="0"/>
              <a:t>?&gt;</a:t>
            </a:r>
          </a:p>
          <a:p>
            <a:pPr marL="0" indent="0">
              <a:buNone/>
            </a:pPr>
            <a:endParaRPr lang="en-US" dirty="0"/>
          </a:p>
          <a:p>
            <a:pPr marL="0" indent="0">
              <a:buNone/>
            </a:pPr>
            <a:endParaRPr lang="en-US" dirty="0"/>
          </a:p>
        </p:txBody>
      </p:sp>
    </p:spTree>
    <p:extLst>
      <p:ext uri="{BB962C8B-B14F-4D97-AF65-F5344CB8AC3E}">
        <p14:creationId xmlns:p14="http://schemas.microsoft.com/office/powerpoint/2010/main" val="517415757"/>
      </p:ext>
    </p:extLst>
  </p:cSld>
  <p:clrMapOvr>
    <a:masterClrMapping/>
  </p:clrMapOvr>
</p:sld>
</file>

<file path=ppt/theme/theme1.xml><?xml version="1.0" encoding="utf-8"?>
<a:theme xmlns:a="http://schemas.openxmlformats.org/drawingml/2006/main" name="Wisp">
  <a:themeElements>
    <a:clrScheme name="Wisp">
      <a:dk1>
        <a:sysClr val="windowText" lastClr="000000"/>
      </a:dk1>
      <a:lt1>
        <a:sysClr val="window" lastClr="FFFFFF"/>
      </a:lt1>
      <a:dk2>
        <a:srgbClr val="2E5369"/>
      </a:dk2>
      <a:lt2>
        <a:srgbClr val="CFE2E7"/>
      </a:lt2>
      <a:accent1>
        <a:srgbClr val="353535"/>
      </a:accent1>
      <a:accent2>
        <a:srgbClr val="31B4E6"/>
      </a:accent2>
      <a:accent3>
        <a:srgbClr val="265991"/>
      </a:accent3>
      <a:accent4>
        <a:srgbClr val="7E40CC"/>
      </a:accent4>
      <a:accent5>
        <a:srgbClr val="B927E9"/>
      </a:accent5>
      <a:accent6>
        <a:srgbClr val="E833BF"/>
      </a:accent6>
      <a:hlink>
        <a:srgbClr val="2DA0F1"/>
      </a:hlink>
      <a:folHlink>
        <a:srgbClr val="7ED1E6"/>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4F34B87B-9C7A-41AE-A6CB-48536223DFFD}"/>
    </a:ext>
  </a:extLst>
</a:theme>
</file>

<file path=docProps/app.xml><?xml version="1.0" encoding="utf-8"?>
<Properties xmlns="http://schemas.openxmlformats.org/officeDocument/2006/extended-properties" xmlns:vt="http://schemas.openxmlformats.org/officeDocument/2006/docPropsVTypes">
  <Template>Wisp</Template>
  <TotalTime>72</TotalTime>
  <Words>4440</Words>
  <Application>Microsoft Office PowerPoint</Application>
  <PresentationFormat>Widescreen</PresentationFormat>
  <Paragraphs>284</Paragraphs>
  <Slides>30</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30</vt:i4>
      </vt:variant>
    </vt:vector>
  </HeadingPairs>
  <TitlesOfParts>
    <vt:vector size="37" baseType="lpstr">
      <vt:lpstr>Arial</vt:lpstr>
      <vt:lpstr>Century Gothic</vt:lpstr>
      <vt:lpstr>Consolas</vt:lpstr>
      <vt:lpstr>Segoe UI</vt:lpstr>
      <vt:lpstr>Verdana</vt:lpstr>
      <vt:lpstr>Wingdings 3</vt:lpstr>
      <vt:lpstr>Wisp</vt:lpstr>
      <vt:lpstr>Internet Technologies / PHP Edit v1</vt:lpstr>
      <vt:lpstr>PHP - OOP</vt:lpstr>
      <vt:lpstr>PHP OOP - Classes and Objects A class is a template for objects, and an object is an instance of class.</vt:lpstr>
      <vt:lpstr>Below we declare a class named Fruit consisting of two properties ($name and $color) and two methods set_name() and get_name() for setting and getting the $name property:</vt:lpstr>
      <vt:lpstr>PHP OOP - Constructor </vt:lpstr>
      <vt:lpstr>Another constructor example:</vt:lpstr>
      <vt:lpstr>PHP OOP - Destructor </vt:lpstr>
      <vt:lpstr>Another destructor example:</vt:lpstr>
      <vt:lpstr>PHP OOP - Access Modifiers</vt:lpstr>
      <vt:lpstr>In this example we have added access modifiers to two functions. Here, if you try to call the set_color() or the set_weight() function it will result in a fatal error (because the two functions are considered protected and private), even if all the properties are public:</vt:lpstr>
      <vt:lpstr>PHP OOP - Inheritance </vt:lpstr>
      <vt:lpstr>PHP OOP - Class Constants </vt:lpstr>
      <vt:lpstr>Or, we can access a constant from inside the class by using the self keyword followed by the scope resolution operator (::) followed by the constant name, like here:</vt:lpstr>
      <vt:lpstr>PHP OOP - Abstract Classes</vt:lpstr>
      <vt:lpstr>PowerPoint Presentation</vt:lpstr>
      <vt:lpstr>PowerPoint Presentation</vt:lpstr>
      <vt:lpstr>Example Explained</vt:lpstr>
      <vt:lpstr>PHP - More Abstract Class Examples Let's look at another example where the abstract method has an argument:</vt:lpstr>
      <vt:lpstr>PHP OOP - Interfaces</vt:lpstr>
      <vt:lpstr>PHP - Interfaces vs. Abstract Classes </vt:lpstr>
      <vt:lpstr>PHP - Using Interfaces </vt:lpstr>
      <vt:lpstr>PowerPoint Presentation</vt:lpstr>
      <vt:lpstr>PHP OOP - Traits </vt:lpstr>
      <vt:lpstr>Trait Example </vt:lpstr>
      <vt:lpstr>PHP - Using Multiple Traits</vt:lpstr>
      <vt:lpstr>PHP OOP - Static Methods </vt:lpstr>
      <vt:lpstr>PHP - More on Static Methods </vt:lpstr>
      <vt:lpstr>To call a static method from a child class, use the parent keyword inside the child class. Here, the static method can be public or protected. </vt:lpstr>
      <vt:lpstr>PowerPoint Presentation</vt:lpstr>
      <vt:lpstr>Reference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RASIM</dc:creator>
  <cp:lastModifiedBy>RASIM</cp:lastModifiedBy>
  <cp:revision>112</cp:revision>
  <dcterms:created xsi:type="dcterms:W3CDTF">2023-05-22T06:22:38Z</dcterms:created>
  <dcterms:modified xsi:type="dcterms:W3CDTF">2023-05-22T07:36:20Z</dcterms:modified>
</cp:coreProperties>
</file>