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8" r:id="rId7"/>
  </p:sldIdLst>
  <p:sldSz cx="9144000" cy="6858000" type="screen4x3"/>
  <p:notesSz cx="7772400" cy="100584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  <p:pic>
        <p:nvPicPr>
          <p:cNvPr id="44" name="Picture 43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</p:spPr>
      </p:pic>
      <p:pic>
        <p:nvPicPr>
          <p:cNvPr id="45" name="Picture 44"/>
          <p:cNvPicPr/>
          <p:nvPr/>
        </p:nvPicPr>
        <p:blipFill>
          <a:blip r:embed="rId2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n-US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n-US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8150">
              <a:srgbClr val="A3D5E2"/>
            </a:gs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stomShape 1"/>
          <p:cNvSpPr/>
          <p:nvPr/>
        </p:nvSpPr>
        <p:spPr>
          <a:xfrm>
            <a:off x="0" y="0"/>
            <a:ext cx="7162560" cy="6857640"/>
          </a:xfrm>
          <a:prstGeom prst="rect">
            <a:avLst/>
          </a:prstGeom>
          <a:gradFill>
            <a:gsLst>
              <a:gs pos="0">
                <a:srgbClr val="010101"/>
              </a:gs>
              <a:gs pos="100000">
                <a:srgbClr val="FEFEFE"/>
              </a:gs>
            </a:gsLst>
            <a:path path="circle"/>
          </a:gradFill>
        </p:spPr>
      </p:sp>
      <p:sp>
        <p:nvSpPr>
          <p:cNvPr id="13" name="CustomShape 2"/>
          <p:cNvSpPr/>
          <p:nvPr/>
        </p:nvSpPr>
        <p:spPr>
          <a:xfrm>
            <a:off x="1143000" y="0"/>
            <a:ext cx="8000640" cy="6857640"/>
          </a:xfrm>
          <a:prstGeom prst="rect">
            <a:avLst/>
          </a:prstGeom>
          <a:gradFill>
            <a:gsLst>
              <a:gs pos="0">
                <a:srgbClr val="010101"/>
              </a:gs>
              <a:gs pos="100000">
                <a:srgbClr val="FEFEFE"/>
              </a:gs>
            </a:gsLst>
            <a:path path="circle"/>
          </a:gradFill>
        </p:spPr>
      </p:sp>
      <p:sp>
        <p:nvSpPr>
          <p:cNvPr id="2" name="CustomShape 3"/>
          <p:cNvSpPr/>
          <p:nvPr/>
        </p:nvSpPr>
        <p:spPr>
          <a:xfrm rot="10800000">
            <a:off x="628920" y="6069600"/>
            <a:ext cx="7920720" cy="536760"/>
          </a:xfrm>
          <a:prstGeom prst="rect">
            <a:avLst/>
          </a:prstGeom>
          <a:gradFill>
            <a:gsLst>
              <a:gs pos="0">
                <a:srgbClr val="010101"/>
              </a:gs>
              <a:gs pos="100000">
                <a:srgbClr val="010101"/>
              </a:gs>
            </a:gsLst>
            <a:path path="circle"/>
          </a:gradFill>
        </p:spPr>
      </p:sp>
      <p:sp>
        <p:nvSpPr>
          <p:cNvPr id="3" name="CustomShape 4"/>
          <p:cNvSpPr/>
          <p:nvPr/>
        </p:nvSpPr>
        <p:spPr>
          <a:xfrm>
            <a:off x="731520" y="575280"/>
            <a:ext cx="7695720" cy="5714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4" name="CustomShape 5"/>
          <p:cNvSpPr/>
          <p:nvPr/>
        </p:nvSpPr>
        <p:spPr>
          <a:xfrm>
            <a:off x="731520" y="576000"/>
            <a:ext cx="7695720" cy="5714640"/>
          </a:xfrm>
          <a:prstGeom prst="rect">
            <a:avLst/>
          </a:prstGeom>
          <a:blipFill>
            <a:blip r:embed="rId14"/>
            <a:tile/>
          </a:blipFill>
        </p:spPr>
      </p:sp>
      <p:pic>
        <p:nvPicPr>
          <p:cNvPr id="5" name="Picture 2"/>
          <p:cNvPicPr/>
          <p:nvPr/>
        </p:nvPicPr>
        <p:blipFill>
          <a:blip r:embed="rId15"/>
          <a:stretch>
            <a:fillRect/>
          </a:stretch>
        </p:blipFill>
        <p:spPr>
          <a:xfrm rot="1435800">
            <a:off x="543600" y="272520"/>
            <a:ext cx="567360" cy="567360"/>
          </a:xfrm>
          <a:prstGeom prst="rect">
            <a:avLst/>
          </a:prstGeom>
        </p:spPr>
      </p:pic>
      <p:pic>
        <p:nvPicPr>
          <p:cNvPr id="6" name="Picture 2"/>
          <p:cNvPicPr/>
          <p:nvPr/>
        </p:nvPicPr>
        <p:blipFill>
          <a:blip r:embed="rId15"/>
          <a:stretch>
            <a:fillRect/>
          </a:stretch>
        </p:blipFill>
        <p:spPr>
          <a:xfrm rot="4096200">
            <a:off x="8115120" y="298080"/>
            <a:ext cx="566640" cy="566640"/>
          </a:xfrm>
          <a:prstGeom prst="rect">
            <a:avLst/>
          </a:prstGeom>
        </p:spPr>
      </p:pic>
      <p:sp>
        <p:nvSpPr>
          <p:cNvPr id="7" name="PlaceHolder 6"/>
          <p:cNvSpPr>
            <a:spLocks noGrp="1"/>
          </p:cNvSpPr>
          <p:nvPr>
            <p:ph type="dt"/>
          </p:nvPr>
        </p:nvSpPr>
        <p:spPr>
          <a:xfrm>
            <a:off x="6454440" y="5809320"/>
            <a:ext cx="12135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465E9C"/>
                </a:solidFill>
                <a:latin typeface="Rage Italic"/>
              </a:rPr>
              <a:t>8/20/15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ftr"/>
          </p:nvPr>
        </p:nvSpPr>
        <p:spPr>
          <a:xfrm>
            <a:off x="914400" y="5809320"/>
            <a:ext cx="553968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sldNum"/>
          </p:nvPr>
        </p:nvSpPr>
        <p:spPr>
          <a:xfrm>
            <a:off x="7670160" y="5809320"/>
            <a:ext cx="55368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92BEA051-7E2B-4472-A4FD-C0513BB01321}" type="slidenum">
              <a:rPr lang="en-US" sz="1400">
                <a:solidFill>
                  <a:srgbClr val="465E9C"/>
                </a:solidFill>
                <a:latin typeface="Rage Italic"/>
              </a:rPr>
              <a:t>‹#›</a:t>
            </a:fld>
            <a:endParaRPr/>
          </a:p>
        </p:txBody>
      </p:sp>
      <p:sp>
        <p:nvSpPr>
          <p:cNvPr id="10" name="PlaceHolder 9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the title text format</a:t>
            </a:r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>
        <p:sndAc>
          <p:endSnd/>
        </p:sndAc>
      </p:transition>
    </mc:Choice>
    <mc:Fallback xmlns="">
      <p:transition spd="slow">
        <p:sndAc>
          <p:endSnd/>
        </p:sndAc>
      </p:transition>
    </mc:Fallback>
  </mc:AlternateConten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ashDnDiag">
          <a:fgClr>
            <a:srgbClr val="D0DFEB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1771560" y="906840"/>
            <a:ext cx="5924640" cy="769560"/>
          </a:xfrm>
          <a:prstGeom prst="rect">
            <a:avLst/>
          </a:prstGeom>
          <a:noFill/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4400" b="1" dirty="0">
                <a:solidFill>
                  <a:srgbClr val="B04004"/>
                </a:solidFill>
                <a:latin typeface="Constantia"/>
                <a:ea typeface="Calibri"/>
              </a:rPr>
              <a:t>PHP </a:t>
            </a:r>
            <a:r>
              <a:rPr lang="en-US" sz="4400" b="1" dirty="0">
                <a:solidFill>
                  <a:srgbClr val="00B050"/>
                </a:solidFill>
                <a:latin typeface="Constantia"/>
                <a:ea typeface="Calibri"/>
              </a:rPr>
              <a:t>Array</a:t>
            </a:r>
            <a:r>
              <a:rPr lang="en-US" sz="4400" b="1" dirty="0">
                <a:solidFill>
                  <a:srgbClr val="B04004"/>
                </a:solidFill>
                <a:latin typeface="Constantia"/>
                <a:ea typeface="Calibri"/>
              </a:rPr>
              <a:t> Functions</a:t>
            </a:r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1181160" y="944460"/>
            <a:ext cx="6781320" cy="496908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000" dirty="0">
                <a:solidFill>
                  <a:srgbClr val="000000"/>
                </a:solidFill>
                <a:latin typeface="Georgia"/>
              </a:rPr>
              <a:t>PHP array functions allow you to access and manipulate arrays.</a:t>
            </a:r>
          </a:p>
          <a:p>
            <a:pPr>
              <a:lnSpc>
                <a:spcPct val="100000"/>
              </a:lnSpc>
              <a:buFont typeface="Wingdings" charset="2"/>
              <a:buChar char=""/>
            </a:pPr>
            <a:endParaRPr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000" dirty="0">
                <a:solidFill>
                  <a:srgbClr val="000000"/>
                </a:solidFill>
                <a:latin typeface="Georgia"/>
              </a:rPr>
              <a:t>Simple and multi-dimensional arrays are supported.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000" dirty="0">
                <a:solidFill>
                  <a:srgbClr val="000000"/>
                </a:solidFill>
                <a:latin typeface="Georgia"/>
              </a:rPr>
              <a:t>Here we discuss most important functions and its use with examples.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Constantia"/>
              <a:buAutoNum type="arabicPeriod"/>
            </a:pPr>
            <a:r>
              <a:rPr lang="en-US" sz="2000" b="1" dirty="0">
                <a:solidFill>
                  <a:srgbClr val="000000"/>
                </a:solidFill>
                <a:latin typeface="Constantia"/>
              </a:rPr>
              <a:t>count()</a:t>
            </a:r>
          </a:p>
          <a:p>
            <a:pPr>
              <a:lnSpc>
                <a:spcPct val="100000"/>
              </a:lnSpc>
              <a:buFont typeface="Constantia"/>
              <a:buAutoNum type="arabicPeriod"/>
            </a:pPr>
            <a:r>
              <a:rPr lang="en-US" sz="2000" b="1" dirty="0">
                <a:solidFill>
                  <a:srgbClr val="000000"/>
                </a:solidFill>
                <a:latin typeface="Constantia"/>
              </a:rPr>
              <a:t>current()</a:t>
            </a:r>
          </a:p>
          <a:p>
            <a:pPr>
              <a:lnSpc>
                <a:spcPct val="100000"/>
              </a:lnSpc>
              <a:buFont typeface="Constantia"/>
              <a:buAutoNum type="arabicPeriod"/>
            </a:pPr>
            <a:r>
              <a:rPr lang="en-US" sz="2000" b="1" dirty="0">
                <a:solidFill>
                  <a:srgbClr val="000000"/>
                </a:solidFill>
                <a:latin typeface="Constantia"/>
              </a:rPr>
              <a:t>pos()</a:t>
            </a:r>
          </a:p>
          <a:p>
            <a:pPr>
              <a:lnSpc>
                <a:spcPct val="100000"/>
              </a:lnSpc>
              <a:buFont typeface="Constantia"/>
              <a:buAutoNum type="arabicPeriod"/>
            </a:pPr>
            <a:r>
              <a:rPr lang="en-US" sz="2000" b="1" dirty="0">
                <a:solidFill>
                  <a:srgbClr val="000000"/>
                </a:solidFill>
                <a:latin typeface="Constantia"/>
              </a:rPr>
              <a:t>next()</a:t>
            </a:r>
          </a:p>
          <a:p>
            <a:pPr>
              <a:lnSpc>
                <a:spcPct val="100000"/>
              </a:lnSpc>
              <a:buFont typeface="Constantia"/>
              <a:buAutoNum type="arabicPeriod"/>
            </a:pPr>
            <a:r>
              <a:rPr lang="en-US" sz="2000" b="1" dirty="0" err="1">
                <a:solidFill>
                  <a:srgbClr val="000000"/>
                </a:solidFill>
                <a:latin typeface="Constantia"/>
              </a:rPr>
              <a:t>prev</a:t>
            </a:r>
            <a:r>
              <a:rPr lang="en-US" sz="2000" b="1" dirty="0">
                <a:solidFill>
                  <a:srgbClr val="000000"/>
                </a:solidFill>
                <a:latin typeface="Constantia"/>
              </a:rPr>
              <a:t>()	</a:t>
            </a:r>
          </a:p>
          <a:p>
            <a:pPr>
              <a:lnSpc>
                <a:spcPct val="100000"/>
              </a:lnSpc>
              <a:buFont typeface="Constantia"/>
              <a:buAutoNum type="arabicPeriod"/>
            </a:pPr>
            <a:r>
              <a:rPr lang="en-US" sz="2000" b="1" dirty="0">
                <a:solidFill>
                  <a:srgbClr val="000000"/>
                </a:solidFill>
                <a:latin typeface="Constantia"/>
              </a:rPr>
              <a:t>reset()</a:t>
            </a:r>
          </a:p>
          <a:p>
            <a:pPr>
              <a:lnSpc>
                <a:spcPct val="100000"/>
              </a:lnSpc>
              <a:buFont typeface="Constantia"/>
              <a:buAutoNum type="arabicPeriod"/>
            </a:pPr>
            <a:r>
              <a:rPr lang="en-US" sz="2000" b="1" dirty="0" err="1">
                <a:solidFill>
                  <a:srgbClr val="000000"/>
                </a:solidFill>
                <a:latin typeface="Constantia"/>
              </a:rPr>
              <a:t>in_array</a:t>
            </a:r>
            <a:r>
              <a:rPr lang="en-US" sz="2000" b="1" dirty="0">
                <a:solidFill>
                  <a:srgbClr val="000000"/>
                </a:solidFill>
                <a:latin typeface="Constantia"/>
              </a:rPr>
              <a:t>()	</a:t>
            </a:r>
            <a:endParaRPr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1219320" y="658080"/>
            <a:ext cx="6857640" cy="554184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0000"/>
                </a:solidFill>
                <a:latin typeface="Constantia"/>
              </a:rPr>
              <a:t>1. count</a:t>
            </a:r>
            <a:r>
              <a:rPr lang="en-US" sz="2400" b="1" dirty="0">
                <a:solidFill>
                  <a:srgbClr val="000000"/>
                </a:solidFill>
                <a:latin typeface="Gentium Basic"/>
              </a:rPr>
              <a:t>: </a:t>
            </a:r>
            <a:r>
              <a:rPr lang="en-US" sz="2000" dirty="0">
                <a:solidFill>
                  <a:srgbClr val="000000"/>
                </a:solidFill>
                <a:latin typeface="Constantia"/>
              </a:rPr>
              <a:t>It is used to return the number of elements in an array:  </a:t>
            </a: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onstantia"/>
              </a:rPr>
              <a:t> The syntax is: count(array, mode)</a:t>
            </a: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onstantia"/>
              </a:rPr>
              <a:t>Example: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&lt;!</a:t>
            </a:r>
            <a:r>
              <a:rPr lang="en-US" sz="1600" i="1" dirty="0" err="1">
                <a:solidFill>
                  <a:srgbClr val="FF0000"/>
                </a:solidFill>
                <a:latin typeface="Constantia"/>
              </a:rPr>
              <a:t>doctype</a:t>
            </a:r>
            <a:r>
              <a:rPr lang="en-US" sz="1600" i="1" dirty="0">
                <a:solidFill>
                  <a:srgbClr val="FF0000"/>
                </a:solidFill>
                <a:latin typeface="Constantia"/>
              </a:rPr>
              <a:t> &lt;!DOCTYPE 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&lt;head&gt;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&lt;title&gt;string function&lt;/title&gt;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&lt;/head&gt;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&lt;body&gt;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&lt;?php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$cars=array("</a:t>
            </a:r>
            <a:r>
              <a:rPr lang="en-US" sz="1600" i="1" dirty="0" err="1">
                <a:solidFill>
                  <a:srgbClr val="FF0000"/>
                </a:solidFill>
                <a:latin typeface="Constantia"/>
              </a:rPr>
              <a:t>Volvo","BMW","Toyota</a:t>
            </a:r>
            <a:r>
              <a:rPr lang="en-US" sz="1600" i="1" dirty="0">
                <a:solidFill>
                  <a:srgbClr val="FF0000"/>
                </a:solidFill>
                <a:latin typeface="Constantia"/>
              </a:rPr>
              <a:t>");</a:t>
            </a:r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echo count($cars);</a:t>
            </a:r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?&gt;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&lt;/body&gt;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 </a:t>
            </a:r>
            <a:r>
              <a:rPr lang="en-US" sz="2000" dirty="0">
                <a:solidFill>
                  <a:srgbClr val="000000"/>
                </a:solidFill>
                <a:latin typeface="Constantia"/>
              </a:rPr>
              <a:t>Output: 3</a:t>
            </a:r>
            <a:endParaRPr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838200" y="740850"/>
            <a:ext cx="7696200" cy="537630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0000"/>
                </a:solidFill>
                <a:latin typeface="Georgia"/>
              </a:rPr>
              <a:t>count with mode:</a:t>
            </a:r>
          </a:p>
          <a:p>
            <a:endParaRPr lang="en-US" dirty="0">
              <a:solidFill>
                <a:srgbClr val="000000"/>
              </a:solidFill>
              <a:latin typeface="Constantia"/>
            </a:endParaRPr>
          </a:p>
          <a:p>
            <a:r>
              <a:rPr lang="en-US" dirty="0">
                <a:solidFill>
                  <a:srgbClr val="000000"/>
                </a:solidFill>
                <a:latin typeface="Constantia"/>
              </a:rPr>
              <a:t>The syntax is: count(array, mode)</a:t>
            </a: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000000"/>
                </a:solidFill>
                <a:latin typeface="Constantia"/>
              </a:rPr>
              <a:t>mode</a:t>
            </a:r>
            <a:r>
              <a:rPr lang="en-US" sz="1200" b="1" dirty="0">
                <a:solidFill>
                  <a:srgbClr val="000000"/>
                </a:solidFill>
                <a:latin typeface="Constantia"/>
              </a:rPr>
              <a:t>: </a:t>
            </a:r>
            <a:r>
              <a:rPr lang="en-US" sz="1200" dirty="0"/>
              <a:t> </a:t>
            </a:r>
            <a:r>
              <a:rPr lang="en-US" dirty="0">
                <a:solidFill>
                  <a:srgbClr val="000000"/>
                </a:solidFill>
                <a:latin typeface="Constantia"/>
              </a:rPr>
              <a:t>0 (false) - Default. Does not count all elements of multidimensional arrays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Constantia"/>
              </a:rPr>
              <a:t>            1 (true) - Counts the array recursively (counts all the elements of multidimensional arrays)</a:t>
            </a: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onstantia"/>
              </a:rPr>
              <a:t>Example: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&lt;?php</a:t>
            </a:r>
            <a:r>
              <a:rPr lang="en-US" sz="1600" i="1" dirty="0">
                <a:solidFill>
                  <a:srgbClr val="FF0000"/>
                </a:solidFill>
                <a:latin typeface="Consolas" panose="020B0609020204030204" pitchFamily="49" charset="0"/>
              </a:rPr>
              <a:t> $cars=array("Volvo"=&gt;array("XC60","XC90"),"BMW"=&gt;array("X3","X5")); </a:t>
            </a:r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olas" panose="020B0609020204030204" pitchFamily="49" charset="0"/>
              </a:rPr>
              <a:t>     echo "Normal count: " . count($cars)."&lt;</a:t>
            </a:r>
            <a:r>
              <a:rPr lang="en-US" sz="1600" i="1" dirty="0" err="1">
                <a:solidFill>
                  <a:srgbClr val="FF0000"/>
                </a:solidFill>
                <a:latin typeface="Consolas" panose="020B0609020204030204" pitchFamily="49" charset="0"/>
              </a:rPr>
              <a:t>br</a:t>
            </a:r>
            <a:r>
              <a:rPr lang="en-US" sz="1600" i="1" dirty="0">
                <a:solidFill>
                  <a:srgbClr val="FF0000"/>
                </a:solidFill>
                <a:latin typeface="Consolas" panose="020B0609020204030204" pitchFamily="49" charset="0"/>
              </a:rPr>
              <a:t>&gt;";</a:t>
            </a:r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olas" panose="020B0609020204030204" pitchFamily="49" charset="0"/>
              </a:rPr>
              <a:t>     echo "Recursive count: " . count($cars, 1);</a:t>
            </a:r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?&gt;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000000"/>
                </a:solidFill>
                <a:latin typeface="Franklin Gothic Book"/>
              </a:rPr>
              <a:t> 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onstantia"/>
              </a:rPr>
              <a:t>Output</a:t>
            </a:r>
            <a:r>
              <a:rPr lang="en-US" sz="1600" dirty="0">
                <a:solidFill>
                  <a:srgbClr val="000000"/>
                </a:solidFill>
                <a:latin typeface="Franklin Gothic Book"/>
              </a:rPr>
              <a:t>: 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onstantia"/>
              </a:rPr>
              <a:t>Normal count: 2</a:t>
            </a:r>
            <a:br>
              <a:rPr lang="en-US" sz="2000" dirty="0">
                <a:solidFill>
                  <a:srgbClr val="000000"/>
                </a:solidFill>
                <a:latin typeface="Constantia"/>
              </a:rPr>
            </a:br>
            <a:r>
              <a:rPr lang="en-US" sz="2000" dirty="0">
                <a:solidFill>
                  <a:srgbClr val="000000"/>
                </a:solidFill>
                <a:latin typeface="Constantia"/>
              </a:rPr>
              <a:t>Recursive count: 6</a:t>
            </a:r>
            <a:endParaRPr sz="2000" dirty="0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3B60D3B-8DA0-4516-9C12-F8CC668E70BF}"/>
              </a:ext>
            </a:extLst>
          </p:cNvPr>
          <p:cNvSpPr/>
          <p:nvPr/>
        </p:nvSpPr>
        <p:spPr>
          <a:xfrm>
            <a:off x="838200" y="762001"/>
            <a:ext cx="74676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000000"/>
                </a:solidFill>
                <a:latin typeface="Georgia"/>
              </a:rPr>
              <a:t>2. in</a:t>
            </a:r>
            <a:r>
              <a:rPr lang="en-US" sz="2400" b="1" dirty="0" err="1">
                <a:solidFill>
                  <a:srgbClr val="000000"/>
                </a:solidFill>
                <a:latin typeface="Georgia"/>
              </a:rPr>
              <a:t>_array</a:t>
            </a:r>
            <a:r>
              <a:rPr lang="en-US" sz="2400" b="1" dirty="0">
                <a:solidFill>
                  <a:srgbClr val="000000"/>
                </a:solidFill>
                <a:latin typeface="Georgia"/>
              </a:rPr>
              <a:t>():</a:t>
            </a:r>
          </a:p>
          <a:p>
            <a:r>
              <a:rPr lang="en-US" dirty="0">
                <a:solidFill>
                  <a:srgbClr val="000000"/>
                </a:solidFill>
                <a:latin typeface="Constantia"/>
              </a:rPr>
              <a:t>The </a:t>
            </a:r>
            <a:r>
              <a:rPr lang="en-US" dirty="0" err="1">
                <a:solidFill>
                  <a:srgbClr val="000000"/>
                </a:solidFill>
                <a:latin typeface="Constantia"/>
              </a:rPr>
              <a:t>in_array</a:t>
            </a:r>
            <a:r>
              <a:rPr lang="en-US" dirty="0">
                <a:solidFill>
                  <a:srgbClr val="000000"/>
                </a:solidFill>
                <a:latin typeface="Constantia"/>
              </a:rPr>
              <a:t>() function searches an array for a specific value.</a:t>
            </a:r>
          </a:p>
          <a:p>
            <a:endParaRPr lang="en-US" dirty="0">
              <a:solidFill>
                <a:srgbClr val="000000"/>
              </a:solidFill>
              <a:latin typeface="Constantia"/>
            </a:endParaRPr>
          </a:p>
          <a:p>
            <a:r>
              <a:rPr lang="en-US" dirty="0">
                <a:solidFill>
                  <a:srgbClr val="000000"/>
                </a:solidFill>
                <a:latin typeface="Constantia"/>
              </a:rPr>
              <a:t>The syntax is: </a:t>
            </a:r>
            <a:r>
              <a:rPr lang="en-US" dirty="0" err="1">
                <a:solidFill>
                  <a:srgbClr val="000000"/>
                </a:solidFill>
                <a:latin typeface="Constantia"/>
              </a:rPr>
              <a:t>in_array</a:t>
            </a:r>
            <a:r>
              <a:rPr lang="en-US" dirty="0">
                <a:solidFill>
                  <a:srgbClr val="000000"/>
                </a:solidFill>
                <a:latin typeface="Constantia"/>
              </a:rPr>
              <a:t>(search, array, type)</a:t>
            </a:r>
          </a:p>
          <a:p>
            <a:pPr>
              <a:lnSpc>
                <a:spcPct val="100000"/>
              </a:lnSpc>
            </a:pPr>
            <a:r>
              <a:rPr lang="en-US" i="1" dirty="0"/>
              <a:t>Search: Required. Specifies the what to search for</a:t>
            </a:r>
          </a:p>
          <a:p>
            <a:pPr>
              <a:lnSpc>
                <a:spcPct val="100000"/>
              </a:lnSpc>
            </a:pPr>
            <a:r>
              <a:rPr lang="en-US" i="1" dirty="0"/>
              <a:t>Array: Required. Specifies the array to search</a:t>
            </a:r>
          </a:p>
          <a:p>
            <a:pPr>
              <a:lnSpc>
                <a:spcPct val="100000"/>
              </a:lnSpc>
            </a:pPr>
            <a:r>
              <a:rPr lang="en-US" i="1" dirty="0"/>
              <a:t>Type: Optional. If this parameter is set to TRUE, the </a:t>
            </a:r>
            <a:r>
              <a:rPr lang="en-US" i="1" dirty="0" err="1"/>
              <a:t>in_array</a:t>
            </a:r>
            <a:r>
              <a:rPr lang="en-US" i="1" dirty="0"/>
              <a:t>() function searches for the search-string and specific type in the array.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onstantia"/>
              </a:rPr>
              <a:t>Example: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&lt;?php</a:t>
            </a:r>
            <a:r>
              <a:rPr lang="en-US" sz="1600" i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olas" panose="020B0609020204030204" pitchFamily="49" charset="0"/>
              </a:rPr>
              <a:t>$people = array("Peter", "Joe", "Glenn", "Cleveland", 23);</a:t>
            </a:r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00B050"/>
                </a:solidFill>
                <a:latin typeface="Consolas" panose="020B0609020204030204" pitchFamily="49" charset="0"/>
              </a:rPr>
              <a:t>echo </a:t>
            </a:r>
            <a:r>
              <a:rPr lang="en-US" sz="1600" i="1" dirty="0" err="1">
                <a:solidFill>
                  <a:srgbClr val="00B050"/>
                </a:solidFill>
                <a:latin typeface="Consolas" panose="020B0609020204030204" pitchFamily="49" charset="0"/>
              </a:rPr>
              <a:t>in_array</a:t>
            </a:r>
            <a:r>
              <a:rPr lang="en-US" sz="1600" i="1" dirty="0">
                <a:solidFill>
                  <a:srgbClr val="00B050"/>
                </a:solidFill>
                <a:latin typeface="Consolas" panose="020B0609020204030204" pitchFamily="49" charset="0"/>
              </a:rPr>
              <a:t>("23", $people, TRUE) ? "Match found" : "Not found";</a:t>
            </a:r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echo </a:t>
            </a:r>
            <a:r>
              <a:rPr lang="en-US" sz="1600" i="1" dirty="0" err="1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in_array</a:t>
            </a:r>
            <a:r>
              <a:rPr lang="en-US" sz="1600" i="1" dirty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("23", $people) ? "Match found" : "Not found";</a:t>
            </a:r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?&gt;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000000"/>
                </a:solidFill>
                <a:latin typeface="Franklin Gothic Book"/>
              </a:rPr>
              <a:t> 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onstantia"/>
              </a:rPr>
              <a:t>Output</a:t>
            </a:r>
            <a:r>
              <a:rPr lang="en-US" sz="1600" dirty="0">
                <a:solidFill>
                  <a:srgbClr val="000000"/>
                </a:solidFill>
                <a:latin typeface="Franklin Gothic Book"/>
              </a:rPr>
              <a:t>: 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>
                <a:latin typeface="Constantia" panose="02030602050306030303" pitchFamily="18" charset="0"/>
              </a:rPr>
              <a:t>	Not found</a:t>
            </a:r>
            <a:br>
              <a:rPr lang="en-US" sz="2000" dirty="0">
                <a:solidFill>
                  <a:srgbClr val="000000"/>
                </a:solidFill>
                <a:latin typeface="Constantia" panose="02030602050306030303" pitchFamily="18" charset="0"/>
              </a:rPr>
            </a:br>
            <a:r>
              <a:rPr lang="en-US" sz="2000" dirty="0">
                <a:solidFill>
                  <a:srgbClr val="000000"/>
                </a:solidFill>
                <a:latin typeface="Constantia" panose="02030602050306030303" pitchFamily="18" charset="0"/>
              </a:rPr>
              <a:t>	</a:t>
            </a:r>
            <a:r>
              <a:rPr lang="en-US" dirty="0">
                <a:latin typeface="Constantia" panose="02030602050306030303" pitchFamily="18" charset="0"/>
              </a:rPr>
              <a:t>Match found</a:t>
            </a:r>
          </a:p>
        </p:txBody>
      </p:sp>
    </p:spTree>
    <p:extLst>
      <p:ext uri="{BB962C8B-B14F-4D97-AF65-F5344CB8AC3E}">
        <p14:creationId xmlns:p14="http://schemas.microsoft.com/office/powerpoint/2010/main" val="288594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E2FDBD2-A828-4503-BE26-C45AC10204DE}"/>
              </a:ext>
            </a:extLst>
          </p:cNvPr>
          <p:cNvSpPr/>
          <p:nvPr/>
        </p:nvSpPr>
        <p:spPr>
          <a:xfrm>
            <a:off x="914400" y="838200"/>
            <a:ext cx="7391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nstantia"/>
              <a:buAutoNum type="arabicPeriod"/>
            </a:pPr>
            <a:r>
              <a:rPr lang="en-US" b="1" dirty="0">
                <a:solidFill>
                  <a:srgbClr val="000000"/>
                </a:solidFill>
                <a:latin typeface="Constantia"/>
              </a:rPr>
              <a:t>current() - Returns the current element in an array.</a:t>
            </a:r>
          </a:p>
          <a:p>
            <a:pPr>
              <a:lnSpc>
                <a:spcPct val="100000"/>
              </a:lnSpc>
              <a:buFont typeface="Constantia"/>
              <a:buAutoNum type="arabicPeriod"/>
            </a:pPr>
            <a:r>
              <a:rPr lang="en-US" b="1" dirty="0">
                <a:solidFill>
                  <a:srgbClr val="000000"/>
                </a:solidFill>
                <a:latin typeface="Constantia"/>
              </a:rPr>
              <a:t>pos() - Alias of current(). ↑</a:t>
            </a:r>
          </a:p>
          <a:p>
            <a:pPr>
              <a:lnSpc>
                <a:spcPct val="100000"/>
              </a:lnSpc>
              <a:buFont typeface="Constantia"/>
              <a:buAutoNum type="arabicPeriod"/>
            </a:pPr>
            <a:r>
              <a:rPr lang="en-US" b="1" dirty="0">
                <a:solidFill>
                  <a:srgbClr val="000000"/>
                </a:solidFill>
                <a:latin typeface="Constantia"/>
              </a:rPr>
              <a:t>next() - Advance the internal array pointer of an array.</a:t>
            </a:r>
          </a:p>
          <a:p>
            <a:pPr>
              <a:lnSpc>
                <a:spcPct val="100000"/>
              </a:lnSpc>
              <a:buFont typeface="Constantia"/>
              <a:buAutoNum type="arabicPeriod"/>
            </a:pPr>
            <a:r>
              <a:rPr lang="en-US" b="1" dirty="0" err="1">
                <a:solidFill>
                  <a:srgbClr val="000000"/>
                </a:solidFill>
                <a:latin typeface="Constantia"/>
              </a:rPr>
              <a:t>prev</a:t>
            </a:r>
            <a:r>
              <a:rPr lang="en-US" b="1" dirty="0">
                <a:solidFill>
                  <a:srgbClr val="000000"/>
                </a:solidFill>
                <a:latin typeface="Constantia"/>
              </a:rPr>
              <a:t>()	- Rewinds the internal array pointer.</a:t>
            </a:r>
          </a:p>
          <a:p>
            <a:pPr>
              <a:lnSpc>
                <a:spcPct val="100000"/>
              </a:lnSpc>
              <a:buFont typeface="Constantia"/>
              <a:buAutoNum type="arabicPeriod"/>
            </a:pPr>
            <a:r>
              <a:rPr lang="en-US" b="1" dirty="0">
                <a:solidFill>
                  <a:srgbClr val="000000"/>
                </a:solidFill>
                <a:latin typeface="Constantia"/>
              </a:rPr>
              <a:t>reset() - Sets the internal pointer of an array to its first element.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B123B6-8381-4074-9BCC-5DC0FDAFF2C0}"/>
              </a:ext>
            </a:extLst>
          </p:cNvPr>
          <p:cNvSpPr/>
          <p:nvPr/>
        </p:nvSpPr>
        <p:spPr>
          <a:xfrm>
            <a:off x="990600" y="2418814"/>
            <a:ext cx="73152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&lt;?php</a:t>
            </a:r>
          </a:p>
          <a:p>
            <a:r>
              <a:rPr lang="en-US" dirty="0">
                <a:latin typeface="Consolas" panose="020B0609020204030204" pitchFamily="49" charset="0"/>
              </a:rPr>
              <a:t>$</a:t>
            </a:r>
            <a:r>
              <a:rPr lang="en-US" dirty="0" err="1">
                <a:latin typeface="Consolas" panose="020B0609020204030204" pitchFamily="49" charset="0"/>
              </a:rPr>
              <a:t>arr</a:t>
            </a:r>
            <a:r>
              <a:rPr lang="en-US" dirty="0">
                <a:latin typeface="Consolas" panose="020B0609020204030204" pitchFamily="49" charset="0"/>
              </a:rPr>
              <a:t> = array("Peter", "Joe", "Glenn", "Cleveland");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echo current($</a:t>
            </a:r>
            <a:r>
              <a:rPr lang="en-US" dirty="0" err="1">
                <a:latin typeface="Consolas" panose="020B0609020204030204" pitchFamily="49" charset="0"/>
              </a:rPr>
              <a:t>arr</a:t>
            </a:r>
            <a:r>
              <a:rPr lang="en-US" dirty="0">
                <a:latin typeface="Consolas" panose="020B0609020204030204" pitchFamily="49" charset="0"/>
              </a:rPr>
              <a:t>) . ", ";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echo pos($</a:t>
            </a:r>
            <a:r>
              <a:rPr lang="en-US" dirty="0" err="1">
                <a:latin typeface="Consolas" panose="020B0609020204030204" pitchFamily="49" charset="0"/>
              </a:rPr>
              <a:t>arr</a:t>
            </a:r>
            <a:r>
              <a:rPr lang="en-US" dirty="0">
                <a:latin typeface="Consolas" panose="020B0609020204030204" pitchFamily="49" charset="0"/>
              </a:rPr>
              <a:t>) . ", ";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echo next($</a:t>
            </a:r>
            <a:r>
              <a:rPr lang="en-US" dirty="0" err="1">
                <a:latin typeface="Consolas" panose="020B0609020204030204" pitchFamily="49" charset="0"/>
              </a:rPr>
              <a:t>arr</a:t>
            </a:r>
            <a:r>
              <a:rPr lang="en-US" dirty="0">
                <a:latin typeface="Consolas" panose="020B0609020204030204" pitchFamily="49" charset="0"/>
              </a:rPr>
              <a:t>) . ", ";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echo next($</a:t>
            </a:r>
            <a:r>
              <a:rPr lang="en-US" dirty="0" err="1">
                <a:latin typeface="Consolas" panose="020B0609020204030204" pitchFamily="49" charset="0"/>
              </a:rPr>
              <a:t>arr</a:t>
            </a:r>
            <a:r>
              <a:rPr lang="en-US" dirty="0">
                <a:latin typeface="Consolas" panose="020B0609020204030204" pitchFamily="49" charset="0"/>
              </a:rPr>
              <a:t>) . ", ";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echo </a:t>
            </a:r>
            <a:r>
              <a:rPr lang="en-US" dirty="0" err="1">
                <a:latin typeface="Consolas" panose="020B0609020204030204" pitchFamily="49" charset="0"/>
              </a:rPr>
              <a:t>prev</a:t>
            </a:r>
            <a:r>
              <a:rPr lang="en-US" dirty="0">
                <a:latin typeface="Consolas" panose="020B0609020204030204" pitchFamily="49" charset="0"/>
              </a:rPr>
              <a:t>($</a:t>
            </a:r>
            <a:r>
              <a:rPr lang="en-US" dirty="0" err="1">
                <a:latin typeface="Consolas" panose="020B0609020204030204" pitchFamily="49" charset="0"/>
              </a:rPr>
              <a:t>arr</a:t>
            </a:r>
            <a:r>
              <a:rPr lang="en-US" dirty="0">
                <a:latin typeface="Consolas" panose="020B0609020204030204" pitchFamily="49" charset="0"/>
              </a:rPr>
              <a:t>) . ", ";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echo reset($</a:t>
            </a:r>
            <a:r>
              <a:rPr lang="en-US" dirty="0" err="1">
                <a:latin typeface="Consolas" panose="020B0609020204030204" pitchFamily="49" charset="0"/>
              </a:rPr>
              <a:t>arr</a:t>
            </a:r>
            <a:r>
              <a:rPr lang="en-US" dirty="0">
                <a:latin typeface="Consolas" panose="020B0609020204030204" pitchFamily="49" charset="0"/>
              </a:rPr>
              <a:t>) . ", ";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echo pos($</a:t>
            </a:r>
            <a:r>
              <a:rPr lang="en-US" dirty="0" err="1">
                <a:latin typeface="Consolas" panose="020B0609020204030204" pitchFamily="49" charset="0"/>
              </a:rPr>
              <a:t>arr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  <a:p>
            <a:r>
              <a:rPr lang="en-US" dirty="0"/>
              <a:t>?&gt;</a:t>
            </a:r>
          </a:p>
          <a:p>
            <a:r>
              <a:rPr lang="en-US" dirty="0">
                <a:solidFill>
                  <a:srgbClr val="000000"/>
                </a:solidFill>
                <a:latin typeface="Constantia"/>
              </a:rPr>
              <a:t>Output: </a:t>
            </a:r>
            <a:r>
              <a:rPr lang="nb-NO" dirty="0">
                <a:solidFill>
                  <a:srgbClr val="000000"/>
                </a:solidFill>
                <a:latin typeface="Constantia"/>
              </a:rPr>
              <a:t>Peter, Peter, Joe, Glenn, Joe, Peter, Peter</a:t>
            </a:r>
            <a:endParaRPr lang="en-US" dirty="0">
              <a:solidFill>
                <a:srgbClr val="000000"/>
              </a:solidFill>
              <a:latin typeface="Constantia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2445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8ce696e9412443ecc57c32ed4796326ae4778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PHP-String-Function-8027949</Template>
  <TotalTime>59</TotalTime>
  <Words>555</Words>
  <Application>Microsoft Office PowerPoint</Application>
  <PresentationFormat>On-screen Show (4:3)</PresentationFormat>
  <Paragraphs>78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Arial</vt:lpstr>
      <vt:lpstr>Calibri</vt:lpstr>
      <vt:lpstr>Consolas</vt:lpstr>
      <vt:lpstr>Constantia</vt:lpstr>
      <vt:lpstr>DejaVu Sans</vt:lpstr>
      <vt:lpstr>Franklin Gothic Book</vt:lpstr>
      <vt:lpstr>Gentium Basic</vt:lpstr>
      <vt:lpstr>Georgia</vt:lpstr>
      <vt:lpstr>Rage Italic</vt:lpstr>
      <vt:lpstr>StarSymbol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RASIM</dc:creator>
  <cp:lastModifiedBy>RASIM</cp:lastModifiedBy>
  <cp:revision>59</cp:revision>
  <dcterms:created xsi:type="dcterms:W3CDTF">2022-11-17T03:52:35Z</dcterms:created>
  <dcterms:modified xsi:type="dcterms:W3CDTF">2023-01-15T09:16:06Z</dcterms:modified>
</cp:coreProperties>
</file>