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713" r:id="rId2"/>
    <p:sldId id="744" r:id="rId3"/>
    <p:sldId id="750" r:id="rId4"/>
    <p:sldId id="745" r:id="rId5"/>
    <p:sldId id="749" r:id="rId6"/>
    <p:sldId id="746" r:id="rId7"/>
    <p:sldId id="747" r:id="rId8"/>
    <p:sldId id="751" r:id="rId9"/>
    <p:sldId id="752" r:id="rId10"/>
    <p:sldId id="753" r:id="rId11"/>
    <p:sldId id="754" r:id="rId12"/>
    <p:sldId id="761" r:id="rId13"/>
    <p:sldId id="762" r:id="rId14"/>
    <p:sldId id="764" r:id="rId15"/>
    <p:sldId id="755" r:id="rId16"/>
    <p:sldId id="748" r:id="rId17"/>
    <p:sldId id="757" r:id="rId18"/>
    <p:sldId id="758" r:id="rId19"/>
    <p:sldId id="759" r:id="rId20"/>
    <p:sldId id="760" r:id="rId21"/>
    <p:sldId id="763" r:id="rId22"/>
  </p:sldIdLst>
  <p:sldSz cx="9144000" cy="6858000" type="screen4x3"/>
  <p:notesSz cx="9928225" cy="6797675"/>
  <p:defaultTextStyle>
    <a:defPPr>
      <a:defRPr lang="ko-KR"/>
    </a:defPPr>
    <a:lvl1pPr marL="0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7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0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4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7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9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FFAFAF"/>
    <a:srgbClr val="FFF2CC"/>
    <a:srgbClr val="0065B2"/>
    <a:srgbClr val="111111"/>
    <a:srgbClr val="404040"/>
    <a:srgbClr val="17375E"/>
    <a:srgbClr val="376092"/>
    <a:srgbClr val="F6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18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4"/>
    </p:cViewPr>
  </p:sorterViewPr>
  <p:notesViewPr>
    <p:cSldViewPr snapToGrid="0">
      <p:cViewPr varScale="1">
        <p:scale>
          <a:sx n="88" d="100"/>
          <a:sy n="88" d="100"/>
        </p:scale>
        <p:origin x="90" y="6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480" y="2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/>
          <a:lstStyle>
            <a:lvl1pPr algn="r">
              <a:defRPr sz="1200"/>
            </a:lvl1pPr>
          </a:lstStyle>
          <a:p>
            <a:fld id="{C9377194-A2D4-46F8-9789-77706C992210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480" y="6457106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 anchor="b"/>
          <a:lstStyle>
            <a:lvl1pPr algn="r">
              <a:defRPr sz="1200"/>
            </a:lvl1pPr>
          </a:lstStyle>
          <a:p>
            <a:fld id="{DC26B34B-798D-48A7-B193-48022FB96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678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41065"/>
          </a:xfrm>
          <a:prstGeom prst="rect">
            <a:avLst/>
          </a:prstGeom>
        </p:spPr>
        <p:txBody>
          <a:bodyPr vert="horz" lIns="95242" tIns="47621" rIns="95242" bIns="4762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41065"/>
          </a:xfrm>
          <a:prstGeom prst="rect">
            <a:avLst/>
          </a:prstGeom>
        </p:spPr>
        <p:txBody>
          <a:bodyPr vert="horz" lIns="95242" tIns="47621" rIns="95242" bIns="47621" rtlCol="0"/>
          <a:lstStyle>
            <a:lvl1pPr algn="r">
              <a:defRPr sz="1300"/>
            </a:lvl1pPr>
          </a:lstStyle>
          <a:p>
            <a:fld id="{AD7FB320-E3E8-4A61-9961-7ECB119C56BD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2" tIns="47621" rIns="95242" bIns="4762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6"/>
          </a:xfrm>
          <a:prstGeom prst="rect">
            <a:avLst/>
          </a:prstGeom>
        </p:spPr>
        <p:txBody>
          <a:bodyPr vert="horz" lIns="95242" tIns="47621" rIns="95242" bIns="47621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5242" tIns="47621" rIns="95242" bIns="4762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5242" tIns="47621" rIns="95242" bIns="47621" rtlCol="0" anchor="b"/>
          <a:lstStyle>
            <a:lvl1pPr algn="r">
              <a:defRPr sz="1300"/>
            </a:lvl1pPr>
          </a:lstStyle>
          <a:p>
            <a:fld id="{6935A588-578F-41EB-8BDB-1FD8F0ACBC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21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7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0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4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7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9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60700" cy="2295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sz="1200" b="0" i="0" kern="1200" baseline="0" dirty="0">
              <a:solidFill>
                <a:srgbClr val="777777"/>
              </a:solidFill>
              <a:effectLst/>
              <a:latin typeface="Roboto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5A588-578F-41EB-8BDB-1FD8F0ACBCC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0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040057-A73A-7C6D-E2BC-108731A8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707137"/>
            <a:ext cx="8473440" cy="2338464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F5C00-8FFF-AF0C-3792-3AA33B250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779"/>
            <a:ext cx="9144000" cy="1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9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\AppData\Local\Temp\_AZTMP10_\Signature_0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 bwMode="auto">
          <a:xfrm>
            <a:off x="215398" y="6359280"/>
            <a:ext cx="1512168" cy="4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 userDrawn="1"/>
        </p:nvCxnSpPr>
        <p:spPr>
          <a:xfrm>
            <a:off x="251521" y="6359280"/>
            <a:ext cx="864096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05" y="6442800"/>
            <a:ext cx="373630" cy="371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96CB9-7546-444B-AD9A-0D1315DA499D}"/>
              </a:ext>
            </a:extLst>
          </p:cNvPr>
          <p:cNvSpPr txBox="1"/>
          <p:nvPr userDrawn="1"/>
        </p:nvSpPr>
        <p:spPr>
          <a:xfrm>
            <a:off x="7416434" y="6482200"/>
            <a:ext cx="15872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38"/>
              </a:lnSpc>
            </a:pPr>
            <a:r>
              <a:rPr lang="en-US" altLang="ko-KR" sz="1100" b="1" dirty="0">
                <a:solidFill>
                  <a:srgbClr val="0065B2"/>
                </a:solidFill>
                <a:latin typeface="AmeriGarmnd BT" pitchFamily="2" charset="0"/>
                <a:ea typeface="한컴 소망 B" panose="02020603020101020101" pitchFamily="18" charset="-127"/>
                <a:cs typeface="Aldhabi" panose="01000000000000000000" pitchFamily="2" charset="-78"/>
              </a:rPr>
              <a:t>IESL</a:t>
            </a:r>
          </a:p>
          <a:p>
            <a:pPr marL="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b="1" kern="100" spc="0" dirty="0">
                <a:solidFill>
                  <a:srgbClr val="0065B2"/>
                </a:solidFill>
                <a:effectLst/>
                <a:ea typeface="함초롬바탕" panose="02030604000101010101" pitchFamily="18" charset="-127"/>
              </a:rPr>
              <a:t>지능형 임베디드 시스템 연구실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8D961-1F9B-BD45-3AC3-F8F3290A5A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68779"/>
            <a:ext cx="9144000" cy="1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685793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2" indent="-257172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06" indent="-214311" algn="l" defTabSz="685793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7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0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7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2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9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6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2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8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4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2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gar.u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sql.com/" TargetMode="External"/><Relationship Id="rId2" Type="http://schemas.openxmlformats.org/officeDocument/2006/relationships/hyperlink" Target="https://rasimmax.com/fsm/sqlbook/ipcstore.d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de.visualstudio.com/" TargetMode="External"/><Relationship Id="rId5" Type="http://schemas.openxmlformats.org/officeDocument/2006/relationships/hyperlink" Target="https://products.agarmen.com/view/mysql-database-controller/" TargetMode="External"/><Relationship Id="rId4" Type="http://schemas.openxmlformats.org/officeDocument/2006/relationships/hyperlink" Target="https://www.php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082CE6-8503-4531-8F25-2D0BEEB1A761}"/>
              </a:ext>
            </a:extLst>
          </p:cNvPr>
          <p:cNvSpPr txBox="1"/>
          <p:nvPr/>
        </p:nvSpPr>
        <p:spPr>
          <a:xfrm>
            <a:off x="2984548" y="3429000"/>
            <a:ext cx="3174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Mahmudov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22232356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June 9, 2025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URL: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https://agar.uno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FFC0A-E50E-1FFE-D299-500A1AF5A316}"/>
              </a:ext>
            </a:extLst>
          </p:cNvPr>
          <p:cNvSpPr txBox="1"/>
          <p:nvPr/>
        </p:nvSpPr>
        <p:spPr>
          <a:xfrm>
            <a:off x="2302876" y="772693"/>
            <a:ext cx="483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Online Shopping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D3DCD-10BB-FDA4-5D8B-D7214B8BB26E}"/>
              </a:ext>
            </a:extLst>
          </p:cNvPr>
          <p:cNvSpPr txBox="1"/>
          <p:nvPr/>
        </p:nvSpPr>
        <p:spPr>
          <a:xfrm>
            <a:off x="2979256" y="2377845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Information Retrieval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Term Project</a:t>
            </a:r>
          </a:p>
        </p:txBody>
      </p:sp>
    </p:spTree>
    <p:extLst>
      <p:ext uri="{BB962C8B-B14F-4D97-AF65-F5344CB8AC3E}">
        <p14:creationId xmlns:p14="http://schemas.microsoft.com/office/powerpoint/2010/main" val="14084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BFB5BA-3424-E858-8169-586E051C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44" y="432219"/>
            <a:ext cx="8473440" cy="34472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SQL Schema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E632D8-9EA7-0FA5-85B2-7D0E4734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8" y="1679387"/>
            <a:ext cx="4390486" cy="3238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C78DC-78B7-CC8E-C72B-DEBC6100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28" y="1679386"/>
            <a:ext cx="4225670" cy="3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9A5B6-DBD4-1B64-9860-D72125CD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515890"/>
            <a:ext cx="8473440" cy="38058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Integration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D02CA9B-44A1-EBBD-2E9E-0FBA0E6B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1089898"/>
            <a:ext cx="6478495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stock_statement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used for: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Tracking product deliveries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Recording quantity, cost, and price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Mapping delivery to orders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Linked via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product_id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products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Insert snippet of the stock form or admin interface if built.</a:t>
            </a:r>
          </a:p>
        </p:txBody>
      </p:sp>
    </p:spTree>
    <p:extLst>
      <p:ext uri="{BB962C8B-B14F-4D97-AF65-F5344CB8AC3E}">
        <p14:creationId xmlns:p14="http://schemas.microsoft.com/office/powerpoint/2010/main" val="108511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7A41F-6A0D-BBEC-B63C-912D5AB8E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8F25A-CE68-5C9D-A7D6-235B3B9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690046"/>
            <a:ext cx="8473440" cy="41643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ER Diagram for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stock_statement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D38258-BBB2-693C-A2E2-6C7677BDDE52}"/>
              </a:ext>
            </a:extLst>
          </p:cNvPr>
          <p:cNvSpPr/>
          <p:nvPr/>
        </p:nvSpPr>
        <p:spPr>
          <a:xfrm>
            <a:off x="3057525" y="1219206"/>
            <a:ext cx="966862" cy="98703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4DA96F-2CD6-789C-4158-E0CF18F194A3}"/>
              </a:ext>
            </a:extLst>
          </p:cNvPr>
          <p:cNvSpPr/>
          <p:nvPr/>
        </p:nvSpPr>
        <p:spPr>
          <a:xfrm rot="898852">
            <a:off x="7070004" y="2509014"/>
            <a:ext cx="988176" cy="98703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A5FF75-B264-6601-EE4A-EBCB7C731983}"/>
              </a:ext>
            </a:extLst>
          </p:cNvPr>
          <p:cNvSpPr/>
          <p:nvPr/>
        </p:nvSpPr>
        <p:spPr>
          <a:xfrm rot="21292096">
            <a:off x="3301744" y="4758424"/>
            <a:ext cx="981738" cy="98703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7BA10F-872C-7FD1-E6AA-6EED42F3FBF4}"/>
              </a:ext>
            </a:extLst>
          </p:cNvPr>
          <p:cNvSpPr/>
          <p:nvPr/>
        </p:nvSpPr>
        <p:spPr>
          <a:xfrm>
            <a:off x="399052" y="4007971"/>
            <a:ext cx="971555" cy="98703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B7A42-ABC9-6EB4-A396-4CA6EB892CFA}"/>
              </a:ext>
            </a:extLst>
          </p:cNvPr>
          <p:cNvSpPr txBox="1"/>
          <p:nvPr/>
        </p:nvSpPr>
        <p:spPr>
          <a:xfrm rot="18811220">
            <a:off x="1345096" y="2937351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Stored at (1:M, Optional)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7E8E7-B7DA-1CCC-EC89-68A2BF783C33}"/>
              </a:ext>
            </a:extLst>
          </p:cNvPr>
          <p:cNvSpPr txBox="1"/>
          <p:nvPr/>
        </p:nvSpPr>
        <p:spPr>
          <a:xfrm rot="5114135">
            <a:off x="2949361" y="3324889"/>
            <a:ext cx="1383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Delivered by (1:M)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060B5-CF96-6E9B-CC52-A5B1421EFB32}"/>
              </a:ext>
            </a:extLst>
          </p:cNvPr>
          <p:cNvSpPr txBox="1"/>
          <p:nvPr/>
        </p:nvSpPr>
        <p:spPr>
          <a:xfrm rot="1220959">
            <a:off x="4966548" y="217776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at (1:M)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AE31A9-1ECD-6B15-C56E-5DC6187C61E7}"/>
              </a:ext>
            </a:extLst>
          </p:cNvPr>
          <p:cNvCxnSpPr>
            <a:cxnSpLocks/>
            <a:stCxn id="3" idx="3"/>
            <a:endCxn id="7" idx="3"/>
          </p:cNvCxnSpPr>
          <p:nvPr/>
        </p:nvCxnSpPr>
        <p:spPr>
          <a:xfrm flipH="1">
            <a:off x="2824661" y="2061695"/>
            <a:ext cx="374458" cy="37879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6CC0D8-BEF5-5EF6-B6B4-42D77F8CBF8E}"/>
              </a:ext>
            </a:extLst>
          </p:cNvPr>
          <p:cNvCxnSpPr>
            <a:cxnSpLocks/>
            <a:stCxn id="7" idx="1"/>
            <a:endCxn id="6" idx="7"/>
          </p:cNvCxnSpPr>
          <p:nvPr/>
        </p:nvCxnSpPr>
        <p:spPr>
          <a:xfrm flipH="1">
            <a:off x="1228326" y="3711211"/>
            <a:ext cx="389609" cy="44130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4683CB-6D4A-ADAB-7CA5-343BC00F79CB}"/>
              </a:ext>
            </a:extLst>
          </p:cNvPr>
          <p:cNvCxnSpPr>
            <a:cxnSpLocks/>
            <a:stCxn id="8" idx="1"/>
            <a:endCxn id="3" idx="4"/>
          </p:cNvCxnSpPr>
          <p:nvPr/>
        </p:nvCxnSpPr>
        <p:spPr>
          <a:xfrm flipH="1" flipV="1">
            <a:off x="3540956" y="2206243"/>
            <a:ext cx="42796" cy="567680"/>
          </a:xfrm>
          <a:prstGeom prst="line">
            <a:avLst/>
          </a:prstGeom>
          <a:ln w="19050">
            <a:solidFill>
              <a:schemeClr val="tx1"/>
            </a:solidFill>
            <a:headEnd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61997-72DA-B03C-A7F7-8720B8AD26FD}"/>
              </a:ext>
            </a:extLst>
          </p:cNvPr>
          <p:cNvCxnSpPr>
            <a:cxnSpLocks/>
            <a:stCxn id="5" idx="0"/>
            <a:endCxn id="8" idx="3"/>
          </p:cNvCxnSpPr>
          <p:nvPr/>
        </p:nvCxnSpPr>
        <p:spPr>
          <a:xfrm flipH="1" flipV="1">
            <a:off x="3698681" y="4152854"/>
            <a:ext cx="49789" cy="6075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D65F05-FF52-1730-B945-CFEC5692434A}"/>
              </a:ext>
            </a:extLst>
          </p:cNvPr>
          <p:cNvCxnSpPr>
            <a:cxnSpLocks/>
            <a:stCxn id="4" idx="2"/>
            <a:endCxn id="9" idx="3"/>
          </p:cNvCxnSpPr>
          <p:nvPr/>
        </p:nvCxnSpPr>
        <p:spPr>
          <a:xfrm flipH="1" flipV="1">
            <a:off x="6195267" y="2536781"/>
            <a:ext cx="891530" cy="3380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8D0E03-6A70-06DD-4687-733599D9ADC4}"/>
              </a:ext>
            </a:extLst>
          </p:cNvPr>
          <p:cNvCxnSpPr>
            <a:cxnSpLocks/>
            <a:stCxn id="9" idx="1"/>
            <a:endCxn id="3" idx="6"/>
          </p:cNvCxnSpPr>
          <p:nvPr/>
        </p:nvCxnSpPr>
        <p:spPr>
          <a:xfrm flipH="1" flipV="1">
            <a:off x="4024387" y="1712725"/>
            <a:ext cx="981738" cy="38301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A5ACE99-CCDA-5237-8349-CA41D8258604}"/>
              </a:ext>
            </a:extLst>
          </p:cNvPr>
          <p:cNvSpPr txBox="1"/>
          <p:nvPr/>
        </p:nvSpPr>
        <p:spPr>
          <a:xfrm>
            <a:off x="4774447" y="4084270"/>
            <a:ext cx="43695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Product, Staff, Delivery, and Location.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Staff manages Product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(1:M, mandatory).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Delivery delivers Product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(1:M, mandatory).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 is stored at Location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(1:M, optional).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6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7C2F3-3D3B-31FF-4D0A-87668A3F5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270E10-E8F6-5572-8672-FA7C6CFC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690046"/>
            <a:ext cx="8473440" cy="41643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Conceptual ER data model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972642-74D9-9EFB-22B5-11703B8C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" y="1652587"/>
            <a:ext cx="8473441" cy="23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25F0E-59FF-050B-7E31-BB69F7D67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673C360-2088-090C-F0D6-6A26C0A4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449962"/>
            <a:ext cx="8473440" cy="37619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5W1H to Stock Statement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7E9FAF-618A-0021-6075-FF048098EBE8}"/>
              </a:ext>
            </a:extLst>
          </p:cNvPr>
          <p:cNvSpPr/>
          <p:nvPr/>
        </p:nvSpPr>
        <p:spPr>
          <a:xfrm>
            <a:off x="3597779" y="2258671"/>
            <a:ext cx="974221" cy="3845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785E3-9001-F107-5C42-D5085FA1C524}"/>
              </a:ext>
            </a:extLst>
          </p:cNvPr>
          <p:cNvSpPr/>
          <p:nvPr/>
        </p:nvSpPr>
        <p:spPr>
          <a:xfrm>
            <a:off x="3597778" y="3215800"/>
            <a:ext cx="974221" cy="3845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73D37A-6CA3-7A84-A52B-50E06277CCC5}"/>
              </a:ext>
            </a:extLst>
          </p:cNvPr>
          <p:cNvSpPr/>
          <p:nvPr/>
        </p:nvSpPr>
        <p:spPr>
          <a:xfrm>
            <a:off x="3471609" y="4179585"/>
            <a:ext cx="1188697" cy="3845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EB70B-1655-EF54-1124-7A7136B18219}"/>
              </a:ext>
            </a:extLst>
          </p:cNvPr>
          <p:cNvSpPr/>
          <p:nvPr/>
        </p:nvSpPr>
        <p:spPr>
          <a:xfrm>
            <a:off x="5390972" y="3215799"/>
            <a:ext cx="974221" cy="3845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0427E-65BD-DA99-152A-F6B191AAB1B8}"/>
              </a:ext>
            </a:extLst>
          </p:cNvPr>
          <p:cNvSpPr/>
          <p:nvPr/>
        </p:nvSpPr>
        <p:spPr>
          <a:xfrm>
            <a:off x="1804584" y="3215799"/>
            <a:ext cx="974221" cy="3845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879B071B-E826-8757-1844-DDA7CC505F16}"/>
              </a:ext>
            </a:extLst>
          </p:cNvPr>
          <p:cNvSpPr/>
          <p:nvPr/>
        </p:nvSpPr>
        <p:spPr>
          <a:xfrm>
            <a:off x="7073070" y="2939559"/>
            <a:ext cx="1600910" cy="459334"/>
          </a:xfrm>
          <a:prstGeom prst="borderCallout1">
            <a:avLst>
              <a:gd name="adj1" fmla="val 44122"/>
              <a:gd name="adj2" fmla="val -7773"/>
              <a:gd name="adj3" fmla="val 112500"/>
              <a:gd name="adj4" fmla="val -38333"/>
            </a:avLst>
          </a:prstGeom>
          <a:noFill/>
          <a:ln w="15875">
            <a:solidFill>
              <a:srgbClr val="40404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details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34578-301E-6F2E-35E4-0CA788F0B327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4084889" y="2643232"/>
            <a:ext cx="1" cy="57256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2B541D-8F20-0C7B-5F3B-D80A0F08F8D1}"/>
              </a:ext>
            </a:extLst>
          </p:cNvPr>
          <p:cNvCxnSpPr>
            <a:cxnSpLocks/>
            <a:stCxn id="5" idx="1"/>
            <a:endCxn id="3" idx="3"/>
          </p:cNvCxnSpPr>
          <p:nvPr/>
        </p:nvCxnSpPr>
        <p:spPr>
          <a:xfrm flipH="1">
            <a:off x="4571999" y="3408080"/>
            <a:ext cx="818973" cy="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25BABD-71EE-E731-6747-6C93A6E6098D}"/>
              </a:ext>
            </a:extLst>
          </p:cNvPr>
          <p:cNvCxnSpPr>
            <a:cxnSpLocks/>
            <a:stCxn id="4" idx="0"/>
            <a:endCxn id="3" idx="2"/>
          </p:cNvCxnSpPr>
          <p:nvPr/>
        </p:nvCxnSpPr>
        <p:spPr>
          <a:xfrm flipV="1">
            <a:off x="4065958" y="3600361"/>
            <a:ext cx="18931" cy="57922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B6D0B-F8E5-1C3A-F571-61DBEB433ED0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flipH="1" flipV="1">
            <a:off x="2778805" y="3408080"/>
            <a:ext cx="818973" cy="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F4390F-3064-957F-2612-46C968AB47EA}"/>
              </a:ext>
            </a:extLst>
          </p:cNvPr>
          <p:cNvGrpSpPr/>
          <p:nvPr/>
        </p:nvGrpSpPr>
        <p:grpSpPr>
          <a:xfrm rot="16200000">
            <a:off x="3250960" y="3227433"/>
            <a:ext cx="324736" cy="371861"/>
            <a:chOff x="623843" y="3771540"/>
            <a:chExt cx="324740" cy="4586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CF3526-C814-8F1A-1674-A5E57DE08E4A}"/>
                </a:ext>
              </a:extLst>
            </p:cNvPr>
            <p:cNvSpPr/>
            <p:nvPr/>
          </p:nvSpPr>
          <p:spPr>
            <a:xfrm>
              <a:off x="623843" y="3771540"/>
              <a:ext cx="324740" cy="19228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21EBBB1-A79B-90CD-7033-693AAB56F948}"/>
                </a:ext>
              </a:extLst>
            </p:cNvPr>
            <p:cNvSpPr/>
            <p:nvPr/>
          </p:nvSpPr>
          <p:spPr>
            <a:xfrm>
              <a:off x="635235" y="3965249"/>
              <a:ext cx="313348" cy="26491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noFill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51AAC4-2432-C406-6AAD-CE2C718BCB60}"/>
              </a:ext>
            </a:extLst>
          </p:cNvPr>
          <p:cNvGrpSpPr/>
          <p:nvPr/>
        </p:nvGrpSpPr>
        <p:grpSpPr>
          <a:xfrm>
            <a:off x="3919668" y="2847262"/>
            <a:ext cx="324736" cy="376015"/>
            <a:chOff x="623843" y="3766416"/>
            <a:chExt cx="324740" cy="4637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C615BA-823F-FB15-7C37-4336F52690B1}"/>
                </a:ext>
              </a:extLst>
            </p:cNvPr>
            <p:cNvSpPr/>
            <p:nvPr/>
          </p:nvSpPr>
          <p:spPr>
            <a:xfrm>
              <a:off x="623843" y="3766416"/>
              <a:ext cx="324740" cy="19228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ED000C1-61CF-35C6-D23D-460B7DB5A4F6}"/>
                </a:ext>
              </a:extLst>
            </p:cNvPr>
            <p:cNvSpPr/>
            <p:nvPr/>
          </p:nvSpPr>
          <p:spPr>
            <a:xfrm>
              <a:off x="635235" y="3965249"/>
              <a:ext cx="313348" cy="26491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noFill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6E476F-6B13-2CA2-AD45-DC30593179C9}"/>
              </a:ext>
            </a:extLst>
          </p:cNvPr>
          <p:cNvGrpSpPr/>
          <p:nvPr/>
        </p:nvGrpSpPr>
        <p:grpSpPr>
          <a:xfrm rot="5400000">
            <a:off x="4599114" y="3212963"/>
            <a:ext cx="324736" cy="371861"/>
            <a:chOff x="623843" y="3771540"/>
            <a:chExt cx="324740" cy="4586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045286-BC59-038A-4785-3718E32C6E2F}"/>
                </a:ext>
              </a:extLst>
            </p:cNvPr>
            <p:cNvSpPr/>
            <p:nvPr/>
          </p:nvSpPr>
          <p:spPr>
            <a:xfrm>
              <a:off x="623843" y="3771540"/>
              <a:ext cx="324740" cy="19228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4C58D95-769E-53D7-1F59-7291E96ADC32}"/>
                </a:ext>
              </a:extLst>
            </p:cNvPr>
            <p:cNvSpPr/>
            <p:nvPr/>
          </p:nvSpPr>
          <p:spPr>
            <a:xfrm>
              <a:off x="635235" y="3965249"/>
              <a:ext cx="313348" cy="26491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noFill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2A8D29-5F02-63D8-B461-6B6EB5728663}"/>
              </a:ext>
            </a:extLst>
          </p:cNvPr>
          <p:cNvCxnSpPr/>
          <p:nvPr/>
        </p:nvCxnSpPr>
        <p:spPr>
          <a:xfrm>
            <a:off x="2949575" y="3268664"/>
            <a:ext cx="0" cy="26045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A720CB-30E2-4764-AEB0-7B12553CE663}"/>
              </a:ext>
            </a:extLst>
          </p:cNvPr>
          <p:cNvCxnSpPr/>
          <p:nvPr/>
        </p:nvCxnSpPr>
        <p:spPr>
          <a:xfrm>
            <a:off x="5222875" y="3277438"/>
            <a:ext cx="0" cy="26045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9FACFA-24A1-88AC-E8BE-7A247A71BD07}"/>
              </a:ext>
            </a:extLst>
          </p:cNvPr>
          <p:cNvCxnSpPr>
            <a:cxnSpLocks/>
          </p:cNvCxnSpPr>
          <p:nvPr/>
        </p:nvCxnSpPr>
        <p:spPr>
          <a:xfrm>
            <a:off x="3953613" y="4054475"/>
            <a:ext cx="24765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2C0849-F336-6A71-434D-FF42C5F0A4D7}"/>
              </a:ext>
            </a:extLst>
          </p:cNvPr>
          <p:cNvCxnSpPr>
            <a:cxnSpLocks/>
          </p:cNvCxnSpPr>
          <p:nvPr/>
        </p:nvCxnSpPr>
        <p:spPr>
          <a:xfrm>
            <a:off x="3953613" y="2733675"/>
            <a:ext cx="24765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C96C6C-D88E-3336-55C3-C6E7128F6BA0}"/>
              </a:ext>
            </a:extLst>
          </p:cNvPr>
          <p:cNvGrpSpPr/>
          <p:nvPr/>
        </p:nvGrpSpPr>
        <p:grpSpPr>
          <a:xfrm rot="10800000">
            <a:off x="3925076" y="3594031"/>
            <a:ext cx="324736" cy="371861"/>
            <a:chOff x="623843" y="3771540"/>
            <a:chExt cx="324740" cy="4586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9A12475-732E-C0B8-2449-075959A4F7EF}"/>
                </a:ext>
              </a:extLst>
            </p:cNvPr>
            <p:cNvSpPr/>
            <p:nvPr/>
          </p:nvSpPr>
          <p:spPr>
            <a:xfrm>
              <a:off x="623843" y="3771540"/>
              <a:ext cx="324740" cy="19228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C663B4F-9BE4-7D96-9AFD-3A313066F7D0}"/>
                </a:ext>
              </a:extLst>
            </p:cNvPr>
            <p:cNvSpPr/>
            <p:nvPr/>
          </p:nvSpPr>
          <p:spPr>
            <a:xfrm>
              <a:off x="635235" y="3965249"/>
              <a:ext cx="313348" cy="26491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noFill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Callout: Line 54">
            <a:extLst>
              <a:ext uri="{FF2B5EF4-FFF2-40B4-BE49-F238E27FC236}">
                <a16:creationId xmlns:a16="http://schemas.microsoft.com/office/drawing/2014/main" id="{FB2CD32E-9FDE-73C2-ED36-A1781B4A8DEB}"/>
              </a:ext>
            </a:extLst>
          </p:cNvPr>
          <p:cNvSpPr/>
          <p:nvPr/>
        </p:nvSpPr>
        <p:spPr>
          <a:xfrm>
            <a:off x="4947413" y="4925475"/>
            <a:ext cx="1616071" cy="459334"/>
          </a:xfrm>
          <a:prstGeom prst="borderCallout1">
            <a:avLst>
              <a:gd name="adj1" fmla="val 62297"/>
              <a:gd name="adj2" fmla="val -8928"/>
              <a:gd name="adj3" fmla="val -34730"/>
              <a:gd name="adj4" fmla="val -31193"/>
            </a:avLst>
          </a:prstGeom>
          <a:noFill/>
          <a:ln w="15875">
            <a:solidFill>
              <a:srgbClr val="40404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/</a:t>
            </a:r>
          </a:p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Warehouse </a:t>
            </a:r>
          </a:p>
        </p:txBody>
      </p:sp>
      <p:sp>
        <p:nvSpPr>
          <p:cNvPr id="56" name="Callout: Line 55">
            <a:extLst>
              <a:ext uri="{FF2B5EF4-FFF2-40B4-BE49-F238E27FC236}">
                <a16:creationId xmlns:a16="http://schemas.microsoft.com/office/drawing/2014/main" id="{D10BC593-A83C-7CDE-40B4-772BD678F8DA}"/>
              </a:ext>
            </a:extLst>
          </p:cNvPr>
          <p:cNvSpPr/>
          <p:nvPr/>
        </p:nvSpPr>
        <p:spPr>
          <a:xfrm>
            <a:off x="830363" y="3886324"/>
            <a:ext cx="974221" cy="459334"/>
          </a:xfrm>
          <a:prstGeom prst="borderCallout1">
            <a:avLst>
              <a:gd name="adj1" fmla="val 56076"/>
              <a:gd name="adj2" fmla="val 108361"/>
              <a:gd name="adj3" fmla="val -40951"/>
              <a:gd name="adj4" fmla="val 133247"/>
            </a:avLst>
          </a:prstGeom>
          <a:noFill/>
          <a:ln w="15875">
            <a:solidFill>
              <a:srgbClr val="40404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</a:p>
        </p:txBody>
      </p:sp>
      <p:sp>
        <p:nvSpPr>
          <p:cNvPr id="57" name="Callout: Line 56">
            <a:extLst>
              <a:ext uri="{FF2B5EF4-FFF2-40B4-BE49-F238E27FC236}">
                <a16:creationId xmlns:a16="http://schemas.microsoft.com/office/drawing/2014/main" id="{8C7C1F6A-8B11-62BF-5D6B-DC01AED53195}"/>
              </a:ext>
            </a:extLst>
          </p:cNvPr>
          <p:cNvSpPr/>
          <p:nvPr/>
        </p:nvSpPr>
        <p:spPr>
          <a:xfrm>
            <a:off x="1936382" y="2054643"/>
            <a:ext cx="1018888" cy="459334"/>
          </a:xfrm>
          <a:prstGeom prst="borderCallout1">
            <a:avLst>
              <a:gd name="adj1" fmla="val 35340"/>
              <a:gd name="adj2" fmla="val 107384"/>
              <a:gd name="adj3" fmla="val 83469"/>
              <a:gd name="adj4" fmla="val 152801"/>
            </a:avLst>
          </a:prstGeom>
          <a:noFill/>
          <a:ln w="15875">
            <a:solidFill>
              <a:srgbClr val="40404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</a:p>
        </p:txBody>
      </p:sp>
      <p:sp>
        <p:nvSpPr>
          <p:cNvPr id="58" name="Callout: Line 57">
            <a:extLst>
              <a:ext uri="{FF2B5EF4-FFF2-40B4-BE49-F238E27FC236}">
                <a16:creationId xmlns:a16="http://schemas.microsoft.com/office/drawing/2014/main" id="{4ACBAEF0-61C1-03C6-8D7F-D24A3A9B547A}"/>
              </a:ext>
            </a:extLst>
          </p:cNvPr>
          <p:cNvSpPr/>
          <p:nvPr/>
        </p:nvSpPr>
        <p:spPr>
          <a:xfrm>
            <a:off x="5295748" y="2377751"/>
            <a:ext cx="1069444" cy="459334"/>
          </a:xfrm>
          <a:prstGeom prst="borderCallout1">
            <a:avLst>
              <a:gd name="adj1" fmla="val 54003"/>
              <a:gd name="adj2" fmla="val -7985"/>
              <a:gd name="adj3" fmla="val 166415"/>
              <a:gd name="adj4" fmla="val -84781"/>
            </a:avLst>
          </a:prstGeom>
          <a:noFill/>
          <a:ln w="15875">
            <a:solidFill>
              <a:srgbClr val="40404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AAA328-8BDD-AE08-EDFC-981EA53ED45D}"/>
              </a:ext>
            </a:extLst>
          </p:cNvPr>
          <p:cNvSpPr/>
          <p:nvPr/>
        </p:nvSpPr>
        <p:spPr>
          <a:xfrm>
            <a:off x="4903861" y="3886324"/>
            <a:ext cx="974221" cy="3845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61" name="Callout: Line 60">
            <a:extLst>
              <a:ext uri="{FF2B5EF4-FFF2-40B4-BE49-F238E27FC236}">
                <a16:creationId xmlns:a16="http://schemas.microsoft.com/office/drawing/2014/main" id="{71675D64-CB90-E0B7-AF50-697ADB2F070C}"/>
              </a:ext>
            </a:extLst>
          </p:cNvPr>
          <p:cNvSpPr/>
          <p:nvPr/>
        </p:nvSpPr>
        <p:spPr>
          <a:xfrm>
            <a:off x="6498131" y="4078604"/>
            <a:ext cx="1149879" cy="459334"/>
          </a:xfrm>
          <a:prstGeom prst="borderCallout1">
            <a:avLst>
              <a:gd name="adj1" fmla="val 60223"/>
              <a:gd name="adj2" fmla="val -7504"/>
              <a:gd name="adj3" fmla="val 10891"/>
              <a:gd name="adj4" fmla="val -39162"/>
            </a:avLst>
          </a:prstGeom>
          <a:noFill/>
          <a:ln w="15875">
            <a:solidFill>
              <a:srgbClr val="40404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712725-02C3-D370-B0A2-03BB94A13C68}"/>
              </a:ext>
            </a:extLst>
          </p:cNvPr>
          <p:cNvCxnSpPr>
            <a:stCxn id="59" idx="1"/>
          </p:cNvCxnSpPr>
          <p:nvPr/>
        </p:nvCxnSpPr>
        <p:spPr>
          <a:xfrm flipH="1" flipV="1">
            <a:off x="4416752" y="3594031"/>
            <a:ext cx="487109" cy="48457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47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57BD0-0E00-40A0-FDB0-45B1330FF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C6BE7-6279-2975-9BE6-D3DF0C28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01556"/>
            <a:ext cx="8473440" cy="38058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Screenshots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2E864-DD36-360D-297B-EDDDB2E9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788" y="782137"/>
            <a:ext cx="4855849" cy="253045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CC075-2586-AE73-27BC-8A2E473B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40" y="3144481"/>
            <a:ext cx="4855849" cy="173275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FCB37-1500-D8E4-516A-85D143FF8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037" y="4877239"/>
            <a:ext cx="4002514" cy="139370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3CF1D-D20C-D231-8FA8-C48CE1196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40" y="752661"/>
            <a:ext cx="3779988" cy="233569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4262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F61E6-836E-816C-6804-4DD1359E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32219"/>
            <a:ext cx="8473440" cy="42476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&amp; Retrieval Features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01993-BBD1-B7E0-0EB7-D6EBE7EF371C}"/>
              </a:ext>
            </a:extLst>
          </p:cNvPr>
          <p:cNvSpPr txBox="1"/>
          <p:nvPr/>
        </p:nvSpPr>
        <p:spPr>
          <a:xfrm>
            <a:off x="409389" y="90694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by name,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 by price,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Wishlist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best-rated products via reviews</a:t>
            </a:r>
          </a:p>
        </p:txBody>
      </p:sp>
    </p:spTree>
    <p:extLst>
      <p:ext uri="{BB962C8B-B14F-4D97-AF65-F5344CB8AC3E}">
        <p14:creationId xmlns:p14="http://schemas.microsoft.com/office/powerpoint/2010/main" val="161821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ECEB2-7507-9F48-B3C1-6C10B352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5A865A-ABC4-BA52-588C-3C9AD410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32219"/>
            <a:ext cx="8473440" cy="42476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Achievements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FEBDD-CCCD-0BBB-6512-7B888E319705}"/>
              </a:ext>
            </a:extLst>
          </p:cNvPr>
          <p:cNvSpPr txBox="1"/>
          <p:nvPr/>
        </p:nvSpPr>
        <p:spPr>
          <a:xfrm>
            <a:off x="335280" y="856985"/>
            <a:ext cx="59555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online shopping platform (IPCStore).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and implemented relational DB.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user reviews and wishlists.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inventory tracking with stock_statement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Aligned process with TO-BE design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885B7-ACC1-5C39-FDAA-39ADD5C2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0" y="2443173"/>
            <a:ext cx="7352271" cy="38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1D969-D395-73BB-F79D-00B8C174D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6703F-9103-6B8B-D1FC-F54DFD8E3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32219"/>
            <a:ext cx="8473440" cy="42476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&amp; Lessons Learned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19CF0-0391-38F4-5004-2DAB14FD3905}"/>
              </a:ext>
            </a:extLst>
          </p:cNvPr>
          <p:cNvSpPr txBox="1"/>
          <p:nvPr/>
        </p:nvSpPr>
        <p:spPr>
          <a:xfrm>
            <a:off x="475128" y="1432610"/>
            <a:ext cx="4981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stock to product logic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review submission system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Securing admin operations</a:t>
            </a: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relational modeling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user workflows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Full-stack implementation under deadline</a:t>
            </a:r>
          </a:p>
        </p:txBody>
      </p:sp>
    </p:spTree>
    <p:extLst>
      <p:ext uri="{BB962C8B-B14F-4D97-AF65-F5344CB8AC3E}">
        <p14:creationId xmlns:p14="http://schemas.microsoft.com/office/powerpoint/2010/main" val="251070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96504-9BF3-DFF0-B267-F924B631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A68894-58AD-C20F-ADE7-AFBF5696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32219"/>
            <a:ext cx="8473440" cy="42476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E775-D617-14C4-0BB6-03EC74E17734}"/>
              </a:ext>
            </a:extLst>
          </p:cNvPr>
          <p:cNvSpPr txBox="1"/>
          <p:nvPr/>
        </p:nvSpPr>
        <p:spPr>
          <a:xfrm>
            <a:off x="415364" y="856985"/>
            <a:ext cx="5178613" cy="170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🔄 Real payment integration (PayPal, Stripe)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📦 Shipment tracking with APIs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📈 Admin dashboard with analytics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📱 AI product recommendations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0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75F52-4CBA-0327-E8B1-E5A982F0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707137"/>
            <a:ext cx="8436864" cy="1450369"/>
          </a:xfrm>
        </p:spPr>
        <p:txBody>
          <a:bodyPr/>
          <a:lstStyle/>
          <a:p>
            <a:pPr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Overview (</a:t>
            </a:r>
            <a:r>
              <a:rPr lang="en-US" sz="1800" b="1" dirty="0">
                <a:latin typeface="Aptos Black" panose="020F0502020204030204" pitchFamily="34" charset="0"/>
                <a:cs typeface="Times New Roman" panose="02020603050405020304" pitchFamily="18" charset="0"/>
              </a:rPr>
              <a:t>IPCStore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full-featured online shopping system with inventory tracking, user personalization, and review/return handling.</a:t>
            </a:r>
          </a:p>
          <a:p>
            <a:pPr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CD81B-0059-AFFC-CA4D-1E814A5492F5}"/>
              </a:ext>
            </a:extLst>
          </p:cNvPr>
          <p:cNvSpPr txBox="1"/>
          <p:nvPr/>
        </p:nvSpPr>
        <p:spPr>
          <a:xfrm>
            <a:off x="353568" y="2157506"/>
            <a:ext cx="37531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Shopping Workflow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&amp; Product Management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&amp; Payment System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Logging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&amp; Return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6A2A3-1B10-DDA8-0F3B-8E2F2EAF2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75" y="1983007"/>
            <a:ext cx="4683695" cy="42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yQuestions – Hamilton Libraries">
            <a:extLst>
              <a:ext uri="{FF2B5EF4-FFF2-40B4-BE49-F238E27FC236}">
                <a16:creationId xmlns:a16="http://schemas.microsoft.com/office/drawing/2014/main" id="{3796D552-624A-55BC-1FFF-2A3550D9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5" y="2191243"/>
            <a:ext cx="1940936" cy="1096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hank you lettering Vectors &amp; Illustrations for Free Download | Freepik">
            <a:extLst>
              <a:ext uri="{FF2B5EF4-FFF2-40B4-BE49-F238E27FC236}">
                <a16:creationId xmlns:a16="http://schemas.microsoft.com/office/drawing/2014/main" id="{49CC3202-A862-9747-904B-E1A7C4A63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8148" r="17186"/>
          <a:stretch/>
        </p:blipFill>
        <p:spPr bwMode="auto">
          <a:xfrm>
            <a:off x="3709988" y="2549712"/>
            <a:ext cx="1724025" cy="17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6068 -7.40741E-7 C 0.08776 -7.40741E-7 0.12175 0.06181 0.12175 0.11227 L 0.12175 0.2252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DCC14-4AE8-1A1B-D11B-0A2D1182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56" y="1305039"/>
            <a:ext cx="8473440" cy="219119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is available here: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https://rasimmax.com/fsm/sqlbook/ipcstore.dc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are used:</a:t>
            </a:r>
          </a:p>
          <a:p>
            <a:pPr lvl="1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MySql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https://www.mysql.com/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https://www.php.net/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Controller: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https://products.agarmen.com/view/mysql-database-controller/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Code: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https://code.visualstudio.com/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597405C-539F-0EFC-43C8-957646B01DA2}"/>
              </a:ext>
            </a:extLst>
          </p:cNvPr>
          <p:cNvSpPr txBox="1">
            <a:spLocks/>
          </p:cNvSpPr>
          <p:nvPr/>
        </p:nvSpPr>
        <p:spPr>
          <a:xfrm>
            <a:off x="335280" y="432219"/>
            <a:ext cx="8473440" cy="424766"/>
          </a:xfrm>
          <a:prstGeom prst="rect">
            <a:avLst/>
          </a:prstGeom>
        </p:spPr>
        <p:txBody>
          <a:bodyPr/>
          <a:lstStyle>
            <a:lvl1pPr marL="257172" indent="-257172" algn="l" defTabSz="6857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6" indent="-214311" algn="l" defTabSz="6857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1" indent="-171449" algn="l" defTabSz="6857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7" indent="-171449" algn="l" defTabSz="6857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5" indent="-171449" algn="l" defTabSz="6857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30" indent="-171449" algn="l" defTabSz="68579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7" indent="-171449" algn="l" defTabSz="68579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2" indent="-171449" algn="l" defTabSz="68579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9" indent="-171449" algn="l" defTabSz="68579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09778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ECF6FC-71C9-8796-1C57-79E55CC1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503250"/>
            <a:ext cx="8473440" cy="42968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1E356-A33A-2349-9D33-57434B2E7DB5}"/>
              </a:ext>
            </a:extLst>
          </p:cNvPr>
          <p:cNvSpPr txBox="1"/>
          <p:nvPr/>
        </p:nvSpPr>
        <p:spPr>
          <a:xfrm>
            <a:off x="316992" y="1180557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E-commerce System</a:t>
            </a: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Includes: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browsing and purchase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Inventory/stock record maintenance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feedback and returns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Used: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PHP, MySQL, HTML/CSS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 Web Server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 (UI Framework)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Controller</a:t>
            </a:r>
          </a:p>
          <a:p>
            <a:pPr marL="74289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SQL Tables</a:t>
            </a:r>
          </a:p>
        </p:txBody>
      </p:sp>
    </p:spTree>
    <p:extLst>
      <p:ext uri="{BB962C8B-B14F-4D97-AF65-F5344CB8AC3E}">
        <p14:creationId xmlns:p14="http://schemas.microsoft.com/office/powerpoint/2010/main" val="116591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98A2C9-9C9A-0C03-7765-670B8633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472542"/>
            <a:ext cx="8473440" cy="5621411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As-Is Process (Current Online Shopping Flow)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follows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(unoptimized) process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online shopping.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 Products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(Customer searches items)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to Cart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(Selects products)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 to Checkout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(Moves to payment page)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Shipping Details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(Inputs address)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Payment Method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(Credit card,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KakaoPay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PayPal, etc.)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(Order placed)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Processing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(Success or failure)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Sent to Warehouse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(Stock check &amp; packing)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 is Shipped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(Courier picks up order)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Receives 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(Delivered)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Accepts or Returns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(Keep or return)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D7153-3A89-7204-1659-CC4ACF84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594" y="411750"/>
            <a:ext cx="4903078" cy="391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As-Is Online Shopping Process Flowchart</a:t>
            </a:r>
          </a:p>
        </p:txBody>
      </p:sp>
      <p:pic>
        <p:nvPicPr>
          <p:cNvPr id="8" name="Picture 7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22A7025B-13AF-EE09-D607-9D3729599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4" y="409075"/>
            <a:ext cx="5953554" cy="59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8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EA1A0D-A414-C764-2C49-EC8F59D6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707137"/>
            <a:ext cx="8473440" cy="3159639"/>
          </a:xfrm>
        </p:spPr>
        <p:txBody>
          <a:bodyPr/>
          <a:lstStyle/>
          <a:p>
            <a:pPr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Problems in the Current Process</a:t>
            </a:r>
          </a:p>
          <a:p>
            <a:pPr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&amp; Solutions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X</a:t>
            </a:r>
          </a:p>
          <a:p>
            <a:pPr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 Abandonment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Add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 Recovery System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(reminder emails).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Payment Processing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Introduce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Payment Gateway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Warehouse Delays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Automate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Processing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Shipping Delays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Provide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Shipping Options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Complexity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Implement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Self-Service Returns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7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3B7DC-A28F-6DB2-8517-F29FA4CF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707137"/>
            <a:ext cx="8698378" cy="5399091"/>
          </a:xfrm>
        </p:spPr>
        <p:txBody>
          <a:bodyPr/>
          <a:lstStyle/>
          <a:p>
            <a:pPr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To-Be Process (Optimized Online Shopping Flow)</a:t>
            </a:r>
          </a:p>
          <a:p>
            <a:pPr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with Improvements: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 Products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to Cart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 Recovery System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(If items are left)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 to Checkout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Shipping Details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Payment Method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Order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Payment Processing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(Instant confirmation)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Order Processing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Item Shipping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(Multiple delivery options, multiple cargo companies - available)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Receives Order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Product or Easy Return Process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6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D1D278-0EB1-B0CA-F22E-23005D982664}"/>
              </a:ext>
            </a:extLst>
          </p:cNvPr>
          <p:cNvSpPr txBox="1"/>
          <p:nvPr/>
        </p:nvSpPr>
        <p:spPr>
          <a:xfrm>
            <a:off x="2286000" y="4361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Architecture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A42B324-0E37-3C06-E523-02B5615D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83" y="1500597"/>
            <a:ext cx="537284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 major tables: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users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products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orders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order_items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stock_statement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reviews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wishlist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categories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subcategories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product_images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Mention relationships: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user → many orders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product → many reviews</a:t>
            </a:r>
          </a:p>
          <a:p>
            <a:pPr marL="742892" lvl="1" indent="-28575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order → many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order_items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3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6FFA6-EF9D-721C-F2B5-2A725B70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4" y="480031"/>
            <a:ext cx="5987779" cy="38058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Database Tables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939EBB-41AB-542D-C7D4-8C526A386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90377"/>
              </p:ext>
            </p:extLst>
          </p:nvPr>
        </p:nvGraphicFramePr>
        <p:xfrm>
          <a:off x="670844" y="860612"/>
          <a:ext cx="5987779" cy="24307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18584">
                  <a:extLst>
                    <a:ext uri="{9D8B030D-6E8A-4147-A177-3AD203B41FA5}">
                      <a16:colId xmlns:a16="http://schemas.microsoft.com/office/drawing/2014/main" val="2787384715"/>
                    </a:ext>
                  </a:extLst>
                </a:gridCol>
                <a:gridCol w="4269195">
                  <a:extLst>
                    <a:ext uri="{9D8B030D-6E8A-4147-A177-3AD203B41FA5}">
                      <a16:colId xmlns:a16="http://schemas.microsoft.com/office/drawing/2014/main" val="1671552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Table Name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Purpose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46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users</a:t>
                      </a:r>
                      <a:endParaRPr lang="en-US" sz="140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Customer login &amp; details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791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products</a:t>
                      </a:r>
                      <a:endParaRPr lang="en-US" sz="140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Item info, price, attributes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518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orders</a:t>
                      </a:r>
                      <a:endParaRPr lang="en-US" sz="140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Purchase transactions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6445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order_items</a:t>
                      </a:r>
                      <a:endParaRPr lang="en-US" sz="140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Items inside each order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173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stock_statement</a:t>
                      </a:r>
                      <a:endParaRPr lang="en-US" sz="140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Inventory and delivery tracking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63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reviews</a:t>
                      </a:r>
                      <a:endParaRPr lang="en-US" sz="140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User feedback &amp; ratings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799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wishlist</a:t>
                      </a:r>
                      <a:endParaRPr lang="en-US" sz="140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User’s saved products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8812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CBEF38-A689-6D28-639B-A51DA249E4D9}"/>
              </a:ext>
            </a:extLst>
          </p:cNvPr>
          <p:cNvSpPr txBox="1"/>
          <p:nvPr/>
        </p:nvSpPr>
        <p:spPr>
          <a:xfrm>
            <a:off x="6658623" y="49128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3" latinLnBrk="0">
              <a:spcBef>
                <a:spcPct val="2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Scheme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D3D6B-6940-75BA-01C0-F009A1BE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554" y="860612"/>
            <a:ext cx="1599566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6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solidFill>
            <a:srgbClr val="00206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42993</TotalTime>
  <Words>801</Words>
  <Application>Microsoft Office PowerPoint</Application>
  <PresentationFormat>On-screen Show (4:3)</PresentationFormat>
  <Paragraphs>172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맑은 고딕</vt:lpstr>
      <vt:lpstr>AmeriGarmnd BT</vt:lpstr>
      <vt:lpstr>Aptos Black</vt:lpstr>
      <vt:lpstr>Arial</vt:lpstr>
      <vt:lpstr>Consolas</vt:lpstr>
      <vt:lpstr>Roboto</vt:lpstr>
      <vt:lpstr>Times New Roman</vt:lpstr>
      <vt:lpstr>Wingdings</vt:lpstr>
      <vt:lpstr>1_Office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RASIM</dc:creator>
  <cp:lastModifiedBy>라심</cp:lastModifiedBy>
  <cp:revision>4665</cp:revision>
  <cp:lastPrinted>2019-08-06T04:02:35Z</cp:lastPrinted>
  <dcterms:created xsi:type="dcterms:W3CDTF">2015-05-25T10:56:09Z</dcterms:created>
  <dcterms:modified xsi:type="dcterms:W3CDTF">2025-06-09T09:11:47Z</dcterms:modified>
</cp:coreProperties>
</file>