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68" r:id="rId2"/>
    <p:sldId id="369" r:id="rId3"/>
    <p:sldId id="370" r:id="rId4"/>
    <p:sldId id="377" r:id="rId5"/>
    <p:sldId id="371" r:id="rId6"/>
    <p:sldId id="372" r:id="rId7"/>
    <p:sldId id="373" r:id="rId8"/>
    <p:sldId id="375" r:id="rId9"/>
    <p:sldId id="376" r:id="rId10"/>
    <p:sldId id="383" r:id="rId11"/>
    <p:sldId id="384" r:id="rId12"/>
    <p:sldId id="379" r:id="rId13"/>
    <p:sldId id="380" r:id="rId14"/>
    <p:sldId id="381" r:id="rId15"/>
    <p:sldId id="382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71" d="100"/>
          <a:sy n="71" d="100"/>
        </p:scale>
        <p:origin x="3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2021-11-19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8: memory management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5 major concepts of OS:</a:t>
            </a:r>
          </a:p>
          <a:p>
            <a:pPr algn="just"/>
            <a:r>
              <a:rPr lang="en-US" sz="2000"/>
              <a:t>   Interrupt, Process, File, </a:t>
            </a:r>
            <a:r>
              <a:rPr lang="en-US" sz="2000" b="1">
                <a:solidFill>
                  <a:srgbClr val="FF0000"/>
                </a:solidFill>
              </a:rPr>
              <a:t>Memory</a:t>
            </a:r>
            <a:r>
              <a:rPr lang="en-US" sz="2000"/>
              <a:t>, I/O</a:t>
            </a:r>
          </a:p>
          <a:p>
            <a:pPr algn="just"/>
            <a:r>
              <a:rPr lang="en-US" sz="2000"/>
              <a:t>fs vs mm</a:t>
            </a:r>
          </a:p>
          <a:p>
            <a:pPr algn="just"/>
            <a:r>
              <a:rPr lang="en-US" sz="2000"/>
              <a:t>process image</a:t>
            </a:r>
          </a:p>
          <a:p>
            <a:pPr algn="just"/>
            <a:r>
              <a:rPr lang="en-US" sz="2000"/>
              <a:t>address mapping</a:t>
            </a:r>
          </a:p>
          <a:p>
            <a:pPr algn="just"/>
            <a:r>
              <a:rPr lang="en-US" sz="2000"/>
              <a:t>paging system</a:t>
            </a:r>
          </a:p>
          <a:p>
            <a:pPr algn="just"/>
            <a:r>
              <a:rPr lang="en-US" sz="2000"/>
              <a:t>3 problems of paging system</a:t>
            </a:r>
          </a:p>
          <a:p>
            <a:pPr algn="just"/>
            <a:r>
              <a:rPr lang="en-US" sz="2000"/>
              <a:t>solution</a:t>
            </a:r>
          </a:p>
          <a:p>
            <a:pPr algn="just"/>
            <a:endParaRPr lang="en-US" sz="2000"/>
          </a:p>
          <a:p>
            <a:pPr algn="just"/>
            <a:endParaRPr lang="en-US" sz="200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779774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"process is too big" problem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012F4B-53DE-4B68-9B95-C62FED96B3F5}"/>
              </a:ext>
            </a:extLst>
          </p:cNvPr>
          <p:cNvSpPr txBox="1"/>
          <p:nvPr/>
        </p:nvSpPr>
        <p:spPr>
          <a:xfrm>
            <a:off x="125823" y="1052736"/>
            <a:ext cx="84199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- 1 process = 4G byte</a:t>
            </a:r>
          </a:p>
          <a:p>
            <a:r>
              <a:rPr lang="en-US" sz="2000"/>
              <a:t>- 1024 process =&gt; 4G * 1024 =&gt; 4T byte memory needed</a:t>
            </a:r>
          </a:p>
          <a:p>
            <a:endParaRPr lang="en-US" sz="2000"/>
          </a:p>
          <a:p>
            <a:r>
              <a:rPr lang="en-US" sz="2000"/>
              <a:t>- Solution is "</a:t>
            </a:r>
            <a:r>
              <a:rPr lang="en-US" sz="2000" b="1">
                <a:solidFill>
                  <a:srgbClr val="FF0000"/>
                </a:solidFill>
              </a:rPr>
              <a:t>demand paging</a:t>
            </a:r>
            <a:r>
              <a:rPr lang="en-US" sz="2000"/>
              <a:t>":</a:t>
            </a:r>
          </a:p>
          <a:p>
            <a:r>
              <a:rPr lang="en-US" sz="2000"/>
              <a:t>    Store in memory </a:t>
            </a:r>
            <a:r>
              <a:rPr lang="en-US" sz="2000" b="1">
                <a:solidFill>
                  <a:srgbClr val="FF0000"/>
                </a:solidFill>
              </a:rPr>
              <a:t>only the pages </a:t>
            </a:r>
            <a:r>
              <a:rPr lang="en-US" sz="2000">
                <a:solidFill>
                  <a:srgbClr val="FF0000"/>
                </a:solidFill>
              </a:rPr>
              <a:t>actually accessed</a:t>
            </a:r>
          </a:p>
          <a:p>
            <a:endParaRPr lang="en-US" sz="2000"/>
          </a:p>
          <a:p>
            <a:r>
              <a:rPr lang="en-US" sz="2000"/>
              <a:t>- Every address you see is "virtual address", not true memory address</a:t>
            </a:r>
          </a:p>
          <a:p>
            <a:r>
              <a:rPr lang="en-US" sz="2000"/>
              <a:t>- CPU needs true memory address to fetch instruction or data</a:t>
            </a:r>
          </a:p>
          <a:p>
            <a:r>
              <a:rPr lang="en-US" sz="2000"/>
              <a:t>- CPU can compute physical address from virtual address via the page table</a:t>
            </a:r>
          </a:p>
        </p:txBody>
      </p:sp>
    </p:spTree>
    <p:extLst>
      <p:ext uri="{BB962C8B-B14F-4D97-AF65-F5344CB8AC3E}">
        <p14:creationId xmlns:p14="http://schemas.microsoft.com/office/powerpoint/2010/main" val="71285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Demand Paging causes another problem: page fault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012F4B-53DE-4B68-9B95-C62FED96B3F5}"/>
              </a:ext>
            </a:extLst>
          </p:cNvPr>
          <p:cNvSpPr txBox="1"/>
          <p:nvPr/>
        </p:nvSpPr>
        <p:spPr>
          <a:xfrm>
            <a:off x="539552" y="551289"/>
            <a:ext cx="784887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/>
          </a:p>
          <a:p>
            <a:r>
              <a:rPr lang="en-US" sz="1400"/>
              <a:t>- process too big =&gt; solution is "</a:t>
            </a:r>
            <a:r>
              <a:rPr lang="en-US" sz="1400" b="1">
                <a:solidFill>
                  <a:srgbClr val="FF0000"/>
                </a:solidFill>
              </a:rPr>
              <a:t>demand paging</a:t>
            </a:r>
            <a:r>
              <a:rPr lang="en-US" sz="1400"/>
              <a:t>":</a:t>
            </a:r>
          </a:p>
          <a:p>
            <a:r>
              <a:rPr lang="en-US" sz="1400"/>
              <a:t>    Store in memory </a:t>
            </a:r>
            <a:r>
              <a:rPr lang="en-US" sz="1400">
                <a:solidFill>
                  <a:srgbClr val="FF0000"/>
                </a:solidFill>
              </a:rPr>
              <a:t>only pages actually accessed</a:t>
            </a:r>
          </a:p>
          <a:p>
            <a:r>
              <a:rPr lang="en-US" sz="1600"/>
              <a:t>- demand paging causes "</a:t>
            </a:r>
            <a:r>
              <a:rPr lang="en-US" sz="1600" b="1">
                <a:solidFill>
                  <a:srgbClr val="FF0000"/>
                </a:solidFill>
              </a:rPr>
              <a:t>page fault</a:t>
            </a:r>
            <a:r>
              <a:rPr lang="en-US" sz="1600"/>
              <a:t>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2B7AAF-E837-4D32-84F4-24B0AD69E7ED}"/>
              </a:ext>
            </a:extLst>
          </p:cNvPr>
          <p:cNvSpPr txBox="1"/>
          <p:nvPr/>
        </p:nvSpPr>
        <p:spPr>
          <a:xfrm>
            <a:off x="758822" y="1803194"/>
            <a:ext cx="4572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ex3.c: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  int </a:t>
            </a:r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x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;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int </a:t>
            </a:r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y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;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void </a:t>
            </a:r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main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(){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   y=x+3;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       printf("x:%p y:%p main:%p\n", &amp;x, &amp;y, main);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       for(;;);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} </a:t>
            </a:r>
            <a:endParaRPr lang="en-US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323D0A-D0E5-4B23-B482-D312E6D2990E}"/>
              </a:ext>
            </a:extLst>
          </p:cNvPr>
          <p:cNvSpPr txBox="1"/>
          <p:nvPr/>
        </p:nvSpPr>
        <p:spPr>
          <a:xfrm>
            <a:off x="558438" y="3619076"/>
            <a:ext cx="7685969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/>
              <a:t>- Run ex3</a:t>
            </a:r>
          </a:p>
          <a:p>
            <a:r>
              <a:rPr lang="en-US" sz="1400"/>
              <a:t>  ==&gt; Initially no page of ex3 in the memory</a:t>
            </a:r>
          </a:p>
          <a:p>
            <a:r>
              <a:rPr lang="en-US" sz="1400"/>
              <a:t>  ==&gt; fetch instruction at </a:t>
            </a:r>
            <a:r>
              <a:rPr lang="en-US" sz="1400" b="1">
                <a:solidFill>
                  <a:srgbClr val="FF0000"/>
                </a:solidFill>
              </a:rPr>
              <a:t>virtual address 80483b4 </a:t>
            </a:r>
            <a:r>
              <a:rPr lang="en-US" sz="1400"/>
              <a:t>(main) </a:t>
            </a:r>
          </a:p>
          <a:p>
            <a:r>
              <a:rPr lang="en-US" sz="1400"/>
              <a:t>  ==&gt; page 8048, offset 3b4</a:t>
            </a:r>
          </a:p>
          <a:p>
            <a:r>
              <a:rPr lang="en-US" sz="1400"/>
              <a:t>  ==&gt; </a:t>
            </a:r>
            <a:r>
              <a:rPr lang="en-US" sz="1400" b="1">
                <a:solidFill>
                  <a:srgbClr val="FF0000"/>
                </a:solidFill>
              </a:rPr>
              <a:t>page fault </a:t>
            </a:r>
            <a:r>
              <a:rPr lang="en-US" sz="1400"/>
              <a:t>(not in memory yet)</a:t>
            </a:r>
          </a:p>
          <a:p>
            <a:r>
              <a:rPr lang="en-US" sz="1400"/>
              <a:t>  ==&gt; bring-in page </a:t>
            </a:r>
            <a:r>
              <a:rPr lang="en-US" sz="1400">
                <a:solidFill>
                  <a:srgbClr val="FF0000"/>
                </a:solidFill>
              </a:rPr>
              <a:t>8048</a:t>
            </a:r>
            <a:r>
              <a:rPr lang="en-US" sz="1400"/>
              <a:t> to frame </a:t>
            </a:r>
            <a:r>
              <a:rPr lang="en-US" sz="1400">
                <a:solidFill>
                  <a:srgbClr val="FF0000"/>
                </a:solidFill>
              </a:rPr>
              <a:t>1234</a:t>
            </a:r>
          </a:p>
          <a:p>
            <a:r>
              <a:rPr lang="en-US" sz="1400"/>
              <a:t>  ==&gt; fetch instruction from physical address </a:t>
            </a:r>
            <a:r>
              <a:rPr lang="en-US" sz="1400" b="1">
                <a:solidFill>
                  <a:srgbClr val="FF0000"/>
                </a:solidFill>
              </a:rPr>
              <a:t>12343b4</a:t>
            </a:r>
            <a:r>
              <a:rPr lang="en-US" sz="1400"/>
              <a:t>: mov eax, [0x804a01c]</a:t>
            </a:r>
            <a:endParaRPr lang="en-US" sz="1400" b="1">
              <a:solidFill>
                <a:srgbClr val="FF0000"/>
              </a:solidFill>
            </a:endParaRPr>
          </a:p>
          <a:p>
            <a:r>
              <a:rPr lang="en-US" sz="1400"/>
              <a:t>  ==&gt; mov eax, [804a01c]</a:t>
            </a:r>
          </a:p>
          <a:p>
            <a:r>
              <a:rPr lang="en-US" sz="1400"/>
              <a:t>  ==&gt; read data from </a:t>
            </a:r>
            <a:r>
              <a:rPr lang="en-US" sz="1400" b="1">
                <a:solidFill>
                  <a:srgbClr val="FF0000"/>
                </a:solidFill>
              </a:rPr>
              <a:t>virtual address 804a01c</a:t>
            </a:r>
          </a:p>
          <a:p>
            <a:r>
              <a:rPr lang="en-US" sz="1400"/>
              <a:t>  ==&gt; page 804a, offset 01c ==&gt; </a:t>
            </a:r>
            <a:r>
              <a:rPr lang="en-US" sz="1400" b="1">
                <a:solidFill>
                  <a:srgbClr val="FF0000"/>
                </a:solidFill>
              </a:rPr>
              <a:t>page fault</a:t>
            </a:r>
          </a:p>
          <a:p>
            <a:r>
              <a:rPr lang="en-US" sz="1400"/>
              <a:t>  ==&gt; bring-in page 804a to frame </a:t>
            </a:r>
            <a:r>
              <a:rPr lang="en-US" sz="1400">
                <a:solidFill>
                  <a:srgbClr val="FF0000"/>
                </a:solidFill>
              </a:rPr>
              <a:t>889</a:t>
            </a:r>
          </a:p>
          <a:p>
            <a:r>
              <a:rPr lang="en-US" sz="1400"/>
              <a:t>  ==&gt; read 4 byte from </a:t>
            </a:r>
            <a:r>
              <a:rPr lang="en-US" sz="1400" b="1">
                <a:solidFill>
                  <a:srgbClr val="FF0000"/>
                </a:solidFill>
              </a:rPr>
              <a:t>physical address 88901c</a:t>
            </a:r>
          </a:p>
          <a:p>
            <a:r>
              <a:rPr lang="en-US" sz="1400"/>
              <a:t>  ...........................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2C35D02-9DDF-4880-A266-BBA41CA5C3C8}"/>
              </a:ext>
            </a:extLst>
          </p:cNvPr>
          <p:cNvSpPr/>
          <p:nvPr/>
        </p:nvSpPr>
        <p:spPr>
          <a:xfrm>
            <a:off x="558439" y="1772816"/>
            <a:ext cx="5040560" cy="18722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03DEDF06-0AE9-4AE8-A287-DF4B98F88EC2}"/>
              </a:ext>
            </a:extLst>
          </p:cNvPr>
          <p:cNvSpPr/>
          <p:nvPr/>
        </p:nvSpPr>
        <p:spPr>
          <a:xfrm>
            <a:off x="1915886" y="2685143"/>
            <a:ext cx="4528457" cy="175510"/>
          </a:xfrm>
          <a:custGeom>
            <a:avLst/>
            <a:gdLst>
              <a:gd name="connsiteX0" fmla="*/ 0 w 4528457"/>
              <a:gd name="connsiteY0" fmla="*/ 145143 h 175510"/>
              <a:gd name="connsiteX1" fmla="*/ 595085 w 4528457"/>
              <a:gd name="connsiteY1" fmla="*/ 174171 h 175510"/>
              <a:gd name="connsiteX2" fmla="*/ 1480457 w 4528457"/>
              <a:gd name="connsiteY2" fmla="*/ 145143 h 175510"/>
              <a:gd name="connsiteX3" fmla="*/ 1553028 w 4528457"/>
              <a:gd name="connsiteY3" fmla="*/ 130628 h 175510"/>
              <a:gd name="connsiteX4" fmla="*/ 1640114 w 4528457"/>
              <a:gd name="connsiteY4" fmla="*/ 116114 h 175510"/>
              <a:gd name="connsiteX5" fmla="*/ 1843314 w 4528457"/>
              <a:gd name="connsiteY5" fmla="*/ 72571 h 175510"/>
              <a:gd name="connsiteX6" fmla="*/ 2757714 w 4528457"/>
              <a:gd name="connsiteY6" fmla="*/ 58057 h 175510"/>
              <a:gd name="connsiteX7" fmla="*/ 3222171 w 4528457"/>
              <a:gd name="connsiteY7" fmla="*/ 43543 h 175510"/>
              <a:gd name="connsiteX8" fmla="*/ 3280228 w 4528457"/>
              <a:gd name="connsiteY8" fmla="*/ 29028 h 175510"/>
              <a:gd name="connsiteX9" fmla="*/ 3323771 w 4528457"/>
              <a:gd name="connsiteY9" fmla="*/ 14514 h 175510"/>
              <a:gd name="connsiteX10" fmla="*/ 3410857 w 4528457"/>
              <a:gd name="connsiteY10" fmla="*/ 0 h 175510"/>
              <a:gd name="connsiteX11" fmla="*/ 4005943 w 4528457"/>
              <a:gd name="connsiteY11" fmla="*/ 14514 h 175510"/>
              <a:gd name="connsiteX12" fmla="*/ 4093028 w 4528457"/>
              <a:gd name="connsiteY12" fmla="*/ 29028 h 175510"/>
              <a:gd name="connsiteX13" fmla="*/ 4528457 w 4528457"/>
              <a:gd name="connsiteY13" fmla="*/ 43543 h 175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28457" h="175510">
                <a:moveTo>
                  <a:pt x="0" y="145143"/>
                </a:moveTo>
                <a:cubicBezTo>
                  <a:pt x="198362" y="154819"/>
                  <a:pt x="396500" y="171914"/>
                  <a:pt x="595085" y="174171"/>
                </a:cubicBezTo>
                <a:cubicBezTo>
                  <a:pt x="1049441" y="179334"/>
                  <a:pt x="1138680" y="169555"/>
                  <a:pt x="1480457" y="145143"/>
                </a:cubicBezTo>
                <a:lnTo>
                  <a:pt x="1553028" y="130628"/>
                </a:lnTo>
                <a:cubicBezTo>
                  <a:pt x="1581982" y="125363"/>
                  <a:pt x="1611338" y="122280"/>
                  <a:pt x="1640114" y="116114"/>
                </a:cubicBezTo>
                <a:cubicBezTo>
                  <a:pt x="1685292" y="106433"/>
                  <a:pt x="1790261" y="74109"/>
                  <a:pt x="1843314" y="72571"/>
                </a:cubicBezTo>
                <a:cubicBezTo>
                  <a:pt x="2148024" y="63739"/>
                  <a:pt x="2452943" y="64473"/>
                  <a:pt x="2757714" y="58057"/>
                </a:cubicBezTo>
                <a:cubicBezTo>
                  <a:pt x="2912574" y="54797"/>
                  <a:pt x="3067352" y="48381"/>
                  <a:pt x="3222171" y="43543"/>
                </a:cubicBezTo>
                <a:cubicBezTo>
                  <a:pt x="3241523" y="38705"/>
                  <a:pt x="3261048" y="34508"/>
                  <a:pt x="3280228" y="29028"/>
                </a:cubicBezTo>
                <a:cubicBezTo>
                  <a:pt x="3294939" y="24825"/>
                  <a:pt x="3308836" y="17833"/>
                  <a:pt x="3323771" y="14514"/>
                </a:cubicBezTo>
                <a:cubicBezTo>
                  <a:pt x="3352499" y="8130"/>
                  <a:pt x="3381828" y="4838"/>
                  <a:pt x="3410857" y="0"/>
                </a:cubicBezTo>
                <a:lnTo>
                  <a:pt x="4005943" y="14514"/>
                </a:lnTo>
                <a:cubicBezTo>
                  <a:pt x="4035345" y="15765"/>
                  <a:pt x="4063680" y="26854"/>
                  <a:pt x="4093028" y="29028"/>
                </a:cubicBezTo>
                <a:cubicBezTo>
                  <a:pt x="4316938" y="45614"/>
                  <a:pt x="4349360" y="43543"/>
                  <a:pt x="4528457" y="435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A9906F-FBFD-4A59-A3C1-F230446C6C4F}"/>
              </a:ext>
            </a:extLst>
          </p:cNvPr>
          <p:cNvSpPr txBox="1"/>
          <p:nvPr/>
        </p:nvSpPr>
        <p:spPr>
          <a:xfrm>
            <a:off x="6691085" y="2402896"/>
            <a:ext cx="29999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mov eax, [0x</a:t>
            </a:r>
            <a:r>
              <a:rPr lang="en-US" sz="1400">
                <a:solidFill>
                  <a:srgbClr val="FF0000"/>
                </a:solidFill>
              </a:rPr>
              <a:t>804a01c</a:t>
            </a:r>
            <a:r>
              <a:rPr lang="en-US" sz="1400"/>
              <a:t>] </a:t>
            </a:r>
          </a:p>
          <a:p>
            <a:r>
              <a:rPr lang="en-US" sz="1400"/>
              <a:t>add eax, 3</a:t>
            </a:r>
          </a:p>
          <a:p>
            <a:r>
              <a:rPr lang="en-US" sz="1400"/>
              <a:t>mov [0x</a:t>
            </a:r>
            <a:r>
              <a:rPr lang="en-US" sz="1400">
                <a:solidFill>
                  <a:srgbClr val="FF0000"/>
                </a:solidFill>
              </a:rPr>
              <a:t>804a020</a:t>
            </a:r>
            <a:r>
              <a:rPr lang="en-US" sz="1400"/>
              <a:t>], eax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5F7C8D-DB27-4357-AEAD-531005B700A2}"/>
              </a:ext>
            </a:extLst>
          </p:cNvPr>
          <p:cNvSpPr txBox="1"/>
          <p:nvPr/>
        </p:nvSpPr>
        <p:spPr>
          <a:xfrm>
            <a:off x="6098119" y="1340768"/>
            <a:ext cx="1858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main() starts at  </a:t>
            </a:r>
          </a:p>
          <a:p>
            <a:r>
              <a:rPr lang="en-US" sz="1400" b="1">
                <a:solidFill>
                  <a:srgbClr val="FF0000"/>
                </a:solidFill>
              </a:rPr>
              <a:t>80483b4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D2386BF5-F1E2-4519-8561-19DD6E6BBCCC}"/>
              </a:ext>
            </a:extLst>
          </p:cNvPr>
          <p:cNvSpPr/>
          <p:nvPr/>
        </p:nvSpPr>
        <p:spPr>
          <a:xfrm>
            <a:off x="6516216" y="2402896"/>
            <a:ext cx="2520280" cy="7386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5C89F83B-C510-439A-AA9A-075A3713985C}"/>
              </a:ext>
            </a:extLst>
          </p:cNvPr>
          <p:cNvSpPr/>
          <p:nvPr/>
        </p:nvSpPr>
        <p:spPr>
          <a:xfrm>
            <a:off x="6154057" y="1857829"/>
            <a:ext cx="537028" cy="724241"/>
          </a:xfrm>
          <a:custGeom>
            <a:avLst/>
            <a:gdLst>
              <a:gd name="connsiteX0" fmla="*/ 116114 w 478972"/>
              <a:gd name="connsiteY0" fmla="*/ 0 h 740339"/>
              <a:gd name="connsiteX1" fmla="*/ 72572 w 478972"/>
              <a:gd name="connsiteY1" fmla="*/ 72571 h 740339"/>
              <a:gd name="connsiteX2" fmla="*/ 29029 w 478972"/>
              <a:gd name="connsiteY2" fmla="*/ 217714 h 740339"/>
              <a:gd name="connsiteX3" fmla="*/ 0 w 478972"/>
              <a:gd name="connsiteY3" fmla="*/ 304800 h 740339"/>
              <a:gd name="connsiteX4" fmla="*/ 43543 w 478972"/>
              <a:gd name="connsiteY4" fmla="*/ 478971 h 740339"/>
              <a:gd name="connsiteX5" fmla="*/ 87086 w 478972"/>
              <a:gd name="connsiteY5" fmla="*/ 566057 h 740339"/>
              <a:gd name="connsiteX6" fmla="*/ 130629 w 478972"/>
              <a:gd name="connsiteY6" fmla="*/ 580571 h 740339"/>
              <a:gd name="connsiteX7" fmla="*/ 174172 w 478972"/>
              <a:gd name="connsiteY7" fmla="*/ 609600 h 740339"/>
              <a:gd name="connsiteX8" fmla="*/ 217714 w 478972"/>
              <a:gd name="connsiteY8" fmla="*/ 667657 h 740339"/>
              <a:gd name="connsiteX9" fmla="*/ 261257 w 478972"/>
              <a:gd name="connsiteY9" fmla="*/ 682171 h 740339"/>
              <a:gd name="connsiteX10" fmla="*/ 319314 w 478972"/>
              <a:gd name="connsiteY10" fmla="*/ 711200 h 740339"/>
              <a:gd name="connsiteX11" fmla="*/ 478972 w 478972"/>
              <a:gd name="connsiteY11" fmla="*/ 740228 h 740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8972" h="740339">
                <a:moveTo>
                  <a:pt x="116114" y="0"/>
                </a:moveTo>
                <a:cubicBezTo>
                  <a:pt x="101600" y="24190"/>
                  <a:pt x="84246" y="46889"/>
                  <a:pt x="72572" y="72571"/>
                </a:cubicBezTo>
                <a:cubicBezTo>
                  <a:pt x="42383" y="138988"/>
                  <a:pt x="47608" y="155783"/>
                  <a:pt x="29029" y="217714"/>
                </a:cubicBezTo>
                <a:cubicBezTo>
                  <a:pt x="20236" y="247022"/>
                  <a:pt x="0" y="304800"/>
                  <a:pt x="0" y="304800"/>
                </a:cubicBezTo>
                <a:cubicBezTo>
                  <a:pt x="26008" y="538872"/>
                  <a:pt x="-13597" y="364690"/>
                  <a:pt x="43543" y="478971"/>
                </a:cubicBezTo>
                <a:cubicBezTo>
                  <a:pt x="61073" y="514031"/>
                  <a:pt x="52421" y="538325"/>
                  <a:pt x="87086" y="566057"/>
                </a:cubicBezTo>
                <a:cubicBezTo>
                  <a:pt x="99033" y="575614"/>
                  <a:pt x="116115" y="575733"/>
                  <a:pt x="130629" y="580571"/>
                </a:cubicBezTo>
                <a:cubicBezTo>
                  <a:pt x="145143" y="590247"/>
                  <a:pt x="161837" y="597265"/>
                  <a:pt x="174172" y="609600"/>
                </a:cubicBezTo>
                <a:cubicBezTo>
                  <a:pt x="191277" y="626705"/>
                  <a:pt x="199131" y="652171"/>
                  <a:pt x="217714" y="667657"/>
                </a:cubicBezTo>
                <a:cubicBezTo>
                  <a:pt x="229467" y="677451"/>
                  <a:pt x="247195" y="676144"/>
                  <a:pt x="261257" y="682171"/>
                </a:cubicBezTo>
                <a:cubicBezTo>
                  <a:pt x="281144" y="690694"/>
                  <a:pt x="298788" y="704358"/>
                  <a:pt x="319314" y="711200"/>
                </a:cubicBezTo>
                <a:cubicBezTo>
                  <a:pt x="416959" y="743748"/>
                  <a:pt x="407375" y="740228"/>
                  <a:pt x="478972" y="740228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09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188640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process too big=&gt;demand paging=&gt;page fault=&gt;</a:t>
            </a:r>
            <a:br>
              <a:rPr lang="en-US" sz="2400"/>
            </a:br>
            <a:r>
              <a:rPr lang="en-US" sz="2400"/>
              <a:t>LRU=&gt;swap space=&gt;VMA=&gt;locality of reference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012F4B-53DE-4B68-9B95-C62FED96B3F5}"/>
              </a:ext>
            </a:extLst>
          </p:cNvPr>
          <p:cNvSpPr txBox="1"/>
          <p:nvPr/>
        </p:nvSpPr>
        <p:spPr>
          <a:xfrm>
            <a:off x="506551" y="980728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- </a:t>
            </a:r>
            <a:r>
              <a:rPr lang="en-US" sz="1600">
                <a:solidFill>
                  <a:srgbClr val="FF0000"/>
                </a:solidFill>
              </a:rPr>
              <a:t>Demand paging </a:t>
            </a:r>
            <a:r>
              <a:rPr lang="en-US" sz="1600"/>
              <a:t>needs to solve following problems</a:t>
            </a:r>
          </a:p>
          <a:p>
            <a:r>
              <a:rPr lang="en-US" sz="1600"/>
              <a:t>   1) Accessing page not yet in the memory</a:t>
            </a:r>
          </a:p>
          <a:p>
            <a:r>
              <a:rPr lang="en-US" sz="1600"/>
              <a:t>      =&gt; </a:t>
            </a:r>
            <a:r>
              <a:rPr lang="en-US" sz="1600">
                <a:solidFill>
                  <a:srgbClr val="FF0000"/>
                </a:solidFill>
              </a:rPr>
              <a:t>page fault </a:t>
            </a:r>
            <a:r>
              <a:rPr lang="en-US" sz="1600"/>
              <a:t>(INT 14) =&gt; page_fault() (arch/x86/kernel/entry_32.S)</a:t>
            </a:r>
          </a:p>
          <a:p>
            <a:r>
              <a:rPr lang="en-US" sz="1600"/>
              <a:t>      =&gt; </a:t>
            </a:r>
            <a:r>
              <a:rPr lang="en-US" sz="1600">
                <a:solidFill>
                  <a:srgbClr val="FF0000"/>
                </a:solidFill>
              </a:rPr>
              <a:t>do_page_fault() </a:t>
            </a:r>
            <a:r>
              <a:rPr lang="en-US" sz="1600"/>
              <a:t>(arch/x86/mm/fault.c)</a:t>
            </a:r>
          </a:p>
          <a:p>
            <a:r>
              <a:rPr lang="en-US" sz="1600"/>
              <a:t>      =&gt; this function will bring in the needed page into memory</a:t>
            </a:r>
          </a:p>
          <a:p>
            <a:r>
              <a:rPr lang="en-US" sz="1600"/>
              <a:t>   2) What if no frame is available when we need one</a:t>
            </a:r>
          </a:p>
          <a:p>
            <a:r>
              <a:rPr lang="en-US" sz="1600"/>
              <a:t>      =&gt; kick out one page (</a:t>
            </a:r>
            <a:r>
              <a:rPr lang="en-US" sz="1600">
                <a:solidFill>
                  <a:srgbClr val="FF0000"/>
                </a:solidFill>
              </a:rPr>
              <a:t>LRU</a:t>
            </a:r>
            <a:r>
              <a:rPr lang="en-US" sz="1600"/>
              <a:t>: Least Recently Used one)</a:t>
            </a:r>
          </a:p>
          <a:p>
            <a:r>
              <a:rPr lang="en-US" sz="1600"/>
              <a:t>   3) Where do we store those kicked-out pages</a:t>
            </a:r>
          </a:p>
          <a:p>
            <a:r>
              <a:rPr lang="en-US" sz="1600"/>
              <a:t>      =&gt; if its copy is in disk (e.g. code page), just destroy it</a:t>
            </a:r>
          </a:p>
          <a:p>
            <a:r>
              <a:rPr lang="en-US" sz="1600"/>
              <a:t>           otherwise store it in "</a:t>
            </a:r>
            <a:r>
              <a:rPr lang="en-US" sz="1600">
                <a:solidFill>
                  <a:srgbClr val="FF0000"/>
                </a:solidFill>
              </a:rPr>
              <a:t>swap space</a:t>
            </a:r>
            <a:r>
              <a:rPr lang="en-US" sz="1600"/>
              <a:t>" in Disk.</a:t>
            </a:r>
          </a:p>
          <a:p>
            <a:r>
              <a:rPr lang="en-US" sz="1600"/>
              <a:t>   4) Remembering the location of pages: disk, memory, swap space?</a:t>
            </a:r>
          </a:p>
          <a:p>
            <a:r>
              <a:rPr lang="en-US" sz="1600"/>
              <a:t>      =&gt; </a:t>
            </a:r>
            <a:r>
              <a:rPr lang="en-US" sz="1600">
                <a:solidFill>
                  <a:srgbClr val="FF0000"/>
                </a:solidFill>
              </a:rPr>
              <a:t>VMA</a:t>
            </a:r>
            <a:r>
              <a:rPr lang="en-US" sz="1600"/>
              <a:t> (Virtual Memory Area) list</a:t>
            </a:r>
          </a:p>
          <a:p>
            <a:r>
              <a:rPr lang="en-US" sz="1600"/>
              <a:t>   5) Performance problem: program may run too slow because of excessive</a:t>
            </a:r>
          </a:p>
          <a:p>
            <a:r>
              <a:rPr lang="en-US" sz="1600"/>
              <a:t>       page faults</a:t>
            </a:r>
          </a:p>
          <a:p>
            <a:r>
              <a:rPr lang="en-US" sz="1600"/>
              <a:t>      =&gt; </a:t>
            </a:r>
            <a:r>
              <a:rPr lang="en-US" sz="1600">
                <a:solidFill>
                  <a:srgbClr val="FF0000"/>
                </a:solidFill>
              </a:rPr>
              <a:t>Locality of reference </a:t>
            </a:r>
            <a:r>
              <a:rPr lang="en-US" sz="1600"/>
              <a:t>: most programs do not cause excessive page</a:t>
            </a:r>
          </a:p>
          <a:p>
            <a:r>
              <a:rPr lang="en-US" sz="1600"/>
              <a:t>           faults because of a property called "locality of reference"</a:t>
            </a:r>
          </a:p>
          <a:p>
            <a:r>
              <a:rPr lang="en-US" sz="1600"/>
              <a:t>      =&gt; locality of reference means a program stays in the current page</a:t>
            </a:r>
          </a:p>
          <a:p>
            <a:r>
              <a:rPr lang="en-US" sz="1600"/>
              <a:t>           for a while because of loops (for code page) or arrays (for data page)</a:t>
            </a:r>
          </a:p>
        </p:txBody>
      </p:sp>
    </p:spTree>
    <p:extLst>
      <p:ext uri="{BB962C8B-B14F-4D97-AF65-F5344CB8AC3E}">
        <p14:creationId xmlns:p14="http://schemas.microsoft.com/office/powerpoint/2010/main" val="404578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VMA(Virtual Memory Area) list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B1E278-5B16-4116-8100-D8EB2BCF2B3D}"/>
              </a:ext>
            </a:extLst>
          </p:cNvPr>
          <p:cNvSpPr txBox="1"/>
          <p:nvPr/>
        </p:nvSpPr>
        <p:spPr>
          <a:xfrm>
            <a:off x="1583064" y="858734"/>
            <a:ext cx="655272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VMA list: vm_area_struct * </a:t>
            </a:r>
            <a:r>
              <a:rPr lang="en-US" sz="1800" b="1" kern="1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task_struct-&gt;mm-&gt;mmap</a:t>
            </a:r>
          </a:p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</a:p>
          <a:p>
            <a:pPr algn="just" latinLnBrk="1"/>
            <a:endParaRPr lang="en-US" kern="100"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vm_area_struct: include/linux/mm_types.h</a:t>
            </a:r>
          </a:p>
          <a:p>
            <a:pPr algn="just" latinLnBrk="1"/>
            <a:endParaRPr lang="en-US" sz="18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struct vm_area_struct {</a:t>
            </a:r>
          </a:p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     unsigned long vm_start, vm_end;</a:t>
            </a:r>
          </a:p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     struct vm_area_struct *vm_next;</a:t>
            </a:r>
          </a:p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     struct file * vm_file;</a:t>
            </a:r>
          </a:p>
          <a:p>
            <a:pPr algn="just" latinLnBrk="1"/>
            <a:r>
              <a:rPr lang="en-US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     ............</a:t>
            </a:r>
          </a:p>
          <a:p>
            <a:pPr algn="just" latinLnBrk="1"/>
            <a:r>
              <a:rPr lang="en-US" sz="18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}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7099E5E-F3AF-4DCD-89B0-080D6F8F7F06}"/>
              </a:ext>
            </a:extLst>
          </p:cNvPr>
          <p:cNvSpPr/>
          <p:nvPr/>
        </p:nvSpPr>
        <p:spPr>
          <a:xfrm>
            <a:off x="1835092" y="4673935"/>
            <a:ext cx="648072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EC7D60E1-1447-4821-AB2C-8C8C74F22CF3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1835092" y="5394015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0C97E670-392C-4BF1-B444-6F76A584CF55}"/>
              </a:ext>
            </a:extLst>
          </p:cNvPr>
          <p:cNvCxnSpPr/>
          <p:nvPr/>
        </p:nvCxnSpPr>
        <p:spPr>
          <a:xfrm>
            <a:off x="1835092" y="5546415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DBD6D7C-7D05-4D20-AF76-9F010CD4D2CB}"/>
              </a:ext>
            </a:extLst>
          </p:cNvPr>
          <p:cNvSpPr txBox="1"/>
          <p:nvPr/>
        </p:nvSpPr>
        <p:spPr>
          <a:xfrm>
            <a:off x="1259028" y="530120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mm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66398D0-EBD2-4AB8-819F-8779DCA82A90}"/>
              </a:ext>
            </a:extLst>
          </p:cNvPr>
          <p:cNvSpPr/>
          <p:nvPr/>
        </p:nvSpPr>
        <p:spPr>
          <a:xfrm>
            <a:off x="3059228" y="5301208"/>
            <a:ext cx="432048" cy="8128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BB8F14C-2DAF-43F6-950F-D55BCA8E681B}"/>
              </a:ext>
            </a:extLst>
          </p:cNvPr>
          <p:cNvCxnSpPr/>
          <p:nvPr/>
        </p:nvCxnSpPr>
        <p:spPr>
          <a:xfrm>
            <a:off x="3059228" y="5394015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8DB808F-4BEB-4924-ACBF-955D64360B31}"/>
              </a:ext>
            </a:extLst>
          </p:cNvPr>
          <p:cNvCxnSpPr/>
          <p:nvPr/>
        </p:nvCxnSpPr>
        <p:spPr>
          <a:xfrm>
            <a:off x="3056772" y="5546415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52D0ACE-BD25-4740-9F7B-BF2C766A22E8}"/>
              </a:ext>
            </a:extLst>
          </p:cNvPr>
          <p:cNvCxnSpPr/>
          <p:nvPr/>
        </p:nvCxnSpPr>
        <p:spPr>
          <a:xfrm>
            <a:off x="3059228" y="5698815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3DEA5829-595F-4D6B-BDC5-A8A21ACF0594}"/>
              </a:ext>
            </a:extLst>
          </p:cNvPr>
          <p:cNvCxnSpPr/>
          <p:nvPr/>
        </p:nvCxnSpPr>
        <p:spPr>
          <a:xfrm>
            <a:off x="3059228" y="5851215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8C446BE-80BA-4187-BE21-9BA85D6DA89A}"/>
              </a:ext>
            </a:extLst>
          </p:cNvPr>
          <p:cNvSpPr txBox="1"/>
          <p:nvPr/>
        </p:nvSpPr>
        <p:spPr>
          <a:xfrm>
            <a:off x="3432615" y="524979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mmap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A0C43B-229C-473B-8DCB-19537B35A70E}"/>
              </a:ext>
            </a:extLst>
          </p:cNvPr>
          <p:cNvSpPr txBox="1"/>
          <p:nvPr/>
        </p:nvSpPr>
        <p:spPr>
          <a:xfrm>
            <a:off x="3432615" y="5580091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pgd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135521D8-D9E2-4881-9110-3CE8DFF5B5F8}"/>
              </a:ext>
            </a:extLst>
          </p:cNvPr>
          <p:cNvSpPr/>
          <p:nvPr/>
        </p:nvSpPr>
        <p:spPr>
          <a:xfrm>
            <a:off x="5004048" y="5394015"/>
            <a:ext cx="576064" cy="1059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7C2D35EA-EA30-4B96-84FA-602C58E7E0E6}"/>
              </a:ext>
            </a:extLst>
          </p:cNvPr>
          <p:cNvCxnSpPr/>
          <p:nvPr/>
        </p:nvCxnSpPr>
        <p:spPr>
          <a:xfrm>
            <a:off x="5004048" y="630932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952650E9-362B-4015-A554-5553AA0D87BB}"/>
              </a:ext>
            </a:extLst>
          </p:cNvPr>
          <p:cNvCxnSpPr/>
          <p:nvPr/>
        </p:nvCxnSpPr>
        <p:spPr>
          <a:xfrm>
            <a:off x="5004048" y="5745221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928E5B03-933B-4515-9E07-CD2A0B500410}"/>
              </a:ext>
            </a:extLst>
          </p:cNvPr>
          <p:cNvCxnSpPr/>
          <p:nvPr/>
        </p:nvCxnSpPr>
        <p:spPr>
          <a:xfrm>
            <a:off x="5004048" y="5918645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B5B30075-F0D4-4415-B8EF-27161CE20DB8}"/>
              </a:ext>
            </a:extLst>
          </p:cNvPr>
          <p:cNvCxnSpPr/>
          <p:nvPr/>
        </p:nvCxnSpPr>
        <p:spPr>
          <a:xfrm>
            <a:off x="5004048" y="6114083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54E43BD-1E45-4505-8A28-FAE428790ED1}"/>
              </a:ext>
            </a:extLst>
          </p:cNvPr>
          <p:cNvSpPr txBox="1"/>
          <p:nvPr/>
        </p:nvSpPr>
        <p:spPr>
          <a:xfrm>
            <a:off x="4825757" y="6440069"/>
            <a:ext cx="12967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page table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75AEB5-D310-4C4E-BB09-D40178E19C08}"/>
              </a:ext>
            </a:extLst>
          </p:cNvPr>
          <p:cNvSpPr txBox="1"/>
          <p:nvPr/>
        </p:nvSpPr>
        <p:spPr>
          <a:xfrm>
            <a:off x="2661455" y="6094209"/>
            <a:ext cx="1735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mm_struct{}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0162BC0B-6433-4EF0-A78A-E109C524A288}"/>
              </a:ext>
            </a:extLst>
          </p:cNvPr>
          <p:cNvSpPr/>
          <p:nvPr/>
        </p:nvSpPr>
        <p:spPr>
          <a:xfrm>
            <a:off x="4352032" y="4363213"/>
            <a:ext cx="576064" cy="5214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C2C7D799-E223-4ABC-8B9E-28C33BE8D68F}"/>
              </a:ext>
            </a:extLst>
          </p:cNvPr>
          <p:cNvSpPr/>
          <p:nvPr/>
        </p:nvSpPr>
        <p:spPr>
          <a:xfrm>
            <a:off x="5292080" y="4371518"/>
            <a:ext cx="576064" cy="5214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130F679D-6F13-4D2A-AA4A-368CAA7AD599}"/>
              </a:ext>
            </a:extLst>
          </p:cNvPr>
          <p:cNvSpPr/>
          <p:nvPr/>
        </p:nvSpPr>
        <p:spPr>
          <a:xfrm>
            <a:off x="6194070" y="4350216"/>
            <a:ext cx="576064" cy="5214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AC25EA-AF6D-4BAF-A3BE-75877C201BEB}"/>
              </a:ext>
            </a:extLst>
          </p:cNvPr>
          <p:cNvSpPr txBox="1"/>
          <p:nvPr/>
        </p:nvSpPr>
        <p:spPr>
          <a:xfrm>
            <a:off x="3997665" y="4860147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vm_area_stru</a:t>
            </a:r>
            <a:r>
              <a:rPr lang="en-US" sz="1600"/>
              <a:t>ct</a:t>
            </a:r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F07FCCFB-1B79-4DC2-B9B5-6E6041335C01}"/>
              </a:ext>
            </a:extLst>
          </p:cNvPr>
          <p:cNvCxnSpPr>
            <a:stCxn id="4" idx="3"/>
          </p:cNvCxnSpPr>
          <p:nvPr/>
        </p:nvCxnSpPr>
        <p:spPr>
          <a:xfrm>
            <a:off x="2483164" y="5394015"/>
            <a:ext cx="573608" cy="700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46AD7EAA-530F-4D67-B6BD-7E697FB3E990}"/>
              </a:ext>
            </a:extLst>
          </p:cNvPr>
          <p:cNvCxnSpPr>
            <a:stCxn id="17" idx="1"/>
          </p:cNvCxnSpPr>
          <p:nvPr/>
        </p:nvCxnSpPr>
        <p:spPr>
          <a:xfrm>
            <a:off x="3432615" y="5749368"/>
            <a:ext cx="1495481" cy="6833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92DB1DB2-D959-443A-8EF7-8A9CBFBA0542}"/>
              </a:ext>
            </a:extLst>
          </p:cNvPr>
          <p:cNvCxnSpPr>
            <a:stCxn id="16" idx="1"/>
          </p:cNvCxnSpPr>
          <p:nvPr/>
        </p:nvCxnSpPr>
        <p:spPr>
          <a:xfrm flipV="1">
            <a:off x="3432615" y="4919497"/>
            <a:ext cx="734547" cy="4995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D398E6D3-2759-4F2E-9C8A-B136F6101E68}"/>
              </a:ext>
            </a:extLst>
          </p:cNvPr>
          <p:cNvCxnSpPr/>
          <p:nvPr/>
        </p:nvCxnSpPr>
        <p:spPr>
          <a:xfrm>
            <a:off x="4975779" y="4848005"/>
            <a:ext cx="3163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4030EF93-9726-4D96-86D1-9026406559AF}"/>
              </a:ext>
            </a:extLst>
          </p:cNvPr>
          <p:cNvCxnSpPr/>
          <p:nvPr/>
        </p:nvCxnSpPr>
        <p:spPr>
          <a:xfrm>
            <a:off x="5868144" y="4871638"/>
            <a:ext cx="325926" cy="21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C93CA606-FE80-4E0A-8773-D385CC152AF5}"/>
              </a:ext>
            </a:extLst>
          </p:cNvPr>
          <p:cNvCxnSpPr/>
          <p:nvPr/>
        </p:nvCxnSpPr>
        <p:spPr>
          <a:xfrm>
            <a:off x="6770134" y="4860147"/>
            <a:ext cx="3924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C1556E2-878C-41DA-86BE-0C6C632FFC4F}"/>
              </a:ext>
            </a:extLst>
          </p:cNvPr>
          <p:cNvSpPr txBox="1"/>
          <p:nvPr/>
        </p:nvSpPr>
        <p:spPr>
          <a:xfrm>
            <a:off x="7216397" y="46050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</a:t>
            </a:r>
          </a:p>
        </p:txBody>
      </p:sp>
    </p:spTree>
    <p:extLst>
      <p:ext uri="{BB962C8B-B14F-4D97-AF65-F5344CB8AC3E}">
        <p14:creationId xmlns:p14="http://schemas.microsoft.com/office/powerpoint/2010/main" val="3307072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VMA(Virtual Memory Area) list: example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807042-17E2-4062-94F3-5F0911E978BA}"/>
              </a:ext>
            </a:extLst>
          </p:cNvPr>
          <p:cNvSpPr txBox="1"/>
          <p:nvPr/>
        </p:nvSpPr>
        <p:spPr>
          <a:xfrm>
            <a:off x="316187" y="1916832"/>
            <a:ext cx="8827813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kern="100">
                <a:effectLst/>
                <a:latin typeface="+mj-lt"/>
                <a:ea typeface="바탕" panose="02030600000101010101" pitchFamily="18" charset="-127"/>
                <a:cs typeface="Times New Roman" panose="02020603050405020304" pitchFamily="18" charset="0"/>
              </a:rPr>
              <a:t>xx.c</a:t>
            </a:r>
          </a:p>
          <a:p>
            <a:pPr algn="just" latinLnBrk="1"/>
            <a:endParaRPr lang="en-US" kern="100">
              <a:effectLst/>
              <a:latin typeface="+mj-lt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#include &lt;stdio.h&gt;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#include &lt;stdlib.h&gt;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int i=1; int j=10; int k[10000];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int main(){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char * x;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j=i+5;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x = (char *)malloc(1024*1024);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printf("x: %p &amp;k[0]:%p &amp;k[9999]:%p &amp;i:%p &amp;j:%p\n", x, &amp;k[0],&amp;k[9999], &amp;i, &amp;j);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for(;;);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   return 0;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} </a:t>
            </a:r>
            <a:endParaRPr lang="en-US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2322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VMA(Virtual Memory Area) list: example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EBEA90C-7C96-4C50-884F-03B046730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370" y="692696"/>
            <a:ext cx="8499443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굴림" panose="020B0600000101010101" pitchFamily="50" charset="-127"/>
              </a:rPr>
              <a:t>$cat /proc/23277/maps </a:t>
            </a:r>
            <a:endParaRPr kumimoji="0" lang="en-US" altLang="ko-K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굴림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굴림" panose="020B0600000101010101" pitchFamily="50" charset="-127"/>
              </a:rPr>
              <a:t>08048000-08049000 r-xp 00000000 03:06 614954     /home/kchang/xx   </a:t>
            </a:r>
            <a:endParaRPr kumimoji="0" lang="en-US" altLang="ko-K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굴림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굴림" panose="020B0600000101010101" pitchFamily="50" charset="-127"/>
              </a:rPr>
              <a:t>08049000-0804a000 r--p 00000000 03:06 614954     /home/kchang/xx  </a:t>
            </a:r>
            <a:endParaRPr kumimoji="0" lang="en-US" altLang="ko-K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굴림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굴림" panose="020B0600000101010101" pitchFamily="50" charset="-127"/>
              </a:rPr>
              <a:t>0804a000-0804b000 rw-p 00000000 03:06 614954     /home/kchang/xx  -- i, j, k[]</a:t>
            </a:r>
            <a:endParaRPr kumimoji="0" lang="en-US" altLang="ko-K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굴림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굴림" panose="020B0600000101010101" pitchFamily="50" charset="-127"/>
              </a:rPr>
              <a:t>0804b000-08054000 rw-p 00001000 00:00 0            -- k[]</a:t>
            </a:r>
            <a:endParaRPr kumimoji="0" lang="en-US" altLang="ko-K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굴림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굴림" panose="020B0600000101010101" pitchFamily="50" charset="-127"/>
              </a:rPr>
              <a:t>b7cc7000-b7dc9000 rw-p 0804b000 00:00 0             -- x[]</a:t>
            </a:r>
            <a:endParaRPr kumimoji="0" lang="en-US" altLang="ko-K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굴림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굴림" panose="020B0600000101010101" pitchFamily="50" charset="-127"/>
              </a:rPr>
              <a:t>.........................</a:t>
            </a:r>
            <a:endParaRPr kumimoji="0" lang="en-US" altLang="ko-KR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굴림" panose="020B0600000101010101" pitchFamily="50" charset="-127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1C108A4-EBB7-4356-B2E5-2DB81E7618BD}"/>
              </a:ext>
            </a:extLst>
          </p:cNvPr>
          <p:cNvSpPr/>
          <p:nvPr/>
        </p:nvSpPr>
        <p:spPr>
          <a:xfrm>
            <a:off x="539552" y="3284984"/>
            <a:ext cx="504056" cy="20928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65297C-4FB2-4D98-BAC1-2DD07D666AAB}"/>
              </a:ext>
            </a:extLst>
          </p:cNvPr>
          <p:cNvSpPr txBox="1"/>
          <p:nvPr/>
        </p:nvSpPr>
        <p:spPr>
          <a:xfrm>
            <a:off x="21410" y="5520877"/>
            <a:ext cx="173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xx's task_struct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BB434D0-CE97-4A40-89AD-A9575658DA9D}"/>
              </a:ext>
            </a:extLst>
          </p:cNvPr>
          <p:cNvSpPr/>
          <p:nvPr/>
        </p:nvSpPr>
        <p:spPr>
          <a:xfrm>
            <a:off x="2123728" y="3612663"/>
            <a:ext cx="504056" cy="1256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E0B121-C3AD-4BB9-8BB1-8E31ABBCC9D5}"/>
              </a:ext>
            </a:extLst>
          </p:cNvPr>
          <p:cNvSpPr txBox="1"/>
          <p:nvPr/>
        </p:nvSpPr>
        <p:spPr>
          <a:xfrm>
            <a:off x="1756943" y="4895373"/>
            <a:ext cx="1735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mm_struct{}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5731AA6-DABA-4EF6-89D6-2868BE828067}"/>
              </a:ext>
            </a:extLst>
          </p:cNvPr>
          <p:cNvCxnSpPr>
            <a:stCxn id="4" idx="1"/>
            <a:endCxn id="4" idx="3"/>
          </p:cNvCxnSpPr>
          <p:nvPr/>
        </p:nvCxnSpPr>
        <p:spPr>
          <a:xfrm>
            <a:off x="539552" y="4331425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06B1512-4332-4444-9083-8ED3A0971A27}"/>
              </a:ext>
            </a:extLst>
          </p:cNvPr>
          <p:cNvCxnSpPr/>
          <p:nvPr/>
        </p:nvCxnSpPr>
        <p:spPr>
          <a:xfrm>
            <a:off x="539552" y="4581128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30F375B-17B1-48D7-AC6D-A01BE8F1B279}"/>
              </a:ext>
            </a:extLst>
          </p:cNvPr>
          <p:cNvSpPr txBox="1"/>
          <p:nvPr/>
        </p:nvSpPr>
        <p:spPr>
          <a:xfrm>
            <a:off x="4334" y="4255235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mm</a:t>
            </a:r>
          </a:p>
        </p:txBody>
      </p: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190148C6-8BED-4168-B57C-52C9B434BD56}"/>
              </a:ext>
            </a:extLst>
          </p:cNvPr>
          <p:cNvSpPr/>
          <p:nvPr/>
        </p:nvSpPr>
        <p:spPr>
          <a:xfrm>
            <a:off x="1043608" y="4474438"/>
            <a:ext cx="973878" cy="402362"/>
          </a:xfrm>
          <a:custGeom>
            <a:avLst/>
            <a:gdLst>
              <a:gd name="connsiteX0" fmla="*/ 0 w 986972"/>
              <a:gd name="connsiteY0" fmla="*/ 0 h 391886"/>
              <a:gd name="connsiteX1" fmla="*/ 145143 w 986972"/>
              <a:gd name="connsiteY1" fmla="*/ 14515 h 391886"/>
              <a:gd name="connsiteX2" fmla="*/ 246743 w 986972"/>
              <a:gd name="connsiteY2" fmla="*/ 43543 h 391886"/>
              <a:gd name="connsiteX3" fmla="*/ 290286 w 986972"/>
              <a:gd name="connsiteY3" fmla="*/ 72572 h 391886"/>
              <a:gd name="connsiteX4" fmla="*/ 333829 w 986972"/>
              <a:gd name="connsiteY4" fmla="*/ 87086 h 391886"/>
              <a:gd name="connsiteX5" fmla="*/ 420915 w 986972"/>
              <a:gd name="connsiteY5" fmla="*/ 174172 h 391886"/>
              <a:gd name="connsiteX6" fmla="*/ 508000 w 986972"/>
              <a:gd name="connsiteY6" fmla="*/ 232229 h 391886"/>
              <a:gd name="connsiteX7" fmla="*/ 537029 w 986972"/>
              <a:gd name="connsiteY7" fmla="*/ 275772 h 391886"/>
              <a:gd name="connsiteX8" fmla="*/ 667657 w 986972"/>
              <a:gd name="connsiteY8" fmla="*/ 333829 h 391886"/>
              <a:gd name="connsiteX9" fmla="*/ 798286 w 986972"/>
              <a:gd name="connsiteY9" fmla="*/ 377372 h 391886"/>
              <a:gd name="connsiteX10" fmla="*/ 841829 w 986972"/>
              <a:gd name="connsiteY10" fmla="*/ 391886 h 391886"/>
              <a:gd name="connsiteX11" fmla="*/ 986972 w 986972"/>
              <a:gd name="connsiteY11" fmla="*/ 391886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86972" h="391886">
                <a:moveTo>
                  <a:pt x="0" y="0"/>
                </a:moveTo>
                <a:cubicBezTo>
                  <a:pt x="48381" y="4838"/>
                  <a:pt x="97009" y="7639"/>
                  <a:pt x="145143" y="14515"/>
                </a:cubicBezTo>
                <a:cubicBezTo>
                  <a:pt x="177037" y="19071"/>
                  <a:pt x="215726" y="33204"/>
                  <a:pt x="246743" y="43543"/>
                </a:cubicBezTo>
                <a:cubicBezTo>
                  <a:pt x="261257" y="53219"/>
                  <a:pt x="274684" y="64771"/>
                  <a:pt x="290286" y="72572"/>
                </a:cubicBezTo>
                <a:cubicBezTo>
                  <a:pt x="303970" y="79414"/>
                  <a:pt x="321752" y="77693"/>
                  <a:pt x="333829" y="87086"/>
                </a:cubicBezTo>
                <a:cubicBezTo>
                  <a:pt x="366234" y="112290"/>
                  <a:pt x="386757" y="151400"/>
                  <a:pt x="420915" y="174172"/>
                </a:cubicBezTo>
                <a:lnTo>
                  <a:pt x="508000" y="232229"/>
                </a:lnTo>
                <a:cubicBezTo>
                  <a:pt x="517676" y="246743"/>
                  <a:pt x="524694" y="263437"/>
                  <a:pt x="537029" y="275772"/>
                </a:cubicBezTo>
                <a:cubicBezTo>
                  <a:pt x="571529" y="310271"/>
                  <a:pt x="624545" y="319458"/>
                  <a:pt x="667657" y="333829"/>
                </a:cubicBezTo>
                <a:lnTo>
                  <a:pt x="798286" y="377372"/>
                </a:lnTo>
                <a:cubicBezTo>
                  <a:pt x="812800" y="382210"/>
                  <a:pt x="826530" y="391886"/>
                  <a:pt x="841829" y="391886"/>
                </a:cubicBezTo>
                <a:lnTo>
                  <a:pt x="986972" y="391886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C6A2CE7A-7A43-4E64-93CA-A9DD310EB15B}"/>
              </a:ext>
            </a:extLst>
          </p:cNvPr>
          <p:cNvCxnSpPr/>
          <p:nvPr/>
        </p:nvCxnSpPr>
        <p:spPr>
          <a:xfrm>
            <a:off x="2123728" y="3861048"/>
            <a:ext cx="500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393FFDD-D9B6-45F9-BE82-00DC4EB720D4}"/>
              </a:ext>
            </a:extLst>
          </p:cNvPr>
          <p:cNvSpPr txBox="1"/>
          <p:nvPr/>
        </p:nvSpPr>
        <p:spPr>
          <a:xfrm>
            <a:off x="1306770" y="353236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mmap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05DF0046-5192-4E3E-84B4-875C5E75F669}"/>
              </a:ext>
            </a:extLst>
          </p:cNvPr>
          <p:cNvSpPr/>
          <p:nvPr/>
        </p:nvSpPr>
        <p:spPr>
          <a:xfrm>
            <a:off x="4211960" y="3717032"/>
            <a:ext cx="136815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72D1E87C-1AB7-4D0E-8D3B-87EB2CFEE561}"/>
              </a:ext>
            </a:extLst>
          </p:cNvPr>
          <p:cNvCxnSpPr/>
          <p:nvPr/>
        </p:nvCxnSpPr>
        <p:spPr>
          <a:xfrm>
            <a:off x="4211960" y="394259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CF22FD74-FC2C-4446-A8DD-E2E4C471AAA5}"/>
              </a:ext>
            </a:extLst>
          </p:cNvPr>
          <p:cNvCxnSpPr/>
          <p:nvPr/>
        </p:nvCxnSpPr>
        <p:spPr>
          <a:xfrm>
            <a:off x="4211960" y="4199145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8077E22B-6C8D-45C8-B49F-ED1EDC0B991A}"/>
              </a:ext>
            </a:extLst>
          </p:cNvPr>
          <p:cNvCxnSpPr/>
          <p:nvPr/>
        </p:nvCxnSpPr>
        <p:spPr>
          <a:xfrm>
            <a:off x="4211960" y="447443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713B5CE-C00A-4FC0-A130-FADAA4AE03CA}"/>
              </a:ext>
            </a:extLst>
          </p:cNvPr>
          <p:cNvSpPr txBox="1"/>
          <p:nvPr/>
        </p:nvSpPr>
        <p:spPr>
          <a:xfrm>
            <a:off x="3522812" y="413709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vm_file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9373EA7-A492-4332-82CF-7BB87C6DCA56}"/>
              </a:ext>
            </a:extLst>
          </p:cNvPr>
          <p:cNvSpPr txBox="1"/>
          <p:nvPr/>
        </p:nvSpPr>
        <p:spPr>
          <a:xfrm>
            <a:off x="3444742" y="393313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vm_end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7F675BB-E24F-4BB5-BD54-DA5AE7A50C77}"/>
              </a:ext>
            </a:extLst>
          </p:cNvPr>
          <p:cNvSpPr txBox="1"/>
          <p:nvPr/>
        </p:nvSpPr>
        <p:spPr>
          <a:xfrm>
            <a:off x="3395002" y="368658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vm_start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42518C9-EE4D-4ACC-BE8C-445992B02360}"/>
              </a:ext>
            </a:extLst>
          </p:cNvPr>
          <p:cNvSpPr txBox="1"/>
          <p:nvPr/>
        </p:nvSpPr>
        <p:spPr>
          <a:xfrm>
            <a:off x="4450252" y="3706369"/>
            <a:ext cx="1465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8048000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281C01-C600-4906-B7BA-AB2DE9DEE0A3}"/>
              </a:ext>
            </a:extLst>
          </p:cNvPr>
          <p:cNvSpPr txBox="1"/>
          <p:nvPr/>
        </p:nvSpPr>
        <p:spPr>
          <a:xfrm>
            <a:off x="4464202" y="3929450"/>
            <a:ext cx="1465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8049000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BA6C577-927F-483F-9D5C-5216FC6CA37A}"/>
              </a:ext>
            </a:extLst>
          </p:cNvPr>
          <p:cNvSpPr txBox="1"/>
          <p:nvPr/>
        </p:nvSpPr>
        <p:spPr>
          <a:xfrm>
            <a:off x="4170885" y="4204140"/>
            <a:ext cx="15841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/home/12171819/xx</a:t>
            </a: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608F94BE-94BE-4D31-B6A8-3AA96120BBDC}"/>
              </a:ext>
            </a:extLst>
          </p:cNvPr>
          <p:cNvSpPr/>
          <p:nvPr/>
        </p:nvSpPr>
        <p:spPr>
          <a:xfrm>
            <a:off x="6572017" y="3717032"/>
            <a:ext cx="1368152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95D664F6-F46A-4F3B-B980-801155A517D6}"/>
              </a:ext>
            </a:extLst>
          </p:cNvPr>
          <p:cNvCxnSpPr/>
          <p:nvPr/>
        </p:nvCxnSpPr>
        <p:spPr>
          <a:xfrm>
            <a:off x="6572017" y="394259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2EAE70DA-826C-46BB-A70C-9D43C291A544}"/>
              </a:ext>
            </a:extLst>
          </p:cNvPr>
          <p:cNvCxnSpPr/>
          <p:nvPr/>
        </p:nvCxnSpPr>
        <p:spPr>
          <a:xfrm>
            <a:off x="6572017" y="4199145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DBD1D948-09F8-440D-B5DE-B0F8CA3BD74B}"/>
              </a:ext>
            </a:extLst>
          </p:cNvPr>
          <p:cNvCxnSpPr/>
          <p:nvPr/>
        </p:nvCxnSpPr>
        <p:spPr>
          <a:xfrm>
            <a:off x="6572017" y="447443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BF904C7-19DC-435B-A73A-D84D685F9012}"/>
              </a:ext>
            </a:extLst>
          </p:cNvPr>
          <p:cNvSpPr txBox="1"/>
          <p:nvPr/>
        </p:nvSpPr>
        <p:spPr>
          <a:xfrm>
            <a:off x="5882869" y="413709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vm_file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CAA2A6-CD56-4C5F-BABC-EE2C61D0BE2C}"/>
              </a:ext>
            </a:extLst>
          </p:cNvPr>
          <p:cNvSpPr txBox="1"/>
          <p:nvPr/>
        </p:nvSpPr>
        <p:spPr>
          <a:xfrm>
            <a:off x="5804799" y="393313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vm_end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672B93-2A5D-47A9-8C3C-1150399BA0D8}"/>
              </a:ext>
            </a:extLst>
          </p:cNvPr>
          <p:cNvSpPr txBox="1"/>
          <p:nvPr/>
        </p:nvSpPr>
        <p:spPr>
          <a:xfrm>
            <a:off x="5755059" y="368658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vm_start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9C11D93-E861-437D-AC10-E6A0573DB5D2}"/>
              </a:ext>
            </a:extLst>
          </p:cNvPr>
          <p:cNvSpPr txBox="1"/>
          <p:nvPr/>
        </p:nvSpPr>
        <p:spPr>
          <a:xfrm>
            <a:off x="6810309" y="3706369"/>
            <a:ext cx="1465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8049000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3AD97B9-4A9B-41B0-984F-D667D02E297E}"/>
              </a:ext>
            </a:extLst>
          </p:cNvPr>
          <p:cNvSpPr txBox="1"/>
          <p:nvPr/>
        </p:nvSpPr>
        <p:spPr>
          <a:xfrm>
            <a:off x="6824259" y="3929450"/>
            <a:ext cx="14650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804a000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B18CB3D-701A-4127-852B-07F8C8550743}"/>
              </a:ext>
            </a:extLst>
          </p:cNvPr>
          <p:cNvSpPr txBox="1"/>
          <p:nvPr/>
        </p:nvSpPr>
        <p:spPr>
          <a:xfrm>
            <a:off x="6530942" y="4204140"/>
            <a:ext cx="15841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/home/12171819/xx</a:t>
            </a:r>
          </a:p>
        </p:txBody>
      </p:sp>
      <p:sp>
        <p:nvSpPr>
          <p:cNvPr id="47" name="자유형: 도형 46">
            <a:extLst>
              <a:ext uri="{FF2B5EF4-FFF2-40B4-BE49-F238E27FC236}">
                <a16:creationId xmlns:a16="http://schemas.microsoft.com/office/drawing/2014/main" id="{0803863C-36E4-445C-9F2F-090BA2A6C4D6}"/>
              </a:ext>
            </a:extLst>
          </p:cNvPr>
          <p:cNvSpPr/>
          <p:nvPr/>
        </p:nvSpPr>
        <p:spPr>
          <a:xfrm>
            <a:off x="2554514" y="3730171"/>
            <a:ext cx="1451429" cy="1002364"/>
          </a:xfrm>
          <a:custGeom>
            <a:avLst/>
            <a:gdLst>
              <a:gd name="connsiteX0" fmla="*/ 0 w 1451429"/>
              <a:gd name="connsiteY0" fmla="*/ 0 h 1002364"/>
              <a:gd name="connsiteX1" fmla="*/ 377372 w 1451429"/>
              <a:gd name="connsiteY1" fmla="*/ 29029 h 1002364"/>
              <a:gd name="connsiteX2" fmla="*/ 464457 w 1451429"/>
              <a:gd name="connsiteY2" fmla="*/ 58058 h 1002364"/>
              <a:gd name="connsiteX3" fmla="*/ 508000 w 1451429"/>
              <a:gd name="connsiteY3" fmla="*/ 87086 h 1002364"/>
              <a:gd name="connsiteX4" fmla="*/ 609600 w 1451429"/>
              <a:gd name="connsiteY4" fmla="*/ 203200 h 1002364"/>
              <a:gd name="connsiteX5" fmla="*/ 667657 w 1451429"/>
              <a:gd name="connsiteY5" fmla="*/ 290286 h 1002364"/>
              <a:gd name="connsiteX6" fmla="*/ 711200 w 1451429"/>
              <a:gd name="connsiteY6" fmla="*/ 420915 h 1002364"/>
              <a:gd name="connsiteX7" fmla="*/ 740229 w 1451429"/>
              <a:gd name="connsiteY7" fmla="*/ 508000 h 1002364"/>
              <a:gd name="connsiteX8" fmla="*/ 769257 w 1451429"/>
              <a:gd name="connsiteY8" fmla="*/ 638629 h 1002364"/>
              <a:gd name="connsiteX9" fmla="*/ 798286 w 1451429"/>
              <a:gd name="connsiteY9" fmla="*/ 725715 h 1002364"/>
              <a:gd name="connsiteX10" fmla="*/ 827315 w 1451429"/>
              <a:gd name="connsiteY10" fmla="*/ 769258 h 1002364"/>
              <a:gd name="connsiteX11" fmla="*/ 928915 w 1451429"/>
              <a:gd name="connsiteY11" fmla="*/ 870858 h 1002364"/>
              <a:gd name="connsiteX12" fmla="*/ 972457 w 1451429"/>
              <a:gd name="connsiteY12" fmla="*/ 899886 h 1002364"/>
              <a:gd name="connsiteX13" fmla="*/ 1001486 w 1451429"/>
              <a:gd name="connsiteY13" fmla="*/ 943429 h 1002364"/>
              <a:gd name="connsiteX14" fmla="*/ 1088572 w 1451429"/>
              <a:gd name="connsiteY14" fmla="*/ 972458 h 1002364"/>
              <a:gd name="connsiteX15" fmla="*/ 1320800 w 1451429"/>
              <a:gd name="connsiteY15" fmla="*/ 1001486 h 1002364"/>
              <a:gd name="connsiteX16" fmla="*/ 1451429 w 1451429"/>
              <a:gd name="connsiteY16" fmla="*/ 1001486 h 1002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51429" h="1002364">
                <a:moveTo>
                  <a:pt x="0" y="0"/>
                </a:moveTo>
                <a:cubicBezTo>
                  <a:pt x="69119" y="3456"/>
                  <a:pt x="270831" y="2394"/>
                  <a:pt x="377372" y="29029"/>
                </a:cubicBezTo>
                <a:cubicBezTo>
                  <a:pt x="407057" y="36450"/>
                  <a:pt x="438997" y="41085"/>
                  <a:pt x="464457" y="58058"/>
                </a:cubicBezTo>
                <a:lnTo>
                  <a:pt x="508000" y="87086"/>
                </a:lnTo>
                <a:cubicBezTo>
                  <a:pt x="575733" y="188686"/>
                  <a:pt x="537028" y="154820"/>
                  <a:pt x="609600" y="203200"/>
                </a:cubicBezTo>
                <a:cubicBezTo>
                  <a:pt x="628952" y="232229"/>
                  <a:pt x="656624" y="257188"/>
                  <a:pt x="667657" y="290286"/>
                </a:cubicBezTo>
                <a:lnTo>
                  <a:pt x="711200" y="420915"/>
                </a:lnTo>
                <a:lnTo>
                  <a:pt x="740229" y="508000"/>
                </a:lnTo>
                <a:cubicBezTo>
                  <a:pt x="748515" y="549432"/>
                  <a:pt x="756959" y="597635"/>
                  <a:pt x="769257" y="638629"/>
                </a:cubicBezTo>
                <a:cubicBezTo>
                  <a:pt x="778050" y="667937"/>
                  <a:pt x="781313" y="700255"/>
                  <a:pt x="798286" y="725715"/>
                </a:cubicBezTo>
                <a:lnTo>
                  <a:pt x="827315" y="769258"/>
                </a:lnTo>
                <a:cubicBezTo>
                  <a:pt x="852862" y="845898"/>
                  <a:pt x="829100" y="804314"/>
                  <a:pt x="928915" y="870858"/>
                </a:cubicBezTo>
                <a:lnTo>
                  <a:pt x="972457" y="899886"/>
                </a:lnTo>
                <a:cubicBezTo>
                  <a:pt x="982133" y="914400"/>
                  <a:pt x="986693" y="934184"/>
                  <a:pt x="1001486" y="943429"/>
                </a:cubicBezTo>
                <a:cubicBezTo>
                  <a:pt x="1027434" y="959646"/>
                  <a:pt x="1059543" y="962782"/>
                  <a:pt x="1088572" y="972458"/>
                </a:cubicBezTo>
                <a:cubicBezTo>
                  <a:pt x="1186549" y="1005117"/>
                  <a:pt x="1139165" y="993230"/>
                  <a:pt x="1320800" y="1001486"/>
                </a:cubicBezTo>
                <a:cubicBezTo>
                  <a:pt x="1364298" y="1003463"/>
                  <a:pt x="1407886" y="1001486"/>
                  <a:pt x="1451429" y="1001486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자유형: 도형 47">
            <a:extLst>
              <a:ext uri="{FF2B5EF4-FFF2-40B4-BE49-F238E27FC236}">
                <a16:creationId xmlns:a16="http://schemas.microsoft.com/office/drawing/2014/main" id="{C51B0628-7DFE-429F-9E17-D65302D30782}"/>
              </a:ext>
            </a:extLst>
          </p:cNvPr>
          <p:cNvSpPr/>
          <p:nvPr/>
        </p:nvSpPr>
        <p:spPr>
          <a:xfrm>
            <a:off x="5689600" y="4818743"/>
            <a:ext cx="856343" cy="131715"/>
          </a:xfrm>
          <a:custGeom>
            <a:avLst/>
            <a:gdLst>
              <a:gd name="connsiteX0" fmla="*/ 0 w 856343"/>
              <a:gd name="connsiteY0" fmla="*/ 0 h 131715"/>
              <a:gd name="connsiteX1" fmla="*/ 72571 w 856343"/>
              <a:gd name="connsiteY1" fmla="*/ 29028 h 131715"/>
              <a:gd name="connsiteX2" fmla="*/ 159657 w 856343"/>
              <a:gd name="connsiteY2" fmla="*/ 87086 h 131715"/>
              <a:gd name="connsiteX3" fmla="*/ 261257 w 856343"/>
              <a:gd name="connsiteY3" fmla="*/ 116114 h 131715"/>
              <a:gd name="connsiteX4" fmla="*/ 478971 w 856343"/>
              <a:gd name="connsiteY4" fmla="*/ 130628 h 131715"/>
              <a:gd name="connsiteX5" fmla="*/ 783771 w 856343"/>
              <a:gd name="connsiteY5" fmla="*/ 101600 h 131715"/>
              <a:gd name="connsiteX6" fmla="*/ 827314 w 856343"/>
              <a:gd name="connsiteY6" fmla="*/ 72571 h 131715"/>
              <a:gd name="connsiteX7" fmla="*/ 856343 w 856343"/>
              <a:gd name="connsiteY7" fmla="*/ 43543 h 13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56343" h="131715">
                <a:moveTo>
                  <a:pt x="0" y="0"/>
                </a:moveTo>
                <a:cubicBezTo>
                  <a:pt x="24190" y="9676"/>
                  <a:pt x="49699" y="16552"/>
                  <a:pt x="72571" y="29028"/>
                </a:cubicBezTo>
                <a:cubicBezTo>
                  <a:pt x="103199" y="45734"/>
                  <a:pt x="126559" y="76054"/>
                  <a:pt x="159657" y="87086"/>
                </a:cubicBezTo>
                <a:cubicBezTo>
                  <a:pt x="186642" y="96081"/>
                  <a:pt x="234621" y="113310"/>
                  <a:pt x="261257" y="116114"/>
                </a:cubicBezTo>
                <a:cubicBezTo>
                  <a:pt x="333590" y="123728"/>
                  <a:pt x="406400" y="125790"/>
                  <a:pt x="478971" y="130628"/>
                </a:cubicBezTo>
                <a:cubicBezTo>
                  <a:pt x="485515" y="130264"/>
                  <a:pt x="704843" y="141065"/>
                  <a:pt x="783771" y="101600"/>
                </a:cubicBezTo>
                <a:cubicBezTo>
                  <a:pt x="799373" y="93799"/>
                  <a:pt x="813692" y="83468"/>
                  <a:pt x="827314" y="72571"/>
                </a:cubicBezTo>
                <a:cubicBezTo>
                  <a:pt x="838000" y="64023"/>
                  <a:pt x="846667" y="53219"/>
                  <a:pt x="856343" y="435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자유형: 도형 49">
            <a:extLst>
              <a:ext uri="{FF2B5EF4-FFF2-40B4-BE49-F238E27FC236}">
                <a16:creationId xmlns:a16="http://schemas.microsoft.com/office/drawing/2014/main" id="{1F0B7B51-3D77-4C80-B005-B73723FB0A5F}"/>
              </a:ext>
            </a:extLst>
          </p:cNvPr>
          <p:cNvSpPr/>
          <p:nvPr/>
        </p:nvSpPr>
        <p:spPr>
          <a:xfrm>
            <a:off x="7954197" y="4725144"/>
            <a:ext cx="628757" cy="45719"/>
          </a:xfrm>
          <a:custGeom>
            <a:avLst/>
            <a:gdLst>
              <a:gd name="connsiteX0" fmla="*/ 0 w 856343"/>
              <a:gd name="connsiteY0" fmla="*/ 0 h 131715"/>
              <a:gd name="connsiteX1" fmla="*/ 72571 w 856343"/>
              <a:gd name="connsiteY1" fmla="*/ 29028 h 131715"/>
              <a:gd name="connsiteX2" fmla="*/ 159657 w 856343"/>
              <a:gd name="connsiteY2" fmla="*/ 87086 h 131715"/>
              <a:gd name="connsiteX3" fmla="*/ 261257 w 856343"/>
              <a:gd name="connsiteY3" fmla="*/ 116114 h 131715"/>
              <a:gd name="connsiteX4" fmla="*/ 478971 w 856343"/>
              <a:gd name="connsiteY4" fmla="*/ 130628 h 131715"/>
              <a:gd name="connsiteX5" fmla="*/ 783771 w 856343"/>
              <a:gd name="connsiteY5" fmla="*/ 101600 h 131715"/>
              <a:gd name="connsiteX6" fmla="*/ 827314 w 856343"/>
              <a:gd name="connsiteY6" fmla="*/ 72571 h 131715"/>
              <a:gd name="connsiteX7" fmla="*/ 856343 w 856343"/>
              <a:gd name="connsiteY7" fmla="*/ 43543 h 13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56343" h="131715">
                <a:moveTo>
                  <a:pt x="0" y="0"/>
                </a:moveTo>
                <a:cubicBezTo>
                  <a:pt x="24190" y="9676"/>
                  <a:pt x="49699" y="16552"/>
                  <a:pt x="72571" y="29028"/>
                </a:cubicBezTo>
                <a:cubicBezTo>
                  <a:pt x="103199" y="45734"/>
                  <a:pt x="126559" y="76054"/>
                  <a:pt x="159657" y="87086"/>
                </a:cubicBezTo>
                <a:cubicBezTo>
                  <a:pt x="186642" y="96081"/>
                  <a:pt x="234621" y="113310"/>
                  <a:pt x="261257" y="116114"/>
                </a:cubicBezTo>
                <a:cubicBezTo>
                  <a:pt x="333590" y="123728"/>
                  <a:pt x="406400" y="125790"/>
                  <a:pt x="478971" y="130628"/>
                </a:cubicBezTo>
                <a:cubicBezTo>
                  <a:pt x="485515" y="130264"/>
                  <a:pt x="704843" y="141065"/>
                  <a:pt x="783771" y="101600"/>
                </a:cubicBezTo>
                <a:cubicBezTo>
                  <a:pt x="799373" y="93799"/>
                  <a:pt x="813692" y="83468"/>
                  <a:pt x="827314" y="72571"/>
                </a:cubicBezTo>
                <a:cubicBezTo>
                  <a:pt x="838000" y="64023"/>
                  <a:pt x="846667" y="53219"/>
                  <a:pt x="856343" y="43543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0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/>
          </a:bodyPr>
          <a:lstStyle/>
          <a:p>
            <a:r>
              <a:rPr lang="en-US" sz="1800" b="1"/>
              <a:t>fs(file system) vs mm(memory management)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3C7CE9-1B19-4CDC-A715-F4C2C5BF3799}"/>
              </a:ext>
            </a:extLst>
          </p:cNvPr>
          <p:cNvSpPr txBox="1"/>
          <p:nvPr/>
        </p:nvSpPr>
        <p:spPr>
          <a:xfrm>
            <a:off x="323528" y="731837"/>
            <a:ext cx="3590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fs </a:t>
            </a:r>
            <a:r>
              <a:rPr lang="en-US" b="1">
                <a:solidFill>
                  <a:srgbClr val="FF0000"/>
                </a:solidFill>
              </a:rPr>
              <a:t>goal</a:t>
            </a:r>
            <a:r>
              <a:rPr lang="en-US"/>
              <a:t>:</a:t>
            </a:r>
          </a:p>
          <a:p>
            <a:r>
              <a:rPr lang="en-US"/>
              <a:t>Store </a:t>
            </a:r>
            <a:r>
              <a:rPr lang="en-US" b="1">
                <a:solidFill>
                  <a:srgbClr val="FF0000"/>
                </a:solidFill>
              </a:rPr>
              <a:t>Files</a:t>
            </a:r>
            <a:r>
              <a:rPr lang="en-US"/>
              <a:t> in </a:t>
            </a:r>
            <a:r>
              <a:rPr lang="en-US" b="1">
                <a:solidFill>
                  <a:srgbClr val="FF0000"/>
                </a:solidFill>
              </a:rPr>
              <a:t>Disk</a:t>
            </a:r>
            <a:r>
              <a:rPr lang="en-US"/>
              <a:t> efficiently</a:t>
            </a:r>
          </a:p>
          <a:p>
            <a:r>
              <a:rPr lang="en-US"/>
              <a:t>- space efficient</a:t>
            </a:r>
          </a:p>
          <a:p>
            <a:r>
              <a:rPr lang="en-US"/>
              <a:t>- time efficient:</a:t>
            </a:r>
          </a:p>
          <a:p>
            <a:r>
              <a:rPr lang="en-US"/>
              <a:t> file name=&gt;disk block location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49BF42-8088-427D-AC5B-844DEFFDA3C7}"/>
              </a:ext>
            </a:extLst>
          </p:cNvPr>
          <p:cNvSpPr txBox="1"/>
          <p:nvPr/>
        </p:nvSpPr>
        <p:spPr>
          <a:xfrm>
            <a:off x="4716016" y="731837"/>
            <a:ext cx="43204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mm </a:t>
            </a:r>
            <a:r>
              <a:rPr lang="en-US" b="1">
                <a:solidFill>
                  <a:srgbClr val="FF0000"/>
                </a:solidFill>
              </a:rPr>
              <a:t>goal</a:t>
            </a:r>
            <a:r>
              <a:rPr lang="en-US"/>
              <a:t>:</a:t>
            </a:r>
          </a:p>
          <a:p>
            <a:r>
              <a:rPr lang="en-US"/>
              <a:t>Store </a:t>
            </a:r>
            <a:r>
              <a:rPr lang="en-US" b="1">
                <a:solidFill>
                  <a:srgbClr val="FF0000"/>
                </a:solidFill>
              </a:rPr>
              <a:t>Processes</a:t>
            </a:r>
            <a:r>
              <a:rPr lang="en-US"/>
              <a:t> in </a:t>
            </a:r>
            <a:r>
              <a:rPr lang="en-US" b="1">
                <a:solidFill>
                  <a:srgbClr val="FF0000"/>
                </a:solidFill>
              </a:rPr>
              <a:t>Memory</a:t>
            </a:r>
            <a:r>
              <a:rPr lang="en-US"/>
              <a:t> efficiently</a:t>
            </a:r>
          </a:p>
          <a:p>
            <a:r>
              <a:rPr lang="en-US"/>
              <a:t>- space efficient</a:t>
            </a:r>
          </a:p>
          <a:p>
            <a:r>
              <a:rPr lang="en-US"/>
              <a:t>- time efficient:</a:t>
            </a:r>
          </a:p>
          <a:p>
            <a:r>
              <a:rPr lang="en-US"/>
              <a:t> process name=&gt;mem block location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52BA3B-A14D-4FB8-9A1E-CB0894391C70}"/>
              </a:ext>
            </a:extLst>
          </p:cNvPr>
          <p:cNvSpPr txBox="1"/>
          <p:nvPr/>
        </p:nvSpPr>
        <p:spPr>
          <a:xfrm>
            <a:off x="378880" y="2465814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solution: </a:t>
            </a:r>
            <a:r>
              <a:rPr lang="en-US" sz="1600" b="1">
                <a:solidFill>
                  <a:srgbClr val="FF0000"/>
                </a:solidFill>
              </a:rPr>
              <a:t>inode</a:t>
            </a:r>
          </a:p>
          <a:p>
            <a:r>
              <a:rPr lang="en-US" sz="1600"/>
              <a:t>File = sequence of blocks (4K)</a:t>
            </a:r>
          </a:p>
          <a:p>
            <a:r>
              <a:rPr lang="en-US" sz="1600"/>
              <a:t>Disk = sequence of blocks (4K)</a:t>
            </a:r>
          </a:p>
          <a:p>
            <a:r>
              <a:rPr lang="en-US" sz="1600"/>
              <a:t>Store file blocks in </a:t>
            </a:r>
            <a:r>
              <a:rPr lang="en-US" sz="1600">
                <a:solidFill>
                  <a:srgbClr val="FF0000"/>
                </a:solidFill>
              </a:rPr>
              <a:t>any empty disk blocks</a:t>
            </a:r>
          </a:p>
          <a:p>
            <a:r>
              <a:rPr lang="en-US" sz="1600" b="1">
                <a:solidFill>
                  <a:srgbClr val="FF0000"/>
                </a:solidFill>
              </a:rPr>
              <a:t>Remember disk block locations </a:t>
            </a:r>
            <a:r>
              <a:rPr lang="en-US" sz="1600"/>
              <a:t>in the </a:t>
            </a:r>
          </a:p>
          <a:p>
            <a:r>
              <a:rPr lang="en-US" sz="1600" b="1">
                <a:solidFill>
                  <a:srgbClr val="FF0000"/>
                </a:solidFill>
              </a:rPr>
              <a:t>inode</a:t>
            </a:r>
            <a:r>
              <a:rPr lang="en-US" sz="1600"/>
              <a:t> of this file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5E89D8-B8EC-4948-83CD-3AA33966B217}"/>
              </a:ext>
            </a:extLst>
          </p:cNvPr>
          <p:cNvSpPr txBox="1"/>
          <p:nvPr/>
        </p:nvSpPr>
        <p:spPr>
          <a:xfrm>
            <a:off x="4716016" y="2433322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solution: </a:t>
            </a:r>
            <a:r>
              <a:rPr lang="en-US" sz="1600" b="1">
                <a:solidFill>
                  <a:srgbClr val="FF0000"/>
                </a:solidFill>
              </a:rPr>
              <a:t>page table</a:t>
            </a:r>
          </a:p>
          <a:p>
            <a:r>
              <a:rPr lang="en-US" sz="1600"/>
              <a:t>Process = sequence of </a:t>
            </a:r>
            <a:r>
              <a:rPr lang="en-US" sz="1600" b="1">
                <a:solidFill>
                  <a:srgbClr val="FF0000"/>
                </a:solidFill>
              </a:rPr>
              <a:t>pages</a:t>
            </a:r>
            <a:r>
              <a:rPr lang="en-US" sz="1600"/>
              <a:t> (4K)</a:t>
            </a:r>
          </a:p>
          <a:p>
            <a:r>
              <a:rPr lang="en-US" sz="1600"/>
              <a:t>Memory = sequence of </a:t>
            </a:r>
            <a:r>
              <a:rPr lang="en-US" sz="1600" b="1">
                <a:solidFill>
                  <a:srgbClr val="FF0000"/>
                </a:solidFill>
              </a:rPr>
              <a:t>frames</a:t>
            </a:r>
            <a:r>
              <a:rPr lang="en-US" sz="1600"/>
              <a:t> (4K)</a:t>
            </a:r>
          </a:p>
          <a:p>
            <a:r>
              <a:rPr lang="en-US" sz="1600"/>
              <a:t>Store process pages in </a:t>
            </a:r>
            <a:r>
              <a:rPr lang="en-US" sz="1600">
                <a:solidFill>
                  <a:srgbClr val="FF0000"/>
                </a:solidFill>
              </a:rPr>
              <a:t>any empty frames</a:t>
            </a:r>
          </a:p>
          <a:p>
            <a:r>
              <a:rPr lang="en-US" sz="1600" b="1">
                <a:solidFill>
                  <a:srgbClr val="FF0000"/>
                </a:solidFill>
              </a:rPr>
              <a:t>Remember frame locations </a:t>
            </a:r>
            <a:r>
              <a:rPr lang="en-US" sz="1600"/>
              <a:t>in the </a:t>
            </a:r>
          </a:p>
          <a:p>
            <a:r>
              <a:rPr lang="en-US" sz="1600" b="1">
                <a:solidFill>
                  <a:srgbClr val="FF0000"/>
                </a:solidFill>
              </a:rPr>
              <a:t>page table</a:t>
            </a:r>
            <a:r>
              <a:rPr lang="en-US" sz="1600"/>
              <a:t> of this process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B1B1682-980D-4B6D-99D5-F0A2E0D5C1D5}"/>
              </a:ext>
            </a:extLst>
          </p:cNvPr>
          <p:cNvSpPr/>
          <p:nvPr/>
        </p:nvSpPr>
        <p:spPr>
          <a:xfrm>
            <a:off x="611560" y="4437112"/>
            <a:ext cx="1162472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CEFA94BC-20D8-41FC-86D9-6F166F2A1F31}"/>
              </a:ext>
            </a:extLst>
          </p:cNvPr>
          <p:cNvSpPr/>
          <p:nvPr/>
        </p:nvSpPr>
        <p:spPr>
          <a:xfrm>
            <a:off x="611560" y="5301208"/>
            <a:ext cx="288032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9DCF797C-F20F-4EB5-B62E-4F4EBFFC578E}"/>
              </a:ext>
            </a:extLst>
          </p:cNvPr>
          <p:cNvCxnSpPr/>
          <p:nvPr/>
        </p:nvCxnSpPr>
        <p:spPr>
          <a:xfrm>
            <a:off x="1403648" y="44371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C04FAA4D-A592-45C2-98E5-527D8C2EE53A}"/>
              </a:ext>
            </a:extLst>
          </p:cNvPr>
          <p:cNvCxnSpPr>
            <a:cxnSpLocks/>
          </p:cNvCxnSpPr>
          <p:nvPr/>
        </p:nvCxnSpPr>
        <p:spPr>
          <a:xfrm>
            <a:off x="1043608" y="44371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5F3821C-FC32-4E53-BFEE-0AB5BB4C0D2E}"/>
              </a:ext>
            </a:extLst>
          </p:cNvPr>
          <p:cNvSpPr txBox="1"/>
          <p:nvPr/>
        </p:nvSpPr>
        <p:spPr>
          <a:xfrm>
            <a:off x="200000" y="4396462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D781CD4-7FE6-4093-B03E-50E8CED9E527}"/>
              </a:ext>
            </a:extLst>
          </p:cNvPr>
          <p:cNvSpPr txBox="1"/>
          <p:nvPr/>
        </p:nvSpPr>
        <p:spPr>
          <a:xfrm>
            <a:off x="1470222" y="4131655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82FB9D4-6633-4613-B34E-874D74961E51}"/>
              </a:ext>
            </a:extLst>
          </p:cNvPr>
          <p:cNvSpPr txBox="1"/>
          <p:nvPr/>
        </p:nvSpPr>
        <p:spPr>
          <a:xfrm>
            <a:off x="1045161" y="4131655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318E4F7-BE50-46AB-8FDA-BF0A70A7A4F6}"/>
              </a:ext>
            </a:extLst>
          </p:cNvPr>
          <p:cNvSpPr txBox="1"/>
          <p:nvPr/>
        </p:nvSpPr>
        <p:spPr>
          <a:xfrm>
            <a:off x="658573" y="4131655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C4B22B3-7DFE-4F8A-89C4-19E392A4FBA5}"/>
              </a:ext>
            </a:extLst>
          </p:cNvPr>
          <p:cNvSpPr txBox="1"/>
          <p:nvPr/>
        </p:nvSpPr>
        <p:spPr>
          <a:xfrm>
            <a:off x="30326" y="5260558"/>
            <a:ext cx="853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disk</a:t>
            </a:r>
          </a:p>
        </p:txBody>
      </p: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26E5A454-2287-4590-805D-B71739115CE6}"/>
              </a:ext>
            </a:extLst>
          </p:cNvPr>
          <p:cNvCxnSpPr/>
          <p:nvPr/>
        </p:nvCxnSpPr>
        <p:spPr>
          <a:xfrm>
            <a:off x="1192796" y="53012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5D496A44-7BD0-4D6F-A2BB-2F8CC03AA9B7}"/>
              </a:ext>
            </a:extLst>
          </p:cNvPr>
          <p:cNvCxnSpPr/>
          <p:nvPr/>
        </p:nvCxnSpPr>
        <p:spPr>
          <a:xfrm>
            <a:off x="3203848" y="528481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2D147784-2012-4AA2-9324-30E1C08937E9}"/>
              </a:ext>
            </a:extLst>
          </p:cNvPr>
          <p:cNvCxnSpPr/>
          <p:nvPr/>
        </p:nvCxnSpPr>
        <p:spPr>
          <a:xfrm>
            <a:off x="2375756" y="53012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3E2602FD-18A6-42DB-B4E6-51E87D6A1846}"/>
              </a:ext>
            </a:extLst>
          </p:cNvPr>
          <p:cNvCxnSpPr/>
          <p:nvPr/>
        </p:nvCxnSpPr>
        <p:spPr>
          <a:xfrm>
            <a:off x="2118556" y="526055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ACE80B75-FC4D-4D1B-A376-67BE4A8FB5F8}"/>
              </a:ext>
            </a:extLst>
          </p:cNvPr>
          <p:cNvCxnSpPr/>
          <p:nvPr/>
        </p:nvCxnSpPr>
        <p:spPr>
          <a:xfrm>
            <a:off x="1550546" y="530301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45D0276-2F65-41DC-9636-8E1B5A73BD15}"/>
              </a:ext>
            </a:extLst>
          </p:cNvPr>
          <p:cNvSpPr txBox="1"/>
          <p:nvPr/>
        </p:nvSpPr>
        <p:spPr>
          <a:xfrm>
            <a:off x="3150750" y="4985233"/>
            <a:ext cx="514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127F6C3-F177-41D4-9A76-A4A06CF326A5}"/>
              </a:ext>
            </a:extLst>
          </p:cNvPr>
          <p:cNvSpPr txBox="1"/>
          <p:nvPr/>
        </p:nvSpPr>
        <p:spPr>
          <a:xfrm>
            <a:off x="2051720" y="4995925"/>
            <a:ext cx="514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538A784-C0CA-4DD7-941B-F605A97CF149}"/>
              </a:ext>
            </a:extLst>
          </p:cNvPr>
          <p:cNvSpPr txBox="1"/>
          <p:nvPr/>
        </p:nvSpPr>
        <p:spPr>
          <a:xfrm>
            <a:off x="1152847" y="5030601"/>
            <a:ext cx="514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14</a:t>
            </a: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BCA6DAC5-316D-4834-B7CE-C744C7DAF4F0}"/>
              </a:ext>
            </a:extLst>
          </p:cNvPr>
          <p:cNvCxnSpPr>
            <a:endCxn id="41" idx="1"/>
          </p:cNvCxnSpPr>
          <p:nvPr/>
        </p:nvCxnSpPr>
        <p:spPr>
          <a:xfrm>
            <a:off x="884073" y="4725144"/>
            <a:ext cx="1167647" cy="42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2D50DFE9-33A3-4F89-9754-D99DCB19951A}"/>
              </a:ext>
            </a:extLst>
          </p:cNvPr>
          <p:cNvCxnSpPr>
            <a:stCxn id="14" idx="2"/>
          </p:cNvCxnSpPr>
          <p:nvPr/>
        </p:nvCxnSpPr>
        <p:spPr>
          <a:xfrm>
            <a:off x="1192796" y="4725144"/>
            <a:ext cx="102708" cy="413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화살표 연결선 48">
            <a:extLst>
              <a:ext uri="{FF2B5EF4-FFF2-40B4-BE49-F238E27FC236}">
                <a16:creationId xmlns:a16="http://schemas.microsoft.com/office/drawing/2014/main" id="{FE1A4AB4-A546-4800-8163-67675ED0B49D}"/>
              </a:ext>
            </a:extLst>
          </p:cNvPr>
          <p:cNvCxnSpPr>
            <a:endCxn id="39" idx="1"/>
          </p:cNvCxnSpPr>
          <p:nvPr/>
        </p:nvCxnSpPr>
        <p:spPr>
          <a:xfrm>
            <a:off x="1644616" y="4684494"/>
            <a:ext cx="1506134" cy="454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319C7111-D0AA-4637-A8F5-9C8874B4BEEC}"/>
              </a:ext>
            </a:extLst>
          </p:cNvPr>
          <p:cNvSpPr/>
          <p:nvPr/>
        </p:nvSpPr>
        <p:spPr>
          <a:xfrm>
            <a:off x="731348" y="5928014"/>
            <a:ext cx="2783368" cy="2753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79D14011-752D-4521-BBD8-36767C3C1C6E}"/>
              </a:ext>
            </a:extLst>
          </p:cNvPr>
          <p:cNvCxnSpPr>
            <a:stCxn id="51" idx="0"/>
            <a:endCxn id="51" idx="2"/>
          </p:cNvCxnSpPr>
          <p:nvPr/>
        </p:nvCxnSpPr>
        <p:spPr>
          <a:xfrm>
            <a:off x="2123032" y="5928014"/>
            <a:ext cx="0" cy="27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D3B8916-0035-4907-A25F-49911DED2461}"/>
              </a:ext>
            </a:extLst>
          </p:cNvPr>
          <p:cNvSpPr txBox="1"/>
          <p:nvPr/>
        </p:nvSpPr>
        <p:spPr>
          <a:xfrm>
            <a:off x="2092523" y="6199460"/>
            <a:ext cx="18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i_block[]</a:t>
            </a:r>
          </a:p>
        </p:txBody>
      </p: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id="{485D4EA0-D5C1-4C35-A3E1-FEDC326D1EBD}"/>
              </a:ext>
            </a:extLst>
          </p:cNvPr>
          <p:cNvCxnSpPr/>
          <p:nvPr/>
        </p:nvCxnSpPr>
        <p:spPr>
          <a:xfrm>
            <a:off x="2431108" y="5928014"/>
            <a:ext cx="0" cy="27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D704CC03-2D70-4ED3-843C-6671B170CB21}"/>
              </a:ext>
            </a:extLst>
          </p:cNvPr>
          <p:cNvCxnSpPr/>
          <p:nvPr/>
        </p:nvCxnSpPr>
        <p:spPr>
          <a:xfrm>
            <a:off x="2958987" y="5924265"/>
            <a:ext cx="0" cy="27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436B131D-5656-486C-9C11-75D81F359C7C}"/>
              </a:ext>
            </a:extLst>
          </p:cNvPr>
          <p:cNvSpPr txBox="1"/>
          <p:nvPr/>
        </p:nvSpPr>
        <p:spPr>
          <a:xfrm>
            <a:off x="2025339" y="587726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61D033A-9398-4368-B70F-7A10FDCF2FD2}"/>
              </a:ext>
            </a:extLst>
          </p:cNvPr>
          <p:cNvSpPr txBox="1"/>
          <p:nvPr/>
        </p:nvSpPr>
        <p:spPr>
          <a:xfrm>
            <a:off x="2310010" y="58771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19503EA-22A1-4867-9AA1-882127FFBABB}"/>
              </a:ext>
            </a:extLst>
          </p:cNvPr>
          <p:cNvSpPr txBox="1"/>
          <p:nvPr/>
        </p:nvSpPr>
        <p:spPr>
          <a:xfrm>
            <a:off x="2634499" y="58771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52</a:t>
            </a:r>
          </a:p>
        </p:txBody>
      </p: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813ECA9D-F05D-4B35-8AFA-74161267C910}"/>
              </a:ext>
            </a:extLst>
          </p:cNvPr>
          <p:cNvCxnSpPr/>
          <p:nvPr/>
        </p:nvCxnSpPr>
        <p:spPr>
          <a:xfrm>
            <a:off x="2725215" y="5938706"/>
            <a:ext cx="0" cy="27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4AA764C0-97D8-4B00-A540-49065A519929}"/>
              </a:ext>
            </a:extLst>
          </p:cNvPr>
          <p:cNvSpPr txBox="1"/>
          <p:nvPr/>
        </p:nvSpPr>
        <p:spPr>
          <a:xfrm>
            <a:off x="0" y="5707959"/>
            <a:ext cx="802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f1's</a:t>
            </a:r>
          </a:p>
          <a:p>
            <a:r>
              <a:rPr lang="en-US" sz="1600">
                <a:solidFill>
                  <a:srgbClr val="FF0000"/>
                </a:solidFill>
              </a:rPr>
              <a:t>inode</a:t>
            </a:r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663F747A-CB1C-464B-9DE6-C78006237EDD}"/>
              </a:ext>
            </a:extLst>
          </p:cNvPr>
          <p:cNvSpPr/>
          <p:nvPr/>
        </p:nvSpPr>
        <p:spPr>
          <a:xfrm>
            <a:off x="5172098" y="4437112"/>
            <a:ext cx="1162472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9C875DE6-DF6B-4950-875D-5340341DD778}"/>
              </a:ext>
            </a:extLst>
          </p:cNvPr>
          <p:cNvSpPr/>
          <p:nvPr/>
        </p:nvSpPr>
        <p:spPr>
          <a:xfrm>
            <a:off x="5172098" y="5301208"/>
            <a:ext cx="288032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1CD1C6F9-6CAC-4011-9443-EC8E0FF04E55}"/>
              </a:ext>
            </a:extLst>
          </p:cNvPr>
          <p:cNvCxnSpPr/>
          <p:nvPr/>
        </p:nvCxnSpPr>
        <p:spPr>
          <a:xfrm>
            <a:off x="5964186" y="44371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D651600-99DF-4315-90A0-9FBA23002C37}"/>
              </a:ext>
            </a:extLst>
          </p:cNvPr>
          <p:cNvCxnSpPr>
            <a:cxnSpLocks/>
          </p:cNvCxnSpPr>
          <p:nvPr/>
        </p:nvCxnSpPr>
        <p:spPr>
          <a:xfrm>
            <a:off x="5604146" y="4437112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B59085E6-147F-4914-8D0F-2D239A5BD41C}"/>
              </a:ext>
            </a:extLst>
          </p:cNvPr>
          <p:cNvSpPr txBox="1"/>
          <p:nvPr/>
        </p:nvSpPr>
        <p:spPr>
          <a:xfrm>
            <a:off x="4760538" y="4396462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8293FD2-9DFC-4FB4-84CA-F9BF84DCFDC2}"/>
              </a:ext>
            </a:extLst>
          </p:cNvPr>
          <p:cNvSpPr txBox="1"/>
          <p:nvPr/>
        </p:nvSpPr>
        <p:spPr>
          <a:xfrm>
            <a:off x="6030760" y="4131655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1E72F50-2F3B-4A3D-A588-CA9CD5727A2F}"/>
              </a:ext>
            </a:extLst>
          </p:cNvPr>
          <p:cNvSpPr txBox="1"/>
          <p:nvPr/>
        </p:nvSpPr>
        <p:spPr>
          <a:xfrm>
            <a:off x="5605699" y="4131655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7CB9D9A-AF43-4AEA-8CFD-E67D0A5120B3}"/>
              </a:ext>
            </a:extLst>
          </p:cNvPr>
          <p:cNvSpPr txBox="1"/>
          <p:nvPr/>
        </p:nvSpPr>
        <p:spPr>
          <a:xfrm>
            <a:off x="5219111" y="4131655"/>
            <a:ext cx="5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89F273E-5E66-4705-AFB6-3116D41F32D3}"/>
              </a:ext>
            </a:extLst>
          </p:cNvPr>
          <p:cNvSpPr txBox="1"/>
          <p:nvPr/>
        </p:nvSpPr>
        <p:spPr>
          <a:xfrm>
            <a:off x="4475153" y="5245710"/>
            <a:ext cx="853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mem</a:t>
            </a:r>
          </a:p>
        </p:txBody>
      </p:sp>
      <p:cxnSp>
        <p:nvCxnSpPr>
          <p:cNvPr id="79" name="직선 연결선 78">
            <a:extLst>
              <a:ext uri="{FF2B5EF4-FFF2-40B4-BE49-F238E27FC236}">
                <a16:creationId xmlns:a16="http://schemas.microsoft.com/office/drawing/2014/main" id="{0181F474-7859-4DD9-AAFC-9B85A8005486}"/>
              </a:ext>
            </a:extLst>
          </p:cNvPr>
          <p:cNvCxnSpPr/>
          <p:nvPr/>
        </p:nvCxnSpPr>
        <p:spPr>
          <a:xfrm>
            <a:off x="5753334" y="53012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>
            <a:extLst>
              <a:ext uri="{FF2B5EF4-FFF2-40B4-BE49-F238E27FC236}">
                <a16:creationId xmlns:a16="http://schemas.microsoft.com/office/drawing/2014/main" id="{00A6D96B-6092-435C-8E33-203D09B991E2}"/>
              </a:ext>
            </a:extLst>
          </p:cNvPr>
          <p:cNvCxnSpPr/>
          <p:nvPr/>
        </p:nvCxnSpPr>
        <p:spPr>
          <a:xfrm>
            <a:off x="7764386" y="528481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A9BF63B2-8CFD-4A10-BF35-CF6E96C79D51}"/>
              </a:ext>
            </a:extLst>
          </p:cNvPr>
          <p:cNvCxnSpPr/>
          <p:nvPr/>
        </p:nvCxnSpPr>
        <p:spPr>
          <a:xfrm>
            <a:off x="6936294" y="53012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직선 연결선 81">
            <a:extLst>
              <a:ext uri="{FF2B5EF4-FFF2-40B4-BE49-F238E27FC236}">
                <a16:creationId xmlns:a16="http://schemas.microsoft.com/office/drawing/2014/main" id="{AAF48496-1126-4140-9E70-3433EDC782C5}"/>
              </a:ext>
            </a:extLst>
          </p:cNvPr>
          <p:cNvCxnSpPr/>
          <p:nvPr/>
        </p:nvCxnSpPr>
        <p:spPr>
          <a:xfrm>
            <a:off x="6679094" y="526055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76917A57-DD70-4E15-9DEA-AAD3EDB13FDB}"/>
              </a:ext>
            </a:extLst>
          </p:cNvPr>
          <p:cNvCxnSpPr/>
          <p:nvPr/>
        </p:nvCxnSpPr>
        <p:spPr>
          <a:xfrm>
            <a:off x="6111084" y="530301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0160087D-C0C5-4C73-A307-21F0C9E2EC9F}"/>
              </a:ext>
            </a:extLst>
          </p:cNvPr>
          <p:cNvSpPr txBox="1"/>
          <p:nvPr/>
        </p:nvSpPr>
        <p:spPr>
          <a:xfrm>
            <a:off x="7711288" y="4985233"/>
            <a:ext cx="514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52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C86456E-BC89-4B2E-BAEE-A445D8973F54}"/>
              </a:ext>
            </a:extLst>
          </p:cNvPr>
          <p:cNvSpPr txBox="1"/>
          <p:nvPr/>
        </p:nvSpPr>
        <p:spPr>
          <a:xfrm>
            <a:off x="6612258" y="4995925"/>
            <a:ext cx="514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30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8E032F5-56D6-4FA7-8E0C-7EED4ED11EFC}"/>
              </a:ext>
            </a:extLst>
          </p:cNvPr>
          <p:cNvSpPr txBox="1"/>
          <p:nvPr/>
        </p:nvSpPr>
        <p:spPr>
          <a:xfrm>
            <a:off x="5713385" y="5030601"/>
            <a:ext cx="514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14</a:t>
            </a:r>
          </a:p>
        </p:txBody>
      </p:sp>
      <p:cxnSp>
        <p:nvCxnSpPr>
          <p:cNvPr id="87" name="직선 화살표 연결선 86">
            <a:extLst>
              <a:ext uri="{FF2B5EF4-FFF2-40B4-BE49-F238E27FC236}">
                <a16:creationId xmlns:a16="http://schemas.microsoft.com/office/drawing/2014/main" id="{853691A2-A1A5-4C42-A26D-AF8177758C2B}"/>
              </a:ext>
            </a:extLst>
          </p:cNvPr>
          <p:cNvCxnSpPr>
            <a:endCxn id="85" idx="1"/>
          </p:cNvCxnSpPr>
          <p:nvPr/>
        </p:nvCxnSpPr>
        <p:spPr>
          <a:xfrm>
            <a:off x="5444611" y="4725144"/>
            <a:ext cx="1167647" cy="42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직선 화살표 연결선 87">
            <a:extLst>
              <a:ext uri="{FF2B5EF4-FFF2-40B4-BE49-F238E27FC236}">
                <a16:creationId xmlns:a16="http://schemas.microsoft.com/office/drawing/2014/main" id="{46E18EB8-845C-4AF5-A975-4E1CC2AC34F2}"/>
              </a:ext>
            </a:extLst>
          </p:cNvPr>
          <p:cNvCxnSpPr>
            <a:stCxn id="70" idx="2"/>
          </p:cNvCxnSpPr>
          <p:nvPr/>
        </p:nvCxnSpPr>
        <p:spPr>
          <a:xfrm>
            <a:off x="5753334" y="4725144"/>
            <a:ext cx="102708" cy="413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화살표 연결선 88">
            <a:extLst>
              <a:ext uri="{FF2B5EF4-FFF2-40B4-BE49-F238E27FC236}">
                <a16:creationId xmlns:a16="http://schemas.microsoft.com/office/drawing/2014/main" id="{14F1F6D9-5217-43BD-9B23-109688F2DED8}"/>
              </a:ext>
            </a:extLst>
          </p:cNvPr>
          <p:cNvCxnSpPr>
            <a:endCxn id="84" idx="1"/>
          </p:cNvCxnSpPr>
          <p:nvPr/>
        </p:nvCxnSpPr>
        <p:spPr>
          <a:xfrm>
            <a:off x="6205154" y="4684494"/>
            <a:ext cx="1506134" cy="4546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3D501FEE-9679-429C-B293-41C28E6F5D14}"/>
              </a:ext>
            </a:extLst>
          </p:cNvPr>
          <p:cNvSpPr/>
          <p:nvPr/>
        </p:nvSpPr>
        <p:spPr>
          <a:xfrm>
            <a:off x="5291886" y="5928014"/>
            <a:ext cx="2783368" cy="2753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0A554BDD-278C-40C8-A042-25641B35EB85}"/>
              </a:ext>
            </a:extLst>
          </p:cNvPr>
          <p:cNvCxnSpPr>
            <a:cxnSpLocks/>
          </p:cNvCxnSpPr>
          <p:nvPr/>
        </p:nvCxnSpPr>
        <p:spPr>
          <a:xfrm>
            <a:off x="5705869" y="5928014"/>
            <a:ext cx="0" cy="27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>
            <a:extLst>
              <a:ext uri="{FF2B5EF4-FFF2-40B4-BE49-F238E27FC236}">
                <a16:creationId xmlns:a16="http://schemas.microsoft.com/office/drawing/2014/main" id="{4EDCBBB7-A5BA-4F8D-A358-107044B87E05}"/>
              </a:ext>
            </a:extLst>
          </p:cNvPr>
          <p:cNvCxnSpPr/>
          <p:nvPr/>
        </p:nvCxnSpPr>
        <p:spPr>
          <a:xfrm>
            <a:off x="6028434" y="5938706"/>
            <a:ext cx="0" cy="27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344D9FA4-DACE-4566-8A9B-C4A7695743F4}"/>
              </a:ext>
            </a:extLst>
          </p:cNvPr>
          <p:cNvSpPr txBox="1"/>
          <p:nvPr/>
        </p:nvSpPr>
        <p:spPr>
          <a:xfrm>
            <a:off x="5223306" y="592051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2607C65-31BF-41A5-BD52-6A2BA72C64B6}"/>
              </a:ext>
            </a:extLst>
          </p:cNvPr>
          <p:cNvSpPr txBox="1"/>
          <p:nvPr/>
        </p:nvSpPr>
        <p:spPr>
          <a:xfrm>
            <a:off x="5663415" y="589170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14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CD461BD-0943-4E86-8F33-39FFD6E00017}"/>
              </a:ext>
            </a:extLst>
          </p:cNvPr>
          <p:cNvSpPr txBox="1"/>
          <p:nvPr/>
        </p:nvSpPr>
        <p:spPr>
          <a:xfrm>
            <a:off x="5991605" y="58771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52</a:t>
            </a:r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26FB0269-796B-4F76-B7D6-2809627F7FD3}"/>
              </a:ext>
            </a:extLst>
          </p:cNvPr>
          <p:cNvCxnSpPr/>
          <p:nvPr/>
        </p:nvCxnSpPr>
        <p:spPr>
          <a:xfrm>
            <a:off x="6334570" y="5924135"/>
            <a:ext cx="0" cy="2753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14962F26-577A-489C-A9A9-0DF4A7265C38}"/>
              </a:ext>
            </a:extLst>
          </p:cNvPr>
          <p:cNvSpPr txBox="1"/>
          <p:nvPr/>
        </p:nvSpPr>
        <p:spPr>
          <a:xfrm>
            <a:off x="4281856" y="5734985"/>
            <a:ext cx="1139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p1's</a:t>
            </a:r>
          </a:p>
          <a:p>
            <a:r>
              <a:rPr lang="en-US" sz="1400">
                <a:solidFill>
                  <a:srgbClr val="FF0000"/>
                </a:solidFill>
              </a:rPr>
              <a:t>page table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4C63E45-1ED2-443D-8F6A-6EC6DD8A729D}"/>
              </a:ext>
            </a:extLst>
          </p:cNvPr>
          <p:cNvSpPr txBox="1"/>
          <p:nvPr/>
        </p:nvSpPr>
        <p:spPr>
          <a:xfrm>
            <a:off x="5338092" y="5702493"/>
            <a:ext cx="5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8B0CACDA-7C63-4E62-BEBF-18745BC7082D}"/>
              </a:ext>
            </a:extLst>
          </p:cNvPr>
          <p:cNvSpPr txBox="1"/>
          <p:nvPr/>
        </p:nvSpPr>
        <p:spPr>
          <a:xfrm>
            <a:off x="5741974" y="5706372"/>
            <a:ext cx="5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EBDD71C-2E7B-4158-BEB8-C73D58173552}"/>
              </a:ext>
            </a:extLst>
          </p:cNvPr>
          <p:cNvSpPr txBox="1"/>
          <p:nvPr/>
        </p:nvSpPr>
        <p:spPr>
          <a:xfrm>
            <a:off x="6095281" y="5707959"/>
            <a:ext cx="5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2</a:t>
            </a:r>
          </a:p>
        </p:txBody>
      </p:sp>
      <p:cxnSp>
        <p:nvCxnSpPr>
          <p:cNvPr id="108" name="직선 화살표 연결선 107">
            <a:extLst>
              <a:ext uri="{FF2B5EF4-FFF2-40B4-BE49-F238E27FC236}">
                <a16:creationId xmlns:a16="http://schemas.microsoft.com/office/drawing/2014/main" id="{382541A8-3C55-4288-8B06-6F4B0755CA1B}"/>
              </a:ext>
            </a:extLst>
          </p:cNvPr>
          <p:cNvCxnSpPr>
            <a:cxnSpLocks/>
          </p:cNvCxnSpPr>
          <p:nvPr/>
        </p:nvCxnSpPr>
        <p:spPr>
          <a:xfrm>
            <a:off x="1244150" y="2209165"/>
            <a:ext cx="0" cy="3557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직선 화살표 연결선 109">
            <a:extLst>
              <a:ext uri="{FF2B5EF4-FFF2-40B4-BE49-F238E27FC236}">
                <a16:creationId xmlns:a16="http://schemas.microsoft.com/office/drawing/2014/main" id="{DE97B765-7AF3-480E-B100-DC999E3062D3}"/>
              </a:ext>
            </a:extLst>
          </p:cNvPr>
          <p:cNvCxnSpPr>
            <a:cxnSpLocks/>
          </p:cNvCxnSpPr>
          <p:nvPr/>
        </p:nvCxnSpPr>
        <p:spPr>
          <a:xfrm>
            <a:off x="6051875" y="2168536"/>
            <a:ext cx="0" cy="3557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60BCA5B2-DE57-4EB1-9FBF-5C3F8824DFB7}"/>
              </a:ext>
            </a:extLst>
          </p:cNvPr>
          <p:cNvSpPr txBox="1"/>
          <p:nvPr/>
        </p:nvSpPr>
        <p:spPr>
          <a:xfrm>
            <a:off x="5044721" y="6258869"/>
            <a:ext cx="3268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(</a:t>
            </a:r>
            <a:r>
              <a:rPr lang="en-US" smtClean="0">
                <a:solidFill>
                  <a:srgbClr val="FF0000"/>
                </a:solidFill>
              </a:rPr>
              <a:t>p1's task_struct-&gt;</a:t>
            </a:r>
            <a:r>
              <a:rPr lang="en-US" u="sng" smtClean="0">
                <a:solidFill>
                  <a:srgbClr val="FF0000"/>
                </a:solidFill>
              </a:rPr>
              <a:t>mm-</a:t>
            </a:r>
            <a:r>
              <a:rPr lang="en-US" u="sng">
                <a:solidFill>
                  <a:srgbClr val="FF0000"/>
                </a:solidFill>
              </a:rPr>
              <a:t>&gt;pgd</a:t>
            </a:r>
            <a:r>
              <a:rPr lang="en-US"/>
              <a:t>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7F8EEBE-6B8C-4271-808D-CDDD0A5E7BB7}"/>
              </a:ext>
            </a:extLst>
          </p:cNvPr>
          <p:cNvSpPr txBox="1"/>
          <p:nvPr/>
        </p:nvSpPr>
        <p:spPr>
          <a:xfrm>
            <a:off x="0" y="6506381"/>
            <a:ext cx="44833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/>
              <a:t>(current-&gt;files-&gt;fdt-&gt;fd[x]-&gt;f_dentry-&gt;d_inode-&gt;i_private-&gt;i_block</a:t>
            </a:r>
            <a:r>
              <a:rPr lang="en-US" sz="11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877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process image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DDEF92-5B96-4940-AB9C-0171BE6B9836}"/>
              </a:ext>
            </a:extLst>
          </p:cNvPr>
          <p:cNvSpPr txBox="1"/>
          <p:nvPr/>
        </p:nvSpPr>
        <p:spPr>
          <a:xfrm>
            <a:off x="211786" y="1772816"/>
            <a:ext cx="85072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process = application code, data, stack + library code, data, stack + .............</a:t>
            </a:r>
          </a:p>
          <a:p>
            <a:pPr algn="just" latinLnBrk="1"/>
            <a:r>
              <a:rPr lang="en-US" kern="100"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data area is for global data</a:t>
            </a:r>
          </a:p>
          <a:p>
            <a:pPr algn="just" latinLnBrk="1"/>
            <a:r>
              <a:rPr 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stack is for local data</a:t>
            </a:r>
          </a:p>
          <a:p>
            <a:pPr algn="just" latinLnBrk="1"/>
            <a:r>
              <a:rPr 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- 1 process = </a:t>
            </a:r>
            <a:r>
              <a:rPr lang="en-US" b="1" kern="1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4G </a:t>
            </a:r>
            <a:r>
              <a:rPr lang="en-US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byte</a:t>
            </a:r>
          </a:p>
        </p:txBody>
      </p:sp>
    </p:spTree>
    <p:extLst>
      <p:ext uri="{BB962C8B-B14F-4D97-AF65-F5344CB8AC3E}">
        <p14:creationId xmlns:p14="http://schemas.microsoft.com/office/powerpoint/2010/main" val="3973050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/>
          </a:bodyPr>
          <a:lstStyle/>
          <a:p>
            <a:r>
              <a:rPr lang="en-US" sz="1800"/>
              <a:t>process image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DDEF92-5B96-4940-AB9C-0171BE6B9836}"/>
              </a:ext>
            </a:extLst>
          </p:cNvPr>
          <p:cNvSpPr txBox="1"/>
          <p:nvPr/>
        </p:nvSpPr>
        <p:spPr>
          <a:xfrm>
            <a:off x="179512" y="731837"/>
            <a:ext cx="86409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latinLnBrk="1"/>
            <a:r>
              <a:rPr lang="en-US" sz="16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process = application code, data, stack + library code, data, stack + .............</a:t>
            </a:r>
          </a:p>
          <a:p>
            <a:pPr algn="just" latinLnBrk="1"/>
            <a:r>
              <a:rPr lang="en-US" sz="16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- 1 process = </a:t>
            </a:r>
            <a:r>
              <a:rPr lang="en-US" sz="1600" b="1" kern="1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4G </a:t>
            </a:r>
            <a:r>
              <a:rPr lang="en-US" sz="16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byte</a:t>
            </a:r>
          </a:p>
          <a:p>
            <a:pPr algn="just" latinLnBrk="1"/>
            <a:r>
              <a:rPr lang="en-US" sz="16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- the layout of a process can be shown roughly with </a:t>
            </a:r>
            <a:r>
              <a:rPr lang="en-US" sz="1600" kern="1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printf</a:t>
            </a:r>
            <a:r>
              <a:rPr lang="en-US" sz="16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or exactly with </a:t>
            </a:r>
            <a:r>
              <a:rPr lang="en-US" sz="1600" kern="1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/proc/pid/maps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D153D2-AD37-47D7-97A8-132A5A0689B0}"/>
              </a:ext>
            </a:extLst>
          </p:cNvPr>
          <p:cNvSpPr txBox="1"/>
          <p:nvPr/>
        </p:nvSpPr>
        <p:spPr>
          <a:xfrm>
            <a:off x="96375" y="1563307"/>
            <a:ext cx="45720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ex3.c: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  int </a:t>
            </a:r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x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;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int </a:t>
            </a:r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y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;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void </a:t>
            </a:r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main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(){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   y=x+3;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       printf("x:%p y:%p main:%p\n", &amp;x, &amp;y, main);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       for(;;);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   }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C8998A-1160-471F-B166-FD1D02C8AD6F}"/>
              </a:ext>
            </a:extLst>
          </p:cNvPr>
          <p:cNvSpPr txBox="1"/>
          <p:nvPr/>
        </p:nvSpPr>
        <p:spPr>
          <a:xfrm>
            <a:off x="103570" y="3518321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# ./ex3&amp;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x:0x804a01c y:0x804a020 main:0x80483b4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2C4A71-FB0D-4324-B193-279D721BA180}"/>
              </a:ext>
            </a:extLst>
          </p:cNvPr>
          <p:cNvSpPr txBox="1"/>
          <p:nvPr/>
        </p:nvSpPr>
        <p:spPr>
          <a:xfrm>
            <a:off x="96375" y="4150163"/>
            <a:ext cx="708727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$ cat /proc/4693/maps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Start      end       perm offset    dev   inode       file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0</a:t>
            </a:r>
            <a:r>
              <a:rPr lang="en-US" sz="1400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8048000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-08049000 r-xp 00000000 08:03 614956  /root/ex3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08049000-0804a000 r--p 00000000 08:03 614956  /root/ex3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0</a:t>
            </a:r>
            <a:r>
              <a:rPr lang="en-US" sz="1400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804a000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-0804b000 rw-p 00001000 08:03 614956 /root/ex3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b7de7000-b7de8000 rw-p b7de7000 00:00 0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b7de8000-b7f12000 r-xp 00000000  08:03 113693 /lib/libc-2.6.1.so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b7f12000-b7f14000 r--p 0012a000  08:03 113693  /lib/libc-2.6.1.so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b7f14000-b7f15000 rw-p 0012c000  08:03 113693 /lib/libc-2.6.1.so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..........................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988D5573-F0FD-4702-B7A2-E6EA003FC266}"/>
              </a:ext>
            </a:extLst>
          </p:cNvPr>
          <p:cNvSpPr/>
          <p:nvPr/>
        </p:nvSpPr>
        <p:spPr>
          <a:xfrm>
            <a:off x="6291913" y="2255070"/>
            <a:ext cx="1440160" cy="39212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AADEF4-6456-4791-8ACD-F5C5471AB7FF}"/>
              </a:ext>
            </a:extLst>
          </p:cNvPr>
          <p:cNvSpPr txBox="1"/>
          <p:nvPr/>
        </p:nvSpPr>
        <p:spPr>
          <a:xfrm>
            <a:off x="7672810" y="357505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804a01c</a:t>
            </a:r>
            <a:r>
              <a:rPr lang="en-US" sz="1400" b="1">
                <a:solidFill>
                  <a:srgbClr val="FF0000"/>
                </a:solidFill>
              </a:rPr>
              <a:t>(x</a:t>
            </a:r>
            <a:r>
              <a:rPr lang="en-US" sz="1400"/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2FBC667-3F8B-4BE9-92E2-52278B7DD230}"/>
              </a:ext>
            </a:extLst>
          </p:cNvPr>
          <p:cNvSpPr txBox="1"/>
          <p:nvPr/>
        </p:nvSpPr>
        <p:spPr>
          <a:xfrm>
            <a:off x="7681440" y="268358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804b000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8181D2-049E-44D0-9266-5A38FDAC6AE7}"/>
              </a:ext>
            </a:extLst>
          </p:cNvPr>
          <p:cNvSpPr txBox="1"/>
          <p:nvPr/>
        </p:nvSpPr>
        <p:spPr>
          <a:xfrm>
            <a:off x="7704191" y="3848517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804a000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29DBD1-438E-400A-A53C-48B4BF552001}"/>
              </a:ext>
            </a:extLst>
          </p:cNvPr>
          <p:cNvSpPr txBox="1"/>
          <p:nvPr/>
        </p:nvSpPr>
        <p:spPr>
          <a:xfrm>
            <a:off x="7713486" y="509875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80483b4(</a:t>
            </a:r>
            <a:r>
              <a:rPr lang="en-US" sz="1400" b="1">
                <a:solidFill>
                  <a:srgbClr val="FF0000"/>
                </a:solidFill>
              </a:rPr>
              <a:t>main</a:t>
            </a:r>
            <a:r>
              <a:rPr lang="en-US" sz="1400"/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438FBC5-9D48-4E6E-B6D0-E1DBFE3C26B6}"/>
              </a:ext>
            </a:extLst>
          </p:cNvPr>
          <p:cNvSpPr txBox="1"/>
          <p:nvPr/>
        </p:nvSpPr>
        <p:spPr>
          <a:xfrm>
            <a:off x="7694898" y="4524939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8049000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BDB0AE-3D6C-4E1E-B8AB-6C0D31471416}"/>
              </a:ext>
            </a:extLst>
          </p:cNvPr>
          <p:cNvSpPr txBox="1"/>
          <p:nvPr/>
        </p:nvSpPr>
        <p:spPr>
          <a:xfrm>
            <a:off x="7700859" y="5394659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8048000</a:t>
            </a:r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5FB336AC-B3A9-4217-A1C9-8E40519DE782}"/>
              </a:ext>
            </a:extLst>
          </p:cNvPr>
          <p:cNvCxnSpPr>
            <a:cxnSpLocks/>
          </p:cNvCxnSpPr>
          <p:nvPr/>
        </p:nvCxnSpPr>
        <p:spPr>
          <a:xfrm>
            <a:off x="6254738" y="4751397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C54155A6-F2E5-42EF-A26B-89301D2CC086}"/>
              </a:ext>
            </a:extLst>
          </p:cNvPr>
          <p:cNvCxnSpPr/>
          <p:nvPr/>
        </p:nvCxnSpPr>
        <p:spPr>
          <a:xfrm>
            <a:off x="6284525" y="4034482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F5829D30-4BAD-4580-9716-C8BE16DBA0EF}"/>
              </a:ext>
            </a:extLst>
          </p:cNvPr>
          <p:cNvCxnSpPr/>
          <p:nvPr/>
        </p:nvCxnSpPr>
        <p:spPr>
          <a:xfrm>
            <a:off x="6291913" y="5649209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77E9D2C2-8DBD-4BE4-A80E-A7751308EA5A}"/>
              </a:ext>
            </a:extLst>
          </p:cNvPr>
          <p:cNvCxnSpPr/>
          <p:nvPr/>
        </p:nvCxnSpPr>
        <p:spPr>
          <a:xfrm>
            <a:off x="6264031" y="2924530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A10442F-B048-499A-9C54-AFDD19F5B59A}"/>
              </a:ext>
            </a:extLst>
          </p:cNvPr>
          <p:cNvCxnSpPr/>
          <p:nvPr/>
        </p:nvCxnSpPr>
        <p:spPr>
          <a:xfrm>
            <a:off x="6282620" y="3779931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5EE31B04-0171-4BBF-B25E-270FA2A8F49A}"/>
              </a:ext>
            </a:extLst>
          </p:cNvPr>
          <p:cNvCxnSpPr/>
          <p:nvPr/>
        </p:nvCxnSpPr>
        <p:spPr>
          <a:xfrm>
            <a:off x="6309545" y="3643200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9427A37-E183-49AE-97D5-B5A5EF3EE19A}"/>
              </a:ext>
            </a:extLst>
          </p:cNvPr>
          <p:cNvSpPr txBox="1"/>
          <p:nvPr/>
        </p:nvSpPr>
        <p:spPr>
          <a:xfrm>
            <a:off x="6534261" y="4821752"/>
            <a:ext cx="1502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for(;;);</a:t>
            </a:r>
          </a:p>
          <a:p>
            <a:r>
              <a:rPr lang="en-US" sz="1000"/>
              <a:t>printf("x:%p...");</a:t>
            </a:r>
          </a:p>
          <a:p>
            <a:r>
              <a:rPr lang="en-US" sz="1000"/>
              <a:t>y=x+3;</a:t>
            </a: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B9F0BAD2-24EA-476B-B0CB-D350B85801AA}"/>
              </a:ext>
            </a:extLst>
          </p:cNvPr>
          <p:cNvCxnSpPr/>
          <p:nvPr/>
        </p:nvCxnSpPr>
        <p:spPr>
          <a:xfrm flipV="1">
            <a:off x="6534261" y="4832716"/>
            <a:ext cx="0" cy="473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D318BCB1-3C30-4C62-8D04-8033D61E817C}"/>
              </a:ext>
            </a:extLst>
          </p:cNvPr>
          <p:cNvCxnSpPr/>
          <p:nvPr/>
        </p:nvCxnSpPr>
        <p:spPr>
          <a:xfrm>
            <a:off x="6304393" y="3520802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497111F-4F23-4F66-81AD-D8AB95F098B7}"/>
              </a:ext>
            </a:extLst>
          </p:cNvPr>
          <p:cNvCxnSpPr/>
          <p:nvPr/>
        </p:nvCxnSpPr>
        <p:spPr>
          <a:xfrm>
            <a:off x="6282620" y="3368160"/>
            <a:ext cx="144016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14B74F7-1686-4560-A8F1-AFC9AE9CC39E}"/>
              </a:ext>
            </a:extLst>
          </p:cNvPr>
          <p:cNvSpPr txBox="1"/>
          <p:nvPr/>
        </p:nvSpPr>
        <p:spPr>
          <a:xfrm>
            <a:off x="7672810" y="3296644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804a020</a:t>
            </a:r>
            <a:r>
              <a:rPr lang="en-US" sz="1400" b="1">
                <a:solidFill>
                  <a:srgbClr val="FF0000"/>
                </a:solidFill>
              </a:rPr>
              <a:t>(y</a:t>
            </a:r>
            <a:r>
              <a:rPr lang="en-US" sz="1400"/>
              <a:t>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0236ABF-C750-4D3E-A3F3-CFB5492593FE}"/>
              </a:ext>
            </a:extLst>
          </p:cNvPr>
          <p:cNvSpPr txBox="1"/>
          <p:nvPr/>
        </p:nvSpPr>
        <p:spPr>
          <a:xfrm>
            <a:off x="5479574" y="5157452"/>
            <a:ext cx="904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ex3'scode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09115F-9A87-4B48-82BF-4E83A2E09C0D}"/>
              </a:ext>
            </a:extLst>
          </p:cNvPr>
          <p:cNvSpPr txBox="1"/>
          <p:nvPr/>
        </p:nvSpPr>
        <p:spPr>
          <a:xfrm>
            <a:off x="5496347" y="3332232"/>
            <a:ext cx="979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ex3'sdata</a:t>
            </a:r>
          </a:p>
        </p:txBody>
      </p:sp>
      <p:sp>
        <p:nvSpPr>
          <p:cNvPr id="43" name="자유형: 도형 42">
            <a:extLst>
              <a:ext uri="{FF2B5EF4-FFF2-40B4-BE49-F238E27FC236}">
                <a16:creationId xmlns:a16="http://schemas.microsoft.com/office/drawing/2014/main" id="{4327BE07-6C29-4E22-8488-029888963326}"/>
              </a:ext>
            </a:extLst>
          </p:cNvPr>
          <p:cNvSpPr/>
          <p:nvPr/>
        </p:nvSpPr>
        <p:spPr>
          <a:xfrm>
            <a:off x="5950856" y="2946400"/>
            <a:ext cx="348344" cy="370243"/>
          </a:xfrm>
          <a:custGeom>
            <a:avLst/>
            <a:gdLst>
              <a:gd name="connsiteX0" fmla="*/ 348344 w 348344"/>
              <a:gd name="connsiteY0" fmla="*/ 0 h 370243"/>
              <a:gd name="connsiteX1" fmla="*/ 275773 w 348344"/>
              <a:gd name="connsiteY1" fmla="*/ 29029 h 370243"/>
              <a:gd name="connsiteX2" fmla="*/ 232230 w 348344"/>
              <a:gd name="connsiteY2" fmla="*/ 58057 h 370243"/>
              <a:gd name="connsiteX3" fmla="*/ 174173 w 348344"/>
              <a:gd name="connsiteY3" fmla="*/ 87086 h 370243"/>
              <a:gd name="connsiteX4" fmla="*/ 130630 w 348344"/>
              <a:gd name="connsiteY4" fmla="*/ 116114 h 370243"/>
              <a:gd name="connsiteX5" fmla="*/ 43544 w 348344"/>
              <a:gd name="connsiteY5" fmla="*/ 145143 h 370243"/>
              <a:gd name="connsiteX6" fmla="*/ 14515 w 348344"/>
              <a:gd name="connsiteY6" fmla="*/ 188686 h 370243"/>
              <a:gd name="connsiteX7" fmla="*/ 1 w 348344"/>
              <a:gd name="connsiteY7" fmla="*/ 348343 h 370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8344" h="370243">
                <a:moveTo>
                  <a:pt x="348344" y="0"/>
                </a:moveTo>
                <a:cubicBezTo>
                  <a:pt x="324154" y="9676"/>
                  <a:pt x="299076" y="17377"/>
                  <a:pt x="275773" y="29029"/>
                </a:cubicBezTo>
                <a:cubicBezTo>
                  <a:pt x="260171" y="36830"/>
                  <a:pt x="247376" y="49402"/>
                  <a:pt x="232230" y="58057"/>
                </a:cubicBezTo>
                <a:cubicBezTo>
                  <a:pt x="213444" y="68792"/>
                  <a:pt x="192959" y="76351"/>
                  <a:pt x="174173" y="87086"/>
                </a:cubicBezTo>
                <a:cubicBezTo>
                  <a:pt x="159027" y="95741"/>
                  <a:pt x="146570" y="109029"/>
                  <a:pt x="130630" y="116114"/>
                </a:cubicBezTo>
                <a:cubicBezTo>
                  <a:pt x="102668" y="128541"/>
                  <a:pt x="43544" y="145143"/>
                  <a:pt x="43544" y="145143"/>
                </a:cubicBezTo>
                <a:cubicBezTo>
                  <a:pt x="33868" y="159657"/>
                  <a:pt x="17936" y="171581"/>
                  <a:pt x="14515" y="188686"/>
                </a:cubicBezTo>
                <a:cubicBezTo>
                  <a:pt x="-401" y="263264"/>
                  <a:pt x="1" y="429786"/>
                  <a:pt x="1" y="3483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자유형: 도형 43">
            <a:extLst>
              <a:ext uri="{FF2B5EF4-FFF2-40B4-BE49-F238E27FC236}">
                <a16:creationId xmlns:a16="http://schemas.microsoft.com/office/drawing/2014/main" id="{169BF30C-8DF0-45A3-A7D9-3AD60E386FFC}"/>
              </a:ext>
            </a:extLst>
          </p:cNvPr>
          <p:cNvSpPr/>
          <p:nvPr/>
        </p:nvSpPr>
        <p:spPr>
          <a:xfrm>
            <a:off x="5994400" y="5399314"/>
            <a:ext cx="261257" cy="248240"/>
          </a:xfrm>
          <a:custGeom>
            <a:avLst/>
            <a:gdLst>
              <a:gd name="connsiteX0" fmla="*/ 14514 w 261257"/>
              <a:gd name="connsiteY0" fmla="*/ 0 h 248240"/>
              <a:gd name="connsiteX1" fmla="*/ 0 w 261257"/>
              <a:gd name="connsiteY1" fmla="*/ 72572 h 248240"/>
              <a:gd name="connsiteX2" fmla="*/ 14514 w 261257"/>
              <a:gd name="connsiteY2" fmla="*/ 116115 h 248240"/>
              <a:gd name="connsiteX3" fmla="*/ 116114 w 261257"/>
              <a:gd name="connsiteY3" fmla="*/ 232229 h 248240"/>
              <a:gd name="connsiteX4" fmla="*/ 159657 w 261257"/>
              <a:gd name="connsiteY4" fmla="*/ 246743 h 248240"/>
              <a:gd name="connsiteX5" fmla="*/ 261257 w 261257"/>
              <a:gd name="connsiteY5" fmla="*/ 246743 h 24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257" h="248240">
                <a:moveTo>
                  <a:pt x="14514" y="0"/>
                </a:moveTo>
                <a:cubicBezTo>
                  <a:pt x="9676" y="24191"/>
                  <a:pt x="0" y="47902"/>
                  <a:pt x="0" y="72572"/>
                </a:cubicBezTo>
                <a:cubicBezTo>
                  <a:pt x="0" y="87871"/>
                  <a:pt x="7084" y="102741"/>
                  <a:pt x="14514" y="116115"/>
                </a:cubicBezTo>
                <a:cubicBezTo>
                  <a:pt x="48007" y="176403"/>
                  <a:pt x="60663" y="204503"/>
                  <a:pt x="116114" y="232229"/>
                </a:cubicBezTo>
                <a:cubicBezTo>
                  <a:pt x="129798" y="239071"/>
                  <a:pt x="144434" y="245221"/>
                  <a:pt x="159657" y="246743"/>
                </a:cubicBezTo>
                <a:cubicBezTo>
                  <a:pt x="193356" y="250113"/>
                  <a:pt x="227390" y="246743"/>
                  <a:pt x="261257" y="2467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자유형: 도형 44">
            <a:extLst>
              <a:ext uri="{FF2B5EF4-FFF2-40B4-BE49-F238E27FC236}">
                <a16:creationId xmlns:a16="http://schemas.microsoft.com/office/drawing/2014/main" id="{AF16E8A7-B69C-49D2-97F0-A960E79FFA33}"/>
              </a:ext>
            </a:extLst>
          </p:cNvPr>
          <p:cNvSpPr/>
          <p:nvPr/>
        </p:nvSpPr>
        <p:spPr>
          <a:xfrm>
            <a:off x="5965371" y="3672114"/>
            <a:ext cx="290312" cy="377372"/>
          </a:xfrm>
          <a:custGeom>
            <a:avLst/>
            <a:gdLst>
              <a:gd name="connsiteX0" fmla="*/ 0 w 290312"/>
              <a:gd name="connsiteY0" fmla="*/ 0 h 377372"/>
              <a:gd name="connsiteX1" fmla="*/ 43543 w 290312"/>
              <a:gd name="connsiteY1" fmla="*/ 159657 h 377372"/>
              <a:gd name="connsiteX2" fmla="*/ 72572 w 290312"/>
              <a:gd name="connsiteY2" fmla="*/ 203200 h 377372"/>
              <a:gd name="connsiteX3" fmla="*/ 116115 w 290312"/>
              <a:gd name="connsiteY3" fmla="*/ 246743 h 377372"/>
              <a:gd name="connsiteX4" fmla="*/ 159658 w 290312"/>
              <a:gd name="connsiteY4" fmla="*/ 261257 h 377372"/>
              <a:gd name="connsiteX5" fmla="*/ 203200 w 290312"/>
              <a:gd name="connsiteY5" fmla="*/ 304800 h 377372"/>
              <a:gd name="connsiteX6" fmla="*/ 290286 w 290312"/>
              <a:gd name="connsiteY6" fmla="*/ 377372 h 377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0312" h="377372">
                <a:moveTo>
                  <a:pt x="0" y="0"/>
                </a:moveTo>
                <a:cubicBezTo>
                  <a:pt x="7789" y="38945"/>
                  <a:pt x="22499" y="128092"/>
                  <a:pt x="43543" y="159657"/>
                </a:cubicBezTo>
                <a:cubicBezTo>
                  <a:pt x="53219" y="174171"/>
                  <a:pt x="61405" y="189799"/>
                  <a:pt x="72572" y="203200"/>
                </a:cubicBezTo>
                <a:cubicBezTo>
                  <a:pt x="85713" y="218969"/>
                  <a:pt x="99036" y="235357"/>
                  <a:pt x="116115" y="246743"/>
                </a:cubicBezTo>
                <a:cubicBezTo>
                  <a:pt x="128845" y="255230"/>
                  <a:pt x="145144" y="256419"/>
                  <a:pt x="159658" y="261257"/>
                </a:cubicBezTo>
                <a:cubicBezTo>
                  <a:pt x="174172" y="275771"/>
                  <a:pt x="186998" y="292198"/>
                  <a:pt x="203200" y="304800"/>
                </a:cubicBezTo>
                <a:cubicBezTo>
                  <a:pt x="294312" y="375665"/>
                  <a:pt x="290286" y="326565"/>
                  <a:pt x="290286" y="3773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자유형: 도형 45">
            <a:extLst>
              <a:ext uri="{FF2B5EF4-FFF2-40B4-BE49-F238E27FC236}">
                <a16:creationId xmlns:a16="http://schemas.microsoft.com/office/drawing/2014/main" id="{B882E236-96B6-4B5F-AA8B-0A2E3058DDF9}"/>
              </a:ext>
            </a:extLst>
          </p:cNvPr>
          <p:cNvSpPr/>
          <p:nvPr/>
        </p:nvSpPr>
        <p:spPr>
          <a:xfrm>
            <a:off x="6023429" y="4731646"/>
            <a:ext cx="304800" cy="348354"/>
          </a:xfrm>
          <a:custGeom>
            <a:avLst/>
            <a:gdLst>
              <a:gd name="connsiteX0" fmla="*/ 0 w 304800"/>
              <a:gd name="connsiteY0" fmla="*/ 348354 h 348354"/>
              <a:gd name="connsiteX1" fmla="*/ 29028 w 304800"/>
              <a:gd name="connsiteY1" fmla="*/ 232240 h 348354"/>
              <a:gd name="connsiteX2" fmla="*/ 87085 w 304800"/>
              <a:gd name="connsiteY2" fmla="*/ 145154 h 348354"/>
              <a:gd name="connsiteX3" fmla="*/ 188685 w 304800"/>
              <a:gd name="connsiteY3" fmla="*/ 43554 h 348354"/>
              <a:gd name="connsiteX4" fmla="*/ 304800 w 304800"/>
              <a:gd name="connsiteY4" fmla="*/ 11 h 34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4800" h="348354">
                <a:moveTo>
                  <a:pt x="0" y="348354"/>
                </a:moveTo>
                <a:cubicBezTo>
                  <a:pt x="4021" y="328249"/>
                  <a:pt x="15081" y="257344"/>
                  <a:pt x="29028" y="232240"/>
                </a:cubicBezTo>
                <a:cubicBezTo>
                  <a:pt x="45971" y="201742"/>
                  <a:pt x="76052" y="178252"/>
                  <a:pt x="87085" y="145154"/>
                </a:cubicBezTo>
                <a:cubicBezTo>
                  <a:pt x="108580" y="80673"/>
                  <a:pt x="98113" y="82371"/>
                  <a:pt x="188685" y="43554"/>
                </a:cubicBezTo>
                <a:cubicBezTo>
                  <a:pt x="294732" y="-1895"/>
                  <a:pt x="253439" y="11"/>
                  <a:pt x="304800" y="1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ADF443E-18C9-411A-8268-62D262D18D9B}"/>
              </a:ext>
            </a:extLst>
          </p:cNvPr>
          <p:cNvSpPr txBox="1"/>
          <p:nvPr/>
        </p:nvSpPr>
        <p:spPr>
          <a:xfrm>
            <a:off x="5857695" y="6278957"/>
            <a:ext cx="2386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ex3's process image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7EE44C10-4E82-4810-9D82-3F4E0F286117}"/>
              </a:ext>
            </a:extLst>
          </p:cNvPr>
          <p:cNvSpPr/>
          <p:nvPr/>
        </p:nvSpPr>
        <p:spPr>
          <a:xfrm>
            <a:off x="6282620" y="1551351"/>
            <a:ext cx="1449453" cy="703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D3A6EF-7EC1-4A39-BF3D-B42BA2756AAC}"/>
              </a:ext>
            </a:extLst>
          </p:cNvPr>
          <p:cNvSpPr txBox="1"/>
          <p:nvPr/>
        </p:nvSpPr>
        <p:spPr>
          <a:xfrm>
            <a:off x="7703488" y="2019880"/>
            <a:ext cx="996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b7de7000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9B4D69-4416-44C2-8B5F-594C640F61A5}"/>
              </a:ext>
            </a:extLst>
          </p:cNvPr>
          <p:cNvSpPr txBox="1"/>
          <p:nvPr/>
        </p:nvSpPr>
        <p:spPr>
          <a:xfrm>
            <a:off x="6435443" y="1851223"/>
            <a:ext cx="931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AE3F65-F930-437D-94A9-592F1833007D}"/>
              </a:ext>
            </a:extLst>
          </p:cNvPr>
          <p:cNvSpPr txBox="1"/>
          <p:nvPr/>
        </p:nvSpPr>
        <p:spPr>
          <a:xfrm>
            <a:off x="4891956" y="1905394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libc code, data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07FA821-6A35-4597-8260-6C7103605094}"/>
              </a:ext>
            </a:extLst>
          </p:cNvPr>
          <p:cNvSpPr/>
          <p:nvPr/>
        </p:nvSpPr>
        <p:spPr>
          <a:xfrm>
            <a:off x="96375" y="1551351"/>
            <a:ext cx="4490464" cy="19484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rmAutofit/>
          </a:bodyPr>
          <a:lstStyle/>
          <a:p>
            <a:r>
              <a:rPr lang="en-US" sz="1800"/>
              <a:t>paging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012F4B-53DE-4B68-9B95-C62FED96B3F5}"/>
              </a:ext>
            </a:extLst>
          </p:cNvPr>
          <p:cNvSpPr txBox="1"/>
          <p:nvPr/>
        </p:nvSpPr>
        <p:spPr>
          <a:xfrm>
            <a:off x="1331640" y="1196752"/>
            <a:ext cx="68407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Process = sequence of </a:t>
            </a:r>
            <a:r>
              <a:rPr lang="en-US" b="1">
                <a:solidFill>
                  <a:srgbClr val="FF0000"/>
                </a:solidFill>
              </a:rPr>
              <a:t>pages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Memory = sequence of </a:t>
            </a:r>
            <a:r>
              <a:rPr lang="en-US" b="1">
                <a:solidFill>
                  <a:srgbClr val="FF0000"/>
                </a:solidFill>
              </a:rPr>
              <a:t>page frames </a:t>
            </a:r>
          </a:p>
          <a:p>
            <a:endParaRPr lang="en-US"/>
          </a:p>
          <a:p>
            <a:r>
              <a:rPr lang="en-US"/>
              <a:t>Store process pages in </a:t>
            </a:r>
            <a:r>
              <a:rPr lang="en-US" b="1">
                <a:solidFill>
                  <a:srgbClr val="FF0000"/>
                </a:solidFill>
              </a:rPr>
              <a:t>any empty frames</a:t>
            </a:r>
          </a:p>
          <a:p>
            <a:endParaRPr lang="en-US">
              <a:solidFill>
                <a:srgbClr val="FF0000"/>
              </a:solidFill>
            </a:endParaRPr>
          </a:p>
          <a:p>
            <a:r>
              <a:rPr lang="en-US" b="1">
                <a:solidFill>
                  <a:srgbClr val="FF0000"/>
                </a:solidFill>
              </a:rPr>
              <a:t>Remember frame locations </a:t>
            </a:r>
            <a:r>
              <a:rPr lang="en-US"/>
              <a:t>in the </a:t>
            </a:r>
            <a:r>
              <a:rPr lang="en-US" b="1">
                <a:solidFill>
                  <a:srgbClr val="FF0000"/>
                </a:solidFill>
              </a:rPr>
              <a:t>page table</a:t>
            </a:r>
            <a:r>
              <a:rPr lang="en-US"/>
              <a:t> of this process</a:t>
            </a:r>
          </a:p>
          <a:p>
            <a:endParaRPr lang="en-US"/>
          </a:p>
          <a:p>
            <a:r>
              <a:rPr lang="en-US"/>
              <a:t>1 page = 1 page frame </a:t>
            </a:r>
          </a:p>
          <a:p>
            <a:r>
              <a:rPr lang="en-US"/>
              <a:t>          = 4K (in default) byte= 4096 byte = 0x1000 byte</a:t>
            </a:r>
          </a:p>
          <a:p>
            <a:endParaRPr lang="en-US"/>
          </a:p>
          <a:p>
            <a:r>
              <a:rPr lang="en-US"/>
              <a:t>main at address 80483b4 ==&gt; page 8048, offset 3b4</a:t>
            </a:r>
          </a:p>
          <a:p>
            <a:r>
              <a:rPr lang="en-US"/>
              <a:t>x      at address 804a01c ==&gt; page 804a, offset 01c</a:t>
            </a:r>
          </a:p>
          <a:p>
            <a:r>
              <a:rPr lang="en-US"/>
              <a:t>y      at address 804a020 ==&gt; page 804a, offset 020</a:t>
            </a:r>
          </a:p>
        </p:txBody>
      </p:sp>
    </p:spTree>
    <p:extLst>
      <p:ext uri="{BB962C8B-B14F-4D97-AF65-F5344CB8AC3E}">
        <p14:creationId xmlns:p14="http://schemas.microsoft.com/office/powerpoint/2010/main" val="2479301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rmAutofit/>
          </a:bodyPr>
          <a:lstStyle/>
          <a:p>
            <a:r>
              <a:rPr lang="en-US" sz="1800"/>
              <a:t>paging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BE3A3E-5542-4F82-9985-16618DA86C07}"/>
              </a:ext>
            </a:extLst>
          </p:cNvPr>
          <p:cNvSpPr txBox="1"/>
          <p:nvPr/>
        </p:nvSpPr>
        <p:spPr>
          <a:xfrm>
            <a:off x="615133" y="859823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- </a:t>
            </a:r>
            <a:r>
              <a:rPr lang="en-US">
                <a:solidFill>
                  <a:srgbClr val="FF0000"/>
                </a:solidFill>
              </a:rPr>
              <a:t>memory address </a:t>
            </a:r>
            <a:r>
              <a:rPr lang="en-US"/>
              <a:t>shown with printf() is </a:t>
            </a:r>
            <a:r>
              <a:rPr lang="en-US" b="1" u="sng">
                <a:solidFill>
                  <a:srgbClr val="FF0000"/>
                </a:solidFill>
              </a:rPr>
              <a:t>not</a:t>
            </a:r>
            <a:r>
              <a:rPr lang="en-US">
                <a:solidFill>
                  <a:srgbClr val="FF0000"/>
                </a:solidFill>
              </a:rPr>
              <a:t> true physical memory address</a:t>
            </a:r>
          </a:p>
          <a:p>
            <a:r>
              <a:rPr lang="en-US"/>
              <a:t>- it is </a:t>
            </a:r>
            <a:r>
              <a:rPr lang="en-US">
                <a:solidFill>
                  <a:srgbClr val="FF0000"/>
                </a:solidFill>
              </a:rPr>
              <a:t>virtual address </a:t>
            </a:r>
            <a:r>
              <a:rPr lang="en-US"/>
              <a:t>in the process image</a:t>
            </a:r>
          </a:p>
          <a:p>
            <a:r>
              <a:rPr lang="en-US"/>
              <a:t>- </a:t>
            </a:r>
            <a:r>
              <a:rPr lang="en-US" u="sng">
                <a:solidFill>
                  <a:srgbClr val="FF0000"/>
                </a:solidFill>
              </a:rPr>
              <a:t>true address </a:t>
            </a:r>
            <a:r>
              <a:rPr lang="en-US"/>
              <a:t>is determined during run time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C12F24-FE7E-426A-B553-439CD9F36D81}"/>
              </a:ext>
            </a:extLst>
          </p:cNvPr>
          <p:cNvSpPr txBox="1"/>
          <p:nvPr/>
        </p:nvSpPr>
        <p:spPr>
          <a:xfrm>
            <a:off x="673888" y="324754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# ./ex3&amp;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 b="1">
                <a:solidFill>
                  <a:srgbClr val="FF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x:0x804a01c y:0x804a020 main:0x80483b4</a:t>
            </a:r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3563172D-25D9-4BBB-AD07-CA769CF7A1C1}"/>
              </a:ext>
            </a:extLst>
          </p:cNvPr>
          <p:cNvSpPr/>
          <p:nvPr/>
        </p:nvSpPr>
        <p:spPr>
          <a:xfrm>
            <a:off x="725714" y="856343"/>
            <a:ext cx="1030515" cy="78519"/>
          </a:xfrm>
          <a:custGeom>
            <a:avLst/>
            <a:gdLst>
              <a:gd name="connsiteX0" fmla="*/ 0 w 1030515"/>
              <a:gd name="connsiteY0" fmla="*/ 0 h 78519"/>
              <a:gd name="connsiteX1" fmla="*/ 72572 w 1030515"/>
              <a:gd name="connsiteY1" fmla="*/ 14514 h 78519"/>
              <a:gd name="connsiteX2" fmla="*/ 159657 w 1030515"/>
              <a:gd name="connsiteY2" fmla="*/ 29028 h 78519"/>
              <a:gd name="connsiteX3" fmla="*/ 203200 w 1030515"/>
              <a:gd name="connsiteY3" fmla="*/ 43543 h 78519"/>
              <a:gd name="connsiteX4" fmla="*/ 1030515 w 1030515"/>
              <a:gd name="connsiteY4" fmla="*/ 14514 h 78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515" h="78519">
                <a:moveTo>
                  <a:pt x="0" y="0"/>
                </a:moveTo>
                <a:lnTo>
                  <a:pt x="72572" y="14514"/>
                </a:lnTo>
                <a:cubicBezTo>
                  <a:pt x="101526" y="19778"/>
                  <a:pt x="130929" y="22644"/>
                  <a:pt x="159657" y="29028"/>
                </a:cubicBezTo>
                <a:cubicBezTo>
                  <a:pt x="174592" y="32347"/>
                  <a:pt x="188686" y="38705"/>
                  <a:pt x="203200" y="43543"/>
                </a:cubicBezTo>
                <a:cubicBezTo>
                  <a:pt x="1012303" y="28831"/>
                  <a:pt x="763442" y="148046"/>
                  <a:pt x="1030515" y="1451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7D78327F-11B6-4C10-9908-2A03CC247033}"/>
              </a:ext>
            </a:extLst>
          </p:cNvPr>
          <p:cNvSpPr/>
          <p:nvPr/>
        </p:nvSpPr>
        <p:spPr>
          <a:xfrm>
            <a:off x="1872343" y="827314"/>
            <a:ext cx="1045028" cy="43543"/>
          </a:xfrm>
          <a:custGeom>
            <a:avLst/>
            <a:gdLst>
              <a:gd name="connsiteX0" fmla="*/ 0 w 1045028"/>
              <a:gd name="connsiteY0" fmla="*/ 43543 h 43543"/>
              <a:gd name="connsiteX1" fmla="*/ 72571 w 1045028"/>
              <a:gd name="connsiteY1" fmla="*/ 29029 h 43543"/>
              <a:gd name="connsiteX2" fmla="*/ 116114 w 1045028"/>
              <a:gd name="connsiteY2" fmla="*/ 14515 h 43543"/>
              <a:gd name="connsiteX3" fmla="*/ 174171 w 1045028"/>
              <a:gd name="connsiteY3" fmla="*/ 0 h 43543"/>
              <a:gd name="connsiteX4" fmla="*/ 348343 w 1045028"/>
              <a:gd name="connsiteY4" fmla="*/ 14515 h 43543"/>
              <a:gd name="connsiteX5" fmla="*/ 435428 w 1045028"/>
              <a:gd name="connsiteY5" fmla="*/ 29029 h 43543"/>
              <a:gd name="connsiteX6" fmla="*/ 1045028 w 1045028"/>
              <a:gd name="connsiteY6" fmla="*/ 29029 h 4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5028" h="43543">
                <a:moveTo>
                  <a:pt x="0" y="43543"/>
                </a:moveTo>
                <a:cubicBezTo>
                  <a:pt x="24190" y="38705"/>
                  <a:pt x="48638" y="35012"/>
                  <a:pt x="72571" y="29029"/>
                </a:cubicBezTo>
                <a:cubicBezTo>
                  <a:pt x="87414" y="25318"/>
                  <a:pt x="101403" y="18718"/>
                  <a:pt x="116114" y="14515"/>
                </a:cubicBezTo>
                <a:cubicBezTo>
                  <a:pt x="135294" y="9035"/>
                  <a:pt x="154819" y="4838"/>
                  <a:pt x="174171" y="0"/>
                </a:cubicBezTo>
                <a:cubicBezTo>
                  <a:pt x="232228" y="4838"/>
                  <a:pt x="290441" y="8081"/>
                  <a:pt x="348343" y="14515"/>
                </a:cubicBezTo>
                <a:cubicBezTo>
                  <a:pt x="377592" y="17765"/>
                  <a:pt x="406006" y="28416"/>
                  <a:pt x="435428" y="29029"/>
                </a:cubicBezTo>
                <a:cubicBezTo>
                  <a:pt x="638584" y="33261"/>
                  <a:pt x="841828" y="29029"/>
                  <a:pt x="1045028" y="290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자유형: 도형 7">
            <a:extLst>
              <a:ext uri="{FF2B5EF4-FFF2-40B4-BE49-F238E27FC236}">
                <a16:creationId xmlns:a16="http://schemas.microsoft.com/office/drawing/2014/main" id="{90AA379F-9ED1-4C75-BBD5-62B724D461D2}"/>
              </a:ext>
            </a:extLst>
          </p:cNvPr>
          <p:cNvSpPr/>
          <p:nvPr/>
        </p:nvSpPr>
        <p:spPr>
          <a:xfrm>
            <a:off x="3048000" y="841829"/>
            <a:ext cx="1422400" cy="77893"/>
          </a:xfrm>
          <a:custGeom>
            <a:avLst/>
            <a:gdLst>
              <a:gd name="connsiteX0" fmla="*/ 0 w 1422400"/>
              <a:gd name="connsiteY0" fmla="*/ 43542 h 77893"/>
              <a:gd name="connsiteX1" fmla="*/ 72571 w 1422400"/>
              <a:gd name="connsiteY1" fmla="*/ 29028 h 77893"/>
              <a:gd name="connsiteX2" fmla="*/ 116114 w 1422400"/>
              <a:gd name="connsiteY2" fmla="*/ 14514 h 77893"/>
              <a:gd name="connsiteX3" fmla="*/ 319314 w 1422400"/>
              <a:gd name="connsiteY3" fmla="*/ 29028 h 77893"/>
              <a:gd name="connsiteX4" fmla="*/ 377371 w 1422400"/>
              <a:gd name="connsiteY4" fmla="*/ 43542 h 77893"/>
              <a:gd name="connsiteX5" fmla="*/ 1335314 w 1422400"/>
              <a:gd name="connsiteY5" fmla="*/ 43542 h 77893"/>
              <a:gd name="connsiteX6" fmla="*/ 1422400 w 1422400"/>
              <a:gd name="connsiteY6" fmla="*/ 0 h 77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22400" h="77893">
                <a:moveTo>
                  <a:pt x="0" y="43542"/>
                </a:moveTo>
                <a:cubicBezTo>
                  <a:pt x="24190" y="38704"/>
                  <a:pt x="48638" y="35011"/>
                  <a:pt x="72571" y="29028"/>
                </a:cubicBezTo>
                <a:cubicBezTo>
                  <a:pt x="87414" y="25317"/>
                  <a:pt x="100815" y="14514"/>
                  <a:pt x="116114" y="14514"/>
                </a:cubicBezTo>
                <a:cubicBezTo>
                  <a:pt x="184020" y="14514"/>
                  <a:pt x="251581" y="24190"/>
                  <a:pt x="319314" y="29028"/>
                </a:cubicBezTo>
                <a:cubicBezTo>
                  <a:pt x="338666" y="33866"/>
                  <a:pt x="357898" y="39215"/>
                  <a:pt x="377371" y="43542"/>
                </a:cubicBezTo>
                <a:cubicBezTo>
                  <a:pt x="705670" y="116498"/>
                  <a:pt x="828532" y="51850"/>
                  <a:pt x="1335314" y="43542"/>
                </a:cubicBezTo>
                <a:cubicBezTo>
                  <a:pt x="1418494" y="26906"/>
                  <a:pt x="1396853" y="51093"/>
                  <a:pt x="142240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자유형: 도형 11">
            <a:extLst>
              <a:ext uri="{FF2B5EF4-FFF2-40B4-BE49-F238E27FC236}">
                <a16:creationId xmlns:a16="http://schemas.microsoft.com/office/drawing/2014/main" id="{E58DB443-2021-4C9D-B068-13A9A4133B7A}"/>
              </a:ext>
            </a:extLst>
          </p:cNvPr>
          <p:cNvSpPr/>
          <p:nvPr/>
        </p:nvSpPr>
        <p:spPr>
          <a:xfrm>
            <a:off x="174171" y="703074"/>
            <a:ext cx="435429" cy="361942"/>
          </a:xfrm>
          <a:custGeom>
            <a:avLst/>
            <a:gdLst>
              <a:gd name="connsiteX0" fmla="*/ 435429 w 435429"/>
              <a:gd name="connsiteY0" fmla="*/ 37155 h 361942"/>
              <a:gd name="connsiteX1" fmla="*/ 362858 w 435429"/>
              <a:gd name="connsiteY1" fmla="*/ 8126 h 361942"/>
              <a:gd name="connsiteX2" fmla="*/ 87086 w 435429"/>
              <a:gd name="connsiteY2" fmla="*/ 51669 h 361942"/>
              <a:gd name="connsiteX3" fmla="*/ 58058 w 435429"/>
              <a:gd name="connsiteY3" fmla="*/ 95212 h 361942"/>
              <a:gd name="connsiteX4" fmla="*/ 14515 w 435429"/>
              <a:gd name="connsiteY4" fmla="*/ 138755 h 361942"/>
              <a:gd name="connsiteX5" fmla="*/ 0 w 435429"/>
              <a:gd name="connsiteY5" fmla="*/ 182297 h 361942"/>
              <a:gd name="connsiteX6" fmla="*/ 29029 w 435429"/>
              <a:gd name="connsiteY6" fmla="*/ 312926 h 361942"/>
              <a:gd name="connsiteX7" fmla="*/ 72572 w 435429"/>
              <a:gd name="connsiteY7" fmla="*/ 356469 h 361942"/>
              <a:gd name="connsiteX8" fmla="*/ 333829 w 435429"/>
              <a:gd name="connsiteY8" fmla="*/ 356469 h 361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5429" h="361942">
                <a:moveTo>
                  <a:pt x="435429" y="37155"/>
                </a:moveTo>
                <a:cubicBezTo>
                  <a:pt x="411239" y="27479"/>
                  <a:pt x="388882" y="9365"/>
                  <a:pt x="362858" y="8126"/>
                </a:cubicBezTo>
                <a:cubicBezTo>
                  <a:pt x="151705" y="-1929"/>
                  <a:pt x="186507" y="-14613"/>
                  <a:pt x="87086" y="51669"/>
                </a:cubicBezTo>
                <a:cubicBezTo>
                  <a:pt x="77410" y="66183"/>
                  <a:pt x="69225" y="81811"/>
                  <a:pt x="58058" y="95212"/>
                </a:cubicBezTo>
                <a:cubicBezTo>
                  <a:pt x="44917" y="110981"/>
                  <a:pt x="25901" y="121676"/>
                  <a:pt x="14515" y="138755"/>
                </a:cubicBezTo>
                <a:cubicBezTo>
                  <a:pt x="6028" y="151485"/>
                  <a:pt x="4838" y="167783"/>
                  <a:pt x="0" y="182297"/>
                </a:cubicBezTo>
                <a:cubicBezTo>
                  <a:pt x="1756" y="192831"/>
                  <a:pt x="13150" y="289107"/>
                  <a:pt x="29029" y="312926"/>
                </a:cubicBezTo>
                <a:cubicBezTo>
                  <a:pt x="40415" y="330005"/>
                  <a:pt x="52252" y="353566"/>
                  <a:pt x="72572" y="356469"/>
                </a:cubicBezTo>
                <a:cubicBezTo>
                  <a:pt x="158782" y="368785"/>
                  <a:pt x="246743" y="356469"/>
                  <a:pt x="333829" y="356469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9A5D258-DE0A-44E0-A0B7-B4EB25F40633}"/>
              </a:ext>
            </a:extLst>
          </p:cNvPr>
          <p:cNvSpPr/>
          <p:nvPr/>
        </p:nvSpPr>
        <p:spPr>
          <a:xfrm>
            <a:off x="697711" y="2152319"/>
            <a:ext cx="1030515" cy="4184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A2D807EF-FF45-4ED4-8E73-12AD345DD799}"/>
              </a:ext>
            </a:extLst>
          </p:cNvPr>
          <p:cNvCxnSpPr/>
          <p:nvPr/>
        </p:nvCxnSpPr>
        <p:spPr>
          <a:xfrm>
            <a:off x="697711" y="5896735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D559D0B4-D280-43E0-94C6-5CEA52BCA617}"/>
              </a:ext>
            </a:extLst>
          </p:cNvPr>
          <p:cNvCxnSpPr/>
          <p:nvPr/>
        </p:nvCxnSpPr>
        <p:spPr>
          <a:xfrm>
            <a:off x="683520" y="3557483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0137AB9E-0ED8-4CBB-AA40-CF81029F1F8B}"/>
              </a:ext>
            </a:extLst>
          </p:cNvPr>
          <p:cNvCxnSpPr/>
          <p:nvPr/>
        </p:nvCxnSpPr>
        <p:spPr>
          <a:xfrm>
            <a:off x="697711" y="2564038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ED2CCB5A-7776-4F74-B291-0ECC7484A3E6}"/>
              </a:ext>
            </a:extLst>
          </p:cNvPr>
          <p:cNvCxnSpPr/>
          <p:nvPr/>
        </p:nvCxnSpPr>
        <p:spPr>
          <a:xfrm>
            <a:off x="697711" y="4024527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2851EDCF-9E2B-4CBB-B189-2CF43679FE64}"/>
              </a:ext>
            </a:extLst>
          </p:cNvPr>
          <p:cNvCxnSpPr/>
          <p:nvPr/>
        </p:nvCxnSpPr>
        <p:spPr>
          <a:xfrm>
            <a:off x="697711" y="4384567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9CCDAF7-5EB1-4D49-95A8-924C93937611}"/>
              </a:ext>
            </a:extLst>
          </p:cNvPr>
          <p:cNvCxnSpPr/>
          <p:nvPr/>
        </p:nvCxnSpPr>
        <p:spPr>
          <a:xfrm>
            <a:off x="697711" y="4816615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DB743C8D-EEFF-46BD-980C-0CAAE7AA8000}"/>
              </a:ext>
            </a:extLst>
          </p:cNvPr>
          <p:cNvCxnSpPr/>
          <p:nvPr/>
        </p:nvCxnSpPr>
        <p:spPr>
          <a:xfrm>
            <a:off x="697711" y="5464687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A3F5A9F-6D7D-480E-A500-C0235557CAFB}"/>
              </a:ext>
            </a:extLst>
          </p:cNvPr>
          <p:cNvSpPr txBox="1"/>
          <p:nvPr/>
        </p:nvSpPr>
        <p:spPr>
          <a:xfrm>
            <a:off x="428170" y="632354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ex3's process image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B9F963-1237-429B-909E-8CAD25B79EC6}"/>
              </a:ext>
            </a:extLst>
          </p:cNvPr>
          <p:cNvSpPr txBox="1"/>
          <p:nvPr/>
        </p:nvSpPr>
        <p:spPr>
          <a:xfrm>
            <a:off x="1744438" y="2149837"/>
            <a:ext cx="1030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1M-1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274CA8-21D0-4C45-9580-9DD7579B68BC}"/>
              </a:ext>
            </a:extLst>
          </p:cNvPr>
          <p:cNvSpPr txBox="1"/>
          <p:nvPr/>
        </p:nvSpPr>
        <p:spPr>
          <a:xfrm>
            <a:off x="1720986" y="3693238"/>
            <a:ext cx="87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804a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406D093-26FE-42B8-891D-C6159488C6DE}"/>
              </a:ext>
            </a:extLst>
          </p:cNvPr>
          <p:cNvSpPr txBox="1"/>
          <p:nvPr/>
        </p:nvSpPr>
        <p:spPr>
          <a:xfrm>
            <a:off x="1728226" y="4442211"/>
            <a:ext cx="1030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8048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142507-8A74-46C9-BEE6-57713911177F}"/>
              </a:ext>
            </a:extLst>
          </p:cNvPr>
          <p:cNvSpPr txBox="1"/>
          <p:nvPr/>
        </p:nvSpPr>
        <p:spPr>
          <a:xfrm>
            <a:off x="1714035" y="553307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4E9013-78A2-4227-BEE2-6C1D102F2D8D}"/>
              </a:ext>
            </a:extLst>
          </p:cNvPr>
          <p:cNvSpPr txBox="1"/>
          <p:nvPr/>
        </p:nvSpPr>
        <p:spPr>
          <a:xfrm>
            <a:off x="1699844" y="5952615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2ED3E4-89D0-4173-A224-4EE13B46FFDE}"/>
              </a:ext>
            </a:extLst>
          </p:cNvPr>
          <p:cNvSpPr txBox="1"/>
          <p:nvPr/>
        </p:nvSpPr>
        <p:spPr>
          <a:xfrm>
            <a:off x="1756229" y="49691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414508-6DB1-4205-A22C-BC943E4E442D}"/>
              </a:ext>
            </a:extLst>
          </p:cNvPr>
          <p:cNvSpPr txBox="1"/>
          <p:nvPr/>
        </p:nvSpPr>
        <p:spPr>
          <a:xfrm>
            <a:off x="149650" y="443009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756B9F-807D-4405-97CE-0D87420E7B0D}"/>
              </a:ext>
            </a:extLst>
          </p:cNvPr>
          <p:cNvSpPr txBox="1"/>
          <p:nvPr/>
        </p:nvSpPr>
        <p:spPr>
          <a:xfrm>
            <a:off x="453224" y="377452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3C02F4A-D174-4766-82C5-7EEA24F81BF4}"/>
              </a:ext>
            </a:extLst>
          </p:cNvPr>
          <p:cNvSpPr txBox="1"/>
          <p:nvPr/>
        </p:nvSpPr>
        <p:spPr>
          <a:xfrm>
            <a:off x="461330" y="355748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77917B0B-4A91-4423-B926-00D29C5C4018}"/>
              </a:ext>
            </a:extLst>
          </p:cNvPr>
          <p:cNvSpPr/>
          <p:nvPr/>
        </p:nvSpPr>
        <p:spPr>
          <a:xfrm>
            <a:off x="3851920" y="1783153"/>
            <a:ext cx="1152128" cy="4672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8480D89-B08C-4E96-838E-0EDD015D4CA5}"/>
              </a:ext>
            </a:extLst>
          </p:cNvPr>
          <p:cNvSpPr txBox="1"/>
          <p:nvPr/>
        </p:nvSpPr>
        <p:spPr>
          <a:xfrm>
            <a:off x="3959722" y="6477434"/>
            <a:ext cx="122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memory</a:t>
            </a:r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F7935B4D-083A-4E3A-A27B-9F5A2213CEBA}"/>
              </a:ext>
            </a:extLst>
          </p:cNvPr>
          <p:cNvCxnSpPr/>
          <p:nvPr/>
        </p:nvCxnSpPr>
        <p:spPr>
          <a:xfrm>
            <a:off x="3851920" y="606471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52389F76-1CF0-4FE0-B391-0EC87E0D4591}"/>
              </a:ext>
            </a:extLst>
          </p:cNvPr>
          <p:cNvCxnSpPr/>
          <p:nvPr/>
        </p:nvCxnSpPr>
        <p:spPr>
          <a:xfrm>
            <a:off x="3851920" y="270892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4198BB4-490C-4898-9DB5-264337D9AFA6}"/>
              </a:ext>
            </a:extLst>
          </p:cNvPr>
          <p:cNvCxnSpPr/>
          <p:nvPr/>
        </p:nvCxnSpPr>
        <p:spPr>
          <a:xfrm>
            <a:off x="3851920" y="438430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AC7B4574-4A0E-42FF-A49B-BBBBEE1C0975}"/>
              </a:ext>
            </a:extLst>
          </p:cNvPr>
          <p:cNvCxnSpPr/>
          <p:nvPr/>
        </p:nvCxnSpPr>
        <p:spPr>
          <a:xfrm>
            <a:off x="3835783" y="487110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23E3184-6D42-4024-A8DD-E2162638E55A}"/>
              </a:ext>
            </a:extLst>
          </p:cNvPr>
          <p:cNvCxnSpPr/>
          <p:nvPr/>
        </p:nvCxnSpPr>
        <p:spPr>
          <a:xfrm>
            <a:off x="3835783" y="568696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375819DC-9405-466E-A9EA-BFCCEFC7046D}"/>
              </a:ext>
            </a:extLst>
          </p:cNvPr>
          <p:cNvCxnSpPr/>
          <p:nvPr/>
        </p:nvCxnSpPr>
        <p:spPr>
          <a:xfrm>
            <a:off x="3851920" y="31409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0CF9479-0340-4D43-95BB-B0562B07A397}"/>
              </a:ext>
            </a:extLst>
          </p:cNvPr>
          <p:cNvSpPr txBox="1"/>
          <p:nvPr/>
        </p:nvSpPr>
        <p:spPr>
          <a:xfrm>
            <a:off x="5004048" y="2710823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1234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0B9155B-EEE8-4D5D-BF20-F4A99A504DEF}"/>
              </a:ext>
            </a:extLst>
          </p:cNvPr>
          <p:cNvSpPr txBox="1"/>
          <p:nvPr/>
        </p:nvSpPr>
        <p:spPr>
          <a:xfrm>
            <a:off x="5004048" y="4458428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899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4D20F6-8FDD-4DFF-8D72-EB13B457A953}"/>
              </a:ext>
            </a:extLst>
          </p:cNvPr>
          <p:cNvSpPr txBox="1"/>
          <p:nvPr/>
        </p:nvSpPr>
        <p:spPr>
          <a:xfrm>
            <a:off x="4987911" y="5671579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333BB54-AA22-4AEE-A9F8-28E68613DDEE}"/>
              </a:ext>
            </a:extLst>
          </p:cNvPr>
          <p:cNvSpPr txBox="1"/>
          <p:nvPr/>
        </p:nvSpPr>
        <p:spPr>
          <a:xfrm>
            <a:off x="4990761" y="6086807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C767A9A-6AB4-4779-B5C3-6196103EBCB0}"/>
              </a:ext>
            </a:extLst>
          </p:cNvPr>
          <p:cNvSpPr txBox="1"/>
          <p:nvPr/>
        </p:nvSpPr>
        <p:spPr>
          <a:xfrm>
            <a:off x="4968082" y="5128760"/>
            <a:ext cx="1026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cxnSp>
        <p:nvCxnSpPr>
          <p:cNvPr id="87" name="직선 화살표 연결선 86">
            <a:extLst>
              <a:ext uri="{FF2B5EF4-FFF2-40B4-BE49-F238E27FC236}">
                <a16:creationId xmlns:a16="http://schemas.microsoft.com/office/drawing/2014/main" id="{1F36228C-D44C-43B1-A9EB-D6A25423FEB1}"/>
              </a:ext>
            </a:extLst>
          </p:cNvPr>
          <p:cNvCxnSpPr/>
          <p:nvPr/>
        </p:nvCxnSpPr>
        <p:spPr>
          <a:xfrm flipV="1">
            <a:off x="2599100" y="3049377"/>
            <a:ext cx="1160100" cy="1534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화살표 연결선 88">
            <a:extLst>
              <a:ext uri="{FF2B5EF4-FFF2-40B4-BE49-F238E27FC236}">
                <a16:creationId xmlns:a16="http://schemas.microsoft.com/office/drawing/2014/main" id="{2BFD33BE-3A7E-4F08-BF07-655D40457E06}"/>
              </a:ext>
            </a:extLst>
          </p:cNvPr>
          <p:cNvCxnSpPr>
            <a:stCxn id="26" idx="3"/>
          </p:cNvCxnSpPr>
          <p:nvPr/>
        </p:nvCxnSpPr>
        <p:spPr>
          <a:xfrm>
            <a:off x="2599100" y="3847127"/>
            <a:ext cx="1160100" cy="82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7C83BCD5-CF44-4891-A7DB-4F37BB63DB3A}"/>
              </a:ext>
            </a:extLst>
          </p:cNvPr>
          <p:cNvSpPr txBox="1"/>
          <p:nvPr/>
        </p:nvSpPr>
        <p:spPr>
          <a:xfrm>
            <a:off x="3277907" y="280877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DD960A9-7307-4DD6-BC9B-6FF5A2D9D034}"/>
              </a:ext>
            </a:extLst>
          </p:cNvPr>
          <p:cNvSpPr txBox="1"/>
          <p:nvPr/>
        </p:nvSpPr>
        <p:spPr>
          <a:xfrm>
            <a:off x="3553301" y="461081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1AD0748-864B-4994-B4A8-32291A0F004B}"/>
              </a:ext>
            </a:extLst>
          </p:cNvPr>
          <p:cNvSpPr txBox="1"/>
          <p:nvPr/>
        </p:nvSpPr>
        <p:spPr>
          <a:xfrm>
            <a:off x="3550635" y="437723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74AE2C63-BBC1-4F3B-B5C7-6E6E48427FB3}"/>
              </a:ext>
            </a:extLst>
          </p:cNvPr>
          <p:cNvSpPr/>
          <p:nvPr/>
        </p:nvSpPr>
        <p:spPr>
          <a:xfrm>
            <a:off x="6732240" y="2880100"/>
            <a:ext cx="934582" cy="2652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A41BF6FA-7749-45F9-8F78-5C3050766D5D}"/>
              </a:ext>
            </a:extLst>
          </p:cNvPr>
          <p:cNvCxnSpPr/>
          <p:nvPr/>
        </p:nvCxnSpPr>
        <p:spPr>
          <a:xfrm>
            <a:off x="6732240" y="5338520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3BB1FE8C-E0AB-4427-9E7A-4A804147068A}"/>
              </a:ext>
            </a:extLst>
          </p:cNvPr>
          <p:cNvCxnSpPr/>
          <p:nvPr/>
        </p:nvCxnSpPr>
        <p:spPr>
          <a:xfrm>
            <a:off x="6732240" y="4221088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82C8105E-155A-41D8-8FE0-426F1D0F33BC}"/>
              </a:ext>
            </a:extLst>
          </p:cNvPr>
          <p:cNvCxnSpPr/>
          <p:nvPr/>
        </p:nvCxnSpPr>
        <p:spPr>
          <a:xfrm>
            <a:off x="6732240" y="4405506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C3108F23-5BCD-410C-BEDF-23C6423F7D81}"/>
              </a:ext>
            </a:extLst>
          </p:cNvPr>
          <p:cNvCxnSpPr/>
          <p:nvPr/>
        </p:nvCxnSpPr>
        <p:spPr>
          <a:xfrm>
            <a:off x="6732240" y="4567363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A659C5CE-822F-4056-9B50-B7646D3DB351}"/>
              </a:ext>
            </a:extLst>
          </p:cNvPr>
          <p:cNvCxnSpPr/>
          <p:nvPr/>
        </p:nvCxnSpPr>
        <p:spPr>
          <a:xfrm>
            <a:off x="6732240" y="5155051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47AC9FA4-977F-4B27-BB27-9CBA3E0F6FD7}"/>
              </a:ext>
            </a:extLst>
          </p:cNvPr>
          <p:cNvCxnSpPr/>
          <p:nvPr/>
        </p:nvCxnSpPr>
        <p:spPr>
          <a:xfrm>
            <a:off x="6732240" y="3049377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29B7F6E8-9C2F-49DC-8B3A-5D77F9019609}"/>
              </a:ext>
            </a:extLst>
          </p:cNvPr>
          <p:cNvSpPr txBox="1"/>
          <p:nvPr/>
        </p:nvSpPr>
        <p:spPr>
          <a:xfrm>
            <a:off x="7619082" y="5305521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5457852-ECDF-44FE-8BD8-A73EDA3CFB29}"/>
              </a:ext>
            </a:extLst>
          </p:cNvPr>
          <p:cNvSpPr txBox="1"/>
          <p:nvPr/>
        </p:nvSpPr>
        <p:spPr>
          <a:xfrm>
            <a:off x="7619082" y="5142289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1D8F5E9-9CAF-4FAA-9780-C7CA5958A432}"/>
              </a:ext>
            </a:extLst>
          </p:cNvPr>
          <p:cNvSpPr txBox="1"/>
          <p:nvPr/>
        </p:nvSpPr>
        <p:spPr>
          <a:xfrm>
            <a:off x="7618347" y="4379483"/>
            <a:ext cx="631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8048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1046FFA-AECB-4707-8FDF-D059247E0443}"/>
              </a:ext>
            </a:extLst>
          </p:cNvPr>
          <p:cNvSpPr txBox="1"/>
          <p:nvPr/>
        </p:nvSpPr>
        <p:spPr>
          <a:xfrm>
            <a:off x="7610401" y="4182866"/>
            <a:ext cx="620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8049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A83589F-A8D4-445B-8E1E-F34F66753DB1}"/>
              </a:ext>
            </a:extLst>
          </p:cNvPr>
          <p:cNvSpPr txBox="1"/>
          <p:nvPr/>
        </p:nvSpPr>
        <p:spPr>
          <a:xfrm>
            <a:off x="7610401" y="3969132"/>
            <a:ext cx="586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804a</a:t>
            </a:r>
          </a:p>
        </p:txBody>
      </p: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0F0E4C84-E771-4BDC-BAAD-3B1FC95600CE}"/>
              </a:ext>
            </a:extLst>
          </p:cNvPr>
          <p:cNvCxnSpPr/>
          <p:nvPr/>
        </p:nvCxnSpPr>
        <p:spPr>
          <a:xfrm>
            <a:off x="6732240" y="4024527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BB779BB-B0B0-48A3-A013-EE8CBFC5D358}"/>
              </a:ext>
            </a:extLst>
          </p:cNvPr>
          <p:cNvSpPr txBox="1"/>
          <p:nvPr/>
        </p:nvSpPr>
        <p:spPr>
          <a:xfrm>
            <a:off x="7618347" y="283416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1M-1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034F19F-7CA3-4B3D-B76B-CAFE0D92E5CC}"/>
              </a:ext>
            </a:extLst>
          </p:cNvPr>
          <p:cNvSpPr txBox="1"/>
          <p:nvPr/>
        </p:nvSpPr>
        <p:spPr>
          <a:xfrm>
            <a:off x="7046753" y="3988718"/>
            <a:ext cx="563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899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BDBF571-51A5-4A31-96E4-5A9CEF9FD8A3}"/>
              </a:ext>
            </a:extLst>
          </p:cNvPr>
          <p:cNvSpPr txBox="1"/>
          <p:nvPr/>
        </p:nvSpPr>
        <p:spPr>
          <a:xfrm>
            <a:off x="7024526" y="436633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1234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A2FA519-A826-43A3-875D-D58B46D38725}"/>
              </a:ext>
            </a:extLst>
          </p:cNvPr>
          <p:cNvSpPr txBox="1"/>
          <p:nvPr/>
        </p:nvSpPr>
        <p:spPr>
          <a:xfrm>
            <a:off x="6458791" y="5635125"/>
            <a:ext cx="1661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ex3's page table</a:t>
            </a:r>
          </a:p>
          <a:p>
            <a:r>
              <a:rPr lang="en-US" sz="1400"/>
              <a:t>(</a:t>
            </a:r>
            <a:r>
              <a:rPr lang="en-US" sz="1400">
                <a:solidFill>
                  <a:srgbClr val="FF0000"/>
                </a:solidFill>
              </a:rPr>
              <a:t>ex3-&gt;mm-&gt;pgd</a:t>
            </a:r>
            <a:r>
              <a:rPr lang="en-US" sz="1400"/>
              <a:t>)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6AB7B52-5379-413B-92CC-F5DCDEEFB79A}"/>
              </a:ext>
            </a:extLst>
          </p:cNvPr>
          <p:cNvSpPr txBox="1"/>
          <p:nvPr/>
        </p:nvSpPr>
        <p:spPr>
          <a:xfrm>
            <a:off x="6458791" y="1321488"/>
            <a:ext cx="17820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main:</a:t>
            </a:r>
            <a:r>
              <a:rPr lang="en-US" sz="1400">
                <a:solidFill>
                  <a:srgbClr val="FF0000"/>
                </a:solidFill>
              </a:rPr>
              <a:t>12343b4</a:t>
            </a:r>
          </a:p>
          <a:p>
            <a:r>
              <a:rPr lang="en-US" sz="1400"/>
              <a:t>x: </a:t>
            </a:r>
            <a:r>
              <a:rPr lang="en-US" sz="1400">
                <a:solidFill>
                  <a:srgbClr val="FF0000"/>
                </a:solidFill>
              </a:rPr>
              <a:t>89901c</a:t>
            </a:r>
          </a:p>
          <a:p>
            <a:r>
              <a:rPr lang="en-US" sz="1400"/>
              <a:t>y: </a:t>
            </a:r>
            <a:r>
              <a:rPr lang="en-US" sz="1400">
                <a:solidFill>
                  <a:srgbClr val="FF0000"/>
                </a:solidFill>
              </a:rPr>
              <a:t>899020</a:t>
            </a:r>
          </a:p>
        </p:txBody>
      </p:sp>
      <p:sp>
        <p:nvSpPr>
          <p:cNvPr id="120" name="자유형: 도형 119">
            <a:extLst>
              <a:ext uri="{FF2B5EF4-FFF2-40B4-BE49-F238E27FC236}">
                <a16:creationId xmlns:a16="http://schemas.microsoft.com/office/drawing/2014/main" id="{BCB5FE4C-9C1D-42E9-8D09-44346108CF15}"/>
              </a:ext>
            </a:extLst>
          </p:cNvPr>
          <p:cNvSpPr/>
          <p:nvPr/>
        </p:nvSpPr>
        <p:spPr>
          <a:xfrm>
            <a:off x="5515429" y="1654629"/>
            <a:ext cx="696685" cy="29039"/>
          </a:xfrm>
          <a:custGeom>
            <a:avLst/>
            <a:gdLst>
              <a:gd name="connsiteX0" fmla="*/ 0 w 696685"/>
              <a:gd name="connsiteY0" fmla="*/ 0 h 29039"/>
              <a:gd name="connsiteX1" fmla="*/ 72571 w 696685"/>
              <a:gd name="connsiteY1" fmla="*/ 14514 h 29039"/>
              <a:gd name="connsiteX2" fmla="*/ 696685 w 696685"/>
              <a:gd name="connsiteY2" fmla="*/ 29028 h 2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6685" h="29039">
                <a:moveTo>
                  <a:pt x="0" y="0"/>
                </a:moveTo>
                <a:cubicBezTo>
                  <a:pt x="24190" y="4838"/>
                  <a:pt x="47931" y="13312"/>
                  <a:pt x="72571" y="14514"/>
                </a:cubicBezTo>
                <a:cubicBezTo>
                  <a:pt x="389391" y="29968"/>
                  <a:pt x="467407" y="29028"/>
                  <a:pt x="696685" y="29028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자유형: 도형 120">
            <a:extLst>
              <a:ext uri="{FF2B5EF4-FFF2-40B4-BE49-F238E27FC236}">
                <a16:creationId xmlns:a16="http://schemas.microsoft.com/office/drawing/2014/main" id="{4698093A-6F5B-4846-82C5-236F418536B5}"/>
              </a:ext>
            </a:extLst>
          </p:cNvPr>
          <p:cNvSpPr/>
          <p:nvPr/>
        </p:nvSpPr>
        <p:spPr>
          <a:xfrm>
            <a:off x="6311112" y="1538514"/>
            <a:ext cx="133231" cy="466054"/>
          </a:xfrm>
          <a:custGeom>
            <a:avLst/>
            <a:gdLst>
              <a:gd name="connsiteX0" fmla="*/ 133231 w 133231"/>
              <a:gd name="connsiteY0" fmla="*/ 0 h 466054"/>
              <a:gd name="connsiteX1" fmla="*/ 75174 w 133231"/>
              <a:gd name="connsiteY1" fmla="*/ 72572 h 466054"/>
              <a:gd name="connsiteX2" fmla="*/ 60659 w 133231"/>
              <a:gd name="connsiteY2" fmla="*/ 116115 h 466054"/>
              <a:gd name="connsiteX3" fmla="*/ 31631 w 133231"/>
              <a:gd name="connsiteY3" fmla="*/ 159657 h 466054"/>
              <a:gd name="connsiteX4" fmla="*/ 17117 w 133231"/>
              <a:gd name="connsiteY4" fmla="*/ 391886 h 466054"/>
              <a:gd name="connsiteX5" fmla="*/ 75174 w 133231"/>
              <a:gd name="connsiteY5" fmla="*/ 464457 h 466054"/>
              <a:gd name="connsiteX6" fmla="*/ 104202 w 133231"/>
              <a:gd name="connsiteY6" fmla="*/ 464457 h 4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231" h="466054">
                <a:moveTo>
                  <a:pt x="133231" y="0"/>
                </a:moveTo>
                <a:cubicBezTo>
                  <a:pt x="113879" y="24191"/>
                  <a:pt x="91593" y="46302"/>
                  <a:pt x="75174" y="72572"/>
                </a:cubicBezTo>
                <a:cubicBezTo>
                  <a:pt x="67065" y="85546"/>
                  <a:pt x="67501" y="102431"/>
                  <a:pt x="60659" y="116115"/>
                </a:cubicBezTo>
                <a:cubicBezTo>
                  <a:pt x="52858" y="131717"/>
                  <a:pt x="41307" y="145143"/>
                  <a:pt x="31631" y="159657"/>
                </a:cubicBezTo>
                <a:cubicBezTo>
                  <a:pt x="-8703" y="280658"/>
                  <a:pt x="-6912" y="235702"/>
                  <a:pt x="17117" y="391886"/>
                </a:cubicBezTo>
                <a:cubicBezTo>
                  <a:pt x="23497" y="433357"/>
                  <a:pt x="34464" y="448173"/>
                  <a:pt x="75174" y="464457"/>
                </a:cubicBezTo>
                <a:cubicBezTo>
                  <a:pt x="84158" y="468051"/>
                  <a:pt x="94526" y="464457"/>
                  <a:pt x="104202" y="4644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6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rmAutofit/>
          </a:bodyPr>
          <a:lstStyle/>
          <a:p>
            <a:r>
              <a:rPr lang="en-US" sz="1800"/>
              <a:t>paging with multiple processes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9A5D258-DE0A-44E0-A0B7-B4EB25F40633}"/>
              </a:ext>
            </a:extLst>
          </p:cNvPr>
          <p:cNvSpPr/>
          <p:nvPr/>
        </p:nvSpPr>
        <p:spPr>
          <a:xfrm>
            <a:off x="594969" y="872039"/>
            <a:ext cx="1030515" cy="2201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D559D0B4-D280-43E0-94C6-5CEA52BCA617}"/>
              </a:ext>
            </a:extLst>
          </p:cNvPr>
          <p:cNvCxnSpPr/>
          <p:nvPr/>
        </p:nvCxnSpPr>
        <p:spPr>
          <a:xfrm>
            <a:off x="638197" y="1381473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ED2CCB5A-7776-4F74-B291-0ECC7484A3E6}"/>
              </a:ext>
            </a:extLst>
          </p:cNvPr>
          <p:cNvCxnSpPr/>
          <p:nvPr/>
        </p:nvCxnSpPr>
        <p:spPr>
          <a:xfrm>
            <a:off x="594968" y="1775182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2851EDCF-9E2B-4CBB-B189-2CF43679FE64}"/>
              </a:ext>
            </a:extLst>
          </p:cNvPr>
          <p:cNvCxnSpPr/>
          <p:nvPr/>
        </p:nvCxnSpPr>
        <p:spPr>
          <a:xfrm>
            <a:off x="610193" y="2222357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9CCDAF7-5EB1-4D49-95A8-924C93937611}"/>
              </a:ext>
            </a:extLst>
          </p:cNvPr>
          <p:cNvCxnSpPr/>
          <p:nvPr/>
        </p:nvCxnSpPr>
        <p:spPr>
          <a:xfrm>
            <a:off x="610194" y="2538704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DB743C8D-EEFF-46BD-980C-0CAAE7AA8000}"/>
              </a:ext>
            </a:extLst>
          </p:cNvPr>
          <p:cNvCxnSpPr/>
          <p:nvPr/>
        </p:nvCxnSpPr>
        <p:spPr>
          <a:xfrm>
            <a:off x="692548" y="4796982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A3F5A9F-6D7D-480E-A500-C0235557CAFB}"/>
              </a:ext>
            </a:extLst>
          </p:cNvPr>
          <p:cNvSpPr txBox="1"/>
          <p:nvPr/>
        </p:nvSpPr>
        <p:spPr>
          <a:xfrm>
            <a:off x="366852" y="3117355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ex3's process imge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274CA8-21D0-4C45-9580-9DD7579B68BC}"/>
              </a:ext>
            </a:extLst>
          </p:cNvPr>
          <p:cNvSpPr txBox="1"/>
          <p:nvPr/>
        </p:nvSpPr>
        <p:spPr>
          <a:xfrm>
            <a:off x="1590241" y="1381473"/>
            <a:ext cx="878114" cy="1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804a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406D093-26FE-42B8-891D-C6159488C6DE}"/>
              </a:ext>
            </a:extLst>
          </p:cNvPr>
          <p:cNvSpPr txBox="1"/>
          <p:nvPr/>
        </p:nvSpPr>
        <p:spPr>
          <a:xfrm>
            <a:off x="1583506" y="2189314"/>
            <a:ext cx="1030514" cy="1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8048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414508-6DB1-4205-A22C-BC943E4E442D}"/>
              </a:ext>
            </a:extLst>
          </p:cNvPr>
          <p:cNvSpPr txBox="1"/>
          <p:nvPr/>
        </p:nvSpPr>
        <p:spPr>
          <a:xfrm>
            <a:off x="92139" y="2218853"/>
            <a:ext cx="1152128" cy="1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756B9F-807D-4405-97CE-0D87420E7B0D}"/>
              </a:ext>
            </a:extLst>
          </p:cNvPr>
          <p:cNvSpPr txBox="1"/>
          <p:nvPr/>
        </p:nvSpPr>
        <p:spPr>
          <a:xfrm>
            <a:off x="277703" y="1547741"/>
            <a:ext cx="1152128" cy="1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3C02F4A-D174-4766-82C5-7EEA24F81BF4}"/>
              </a:ext>
            </a:extLst>
          </p:cNvPr>
          <p:cNvSpPr txBox="1"/>
          <p:nvPr/>
        </p:nvSpPr>
        <p:spPr>
          <a:xfrm>
            <a:off x="277703" y="1354229"/>
            <a:ext cx="1152128" cy="1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77917B0B-4A91-4423-B926-00D29C5C4018}"/>
              </a:ext>
            </a:extLst>
          </p:cNvPr>
          <p:cNvSpPr/>
          <p:nvPr/>
        </p:nvSpPr>
        <p:spPr>
          <a:xfrm>
            <a:off x="3851920" y="1783153"/>
            <a:ext cx="1152128" cy="4672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8480D89-B08C-4E96-838E-0EDD015D4CA5}"/>
              </a:ext>
            </a:extLst>
          </p:cNvPr>
          <p:cNvSpPr txBox="1"/>
          <p:nvPr/>
        </p:nvSpPr>
        <p:spPr>
          <a:xfrm>
            <a:off x="3959722" y="6477434"/>
            <a:ext cx="122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memory</a:t>
            </a:r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F7935B4D-083A-4E3A-A27B-9F5A2213CEBA}"/>
              </a:ext>
            </a:extLst>
          </p:cNvPr>
          <p:cNvCxnSpPr/>
          <p:nvPr/>
        </p:nvCxnSpPr>
        <p:spPr>
          <a:xfrm>
            <a:off x="3851920" y="606471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52389F76-1CF0-4FE0-B391-0EC87E0D4591}"/>
              </a:ext>
            </a:extLst>
          </p:cNvPr>
          <p:cNvCxnSpPr/>
          <p:nvPr/>
        </p:nvCxnSpPr>
        <p:spPr>
          <a:xfrm>
            <a:off x="3851920" y="270892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4198BB4-490C-4898-9DB5-264337D9AFA6}"/>
              </a:ext>
            </a:extLst>
          </p:cNvPr>
          <p:cNvCxnSpPr/>
          <p:nvPr/>
        </p:nvCxnSpPr>
        <p:spPr>
          <a:xfrm>
            <a:off x="3851920" y="438430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AC7B4574-4A0E-42FF-A49B-BBBBEE1C0975}"/>
              </a:ext>
            </a:extLst>
          </p:cNvPr>
          <p:cNvCxnSpPr/>
          <p:nvPr/>
        </p:nvCxnSpPr>
        <p:spPr>
          <a:xfrm>
            <a:off x="3835783" y="487110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23E3184-6D42-4024-A8DD-E2162638E55A}"/>
              </a:ext>
            </a:extLst>
          </p:cNvPr>
          <p:cNvCxnSpPr/>
          <p:nvPr/>
        </p:nvCxnSpPr>
        <p:spPr>
          <a:xfrm>
            <a:off x="3835783" y="568696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375819DC-9405-466E-A9EA-BFCCEFC7046D}"/>
              </a:ext>
            </a:extLst>
          </p:cNvPr>
          <p:cNvCxnSpPr/>
          <p:nvPr/>
        </p:nvCxnSpPr>
        <p:spPr>
          <a:xfrm>
            <a:off x="3851920" y="31409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0CF9479-0340-4D43-95BB-B0562B07A397}"/>
              </a:ext>
            </a:extLst>
          </p:cNvPr>
          <p:cNvSpPr txBox="1"/>
          <p:nvPr/>
        </p:nvSpPr>
        <p:spPr>
          <a:xfrm>
            <a:off x="5004048" y="2710823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1234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0B9155B-EEE8-4D5D-BF20-F4A99A504DEF}"/>
              </a:ext>
            </a:extLst>
          </p:cNvPr>
          <p:cNvSpPr txBox="1"/>
          <p:nvPr/>
        </p:nvSpPr>
        <p:spPr>
          <a:xfrm>
            <a:off x="5004048" y="4458428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899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4D20F6-8FDD-4DFF-8D72-EB13B457A953}"/>
              </a:ext>
            </a:extLst>
          </p:cNvPr>
          <p:cNvSpPr txBox="1"/>
          <p:nvPr/>
        </p:nvSpPr>
        <p:spPr>
          <a:xfrm>
            <a:off x="4987911" y="5671579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333BB54-AA22-4AEE-A9F8-28E68613DDEE}"/>
              </a:ext>
            </a:extLst>
          </p:cNvPr>
          <p:cNvSpPr txBox="1"/>
          <p:nvPr/>
        </p:nvSpPr>
        <p:spPr>
          <a:xfrm>
            <a:off x="4990761" y="6086807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C767A9A-6AB4-4779-B5C3-6196103EBCB0}"/>
              </a:ext>
            </a:extLst>
          </p:cNvPr>
          <p:cNvSpPr txBox="1"/>
          <p:nvPr/>
        </p:nvSpPr>
        <p:spPr>
          <a:xfrm>
            <a:off x="4968082" y="5128760"/>
            <a:ext cx="1026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cxnSp>
        <p:nvCxnSpPr>
          <p:cNvPr id="87" name="직선 화살표 연결선 86">
            <a:extLst>
              <a:ext uri="{FF2B5EF4-FFF2-40B4-BE49-F238E27FC236}">
                <a16:creationId xmlns:a16="http://schemas.microsoft.com/office/drawing/2014/main" id="{1F36228C-D44C-43B1-A9EB-D6A25423FEB1}"/>
              </a:ext>
            </a:extLst>
          </p:cNvPr>
          <p:cNvCxnSpPr>
            <a:cxnSpLocks/>
          </p:cNvCxnSpPr>
          <p:nvPr/>
        </p:nvCxnSpPr>
        <p:spPr>
          <a:xfrm>
            <a:off x="2404920" y="2451075"/>
            <a:ext cx="917134" cy="393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화살표 연결선 88">
            <a:extLst>
              <a:ext uri="{FF2B5EF4-FFF2-40B4-BE49-F238E27FC236}">
                <a16:creationId xmlns:a16="http://schemas.microsoft.com/office/drawing/2014/main" id="{2BFD33BE-3A7E-4F08-BF07-655D40457E06}"/>
              </a:ext>
            </a:extLst>
          </p:cNvPr>
          <p:cNvCxnSpPr>
            <a:cxnSpLocks/>
          </p:cNvCxnSpPr>
          <p:nvPr/>
        </p:nvCxnSpPr>
        <p:spPr>
          <a:xfrm>
            <a:off x="2368175" y="1590023"/>
            <a:ext cx="1272867" cy="2868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7C83BCD5-CF44-4891-A7DB-4F37BB63DB3A}"/>
              </a:ext>
            </a:extLst>
          </p:cNvPr>
          <p:cNvSpPr txBox="1"/>
          <p:nvPr/>
        </p:nvSpPr>
        <p:spPr>
          <a:xfrm>
            <a:off x="2912739" y="284123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ex3'smain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DD960A9-7307-4DD6-BC9B-6FF5A2D9D034}"/>
              </a:ext>
            </a:extLst>
          </p:cNvPr>
          <p:cNvSpPr txBox="1"/>
          <p:nvPr/>
        </p:nvSpPr>
        <p:spPr>
          <a:xfrm>
            <a:off x="3553301" y="461081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1AD0748-864B-4994-B4A8-32291A0F004B}"/>
              </a:ext>
            </a:extLst>
          </p:cNvPr>
          <p:cNvSpPr txBox="1"/>
          <p:nvPr/>
        </p:nvSpPr>
        <p:spPr>
          <a:xfrm>
            <a:off x="3550635" y="437723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74AE2C63-BBC1-4F3B-B5C7-6E6E48427FB3}"/>
              </a:ext>
            </a:extLst>
          </p:cNvPr>
          <p:cNvSpPr/>
          <p:nvPr/>
        </p:nvSpPr>
        <p:spPr>
          <a:xfrm>
            <a:off x="6813506" y="648688"/>
            <a:ext cx="934582" cy="2652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A41BF6FA-7749-45F9-8F78-5C3050766D5D}"/>
              </a:ext>
            </a:extLst>
          </p:cNvPr>
          <p:cNvCxnSpPr/>
          <p:nvPr/>
        </p:nvCxnSpPr>
        <p:spPr>
          <a:xfrm>
            <a:off x="6813506" y="3107108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3BB1FE8C-E0AB-4427-9E7A-4A804147068A}"/>
              </a:ext>
            </a:extLst>
          </p:cNvPr>
          <p:cNvCxnSpPr/>
          <p:nvPr/>
        </p:nvCxnSpPr>
        <p:spPr>
          <a:xfrm>
            <a:off x="6813506" y="1989676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82C8105E-155A-41D8-8FE0-426F1D0F33BC}"/>
              </a:ext>
            </a:extLst>
          </p:cNvPr>
          <p:cNvCxnSpPr/>
          <p:nvPr/>
        </p:nvCxnSpPr>
        <p:spPr>
          <a:xfrm>
            <a:off x="6813506" y="2174094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C3108F23-5BCD-410C-BEDF-23C6423F7D81}"/>
              </a:ext>
            </a:extLst>
          </p:cNvPr>
          <p:cNvCxnSpPr/>
          <p:nvPr/>
        </p:nvCxnSpPr>
        <p:spPr>
          <a:xfrm>
            <a:off x="6813506" y="2335951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A659C5CE-822F-4056-9B50-B7646D3DB351}"/>
              </a:ext>
            </a:extLst>
          </p:cNvPr>
          <p:cNvCxnSpPr/>
          <p:nvPr/>
        </p:nvCxnSpPr>
        <p:spPr>
          <a:xfrm>
            <a:off x="6813506" y="2923639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47AC9FA4-977F-4B27-BB27-9CBA3E0F6FD7}"/>
              </a:ext>
            </a:extLst>
          </p:cNvPr>
          <p:cNvCxnSpPr/>
          <p:nvPr/>
        </p:nvCxnSpPr>
        <p:spPr>
          <a:xfrm>
            <a:off x="6813506" y="817965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29B7F6E8-9C2F-49DC-8B3A-5D77F9019609}"/>
              </a:ext>
            </a:extLst>
          </p:cNvPr>
          <p:cNvSpPr txBox="1"/>
          <p:nvPr/>
        </p:nvSpPr>
        <p:spPr>
          <a:xfrm>
            <a:off x="7700348" y="3074109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5457852-ECDF-44FE-8BD8-A73EDA3CFB29}"/>
              </a:ext>
            </a:extLst>
          </p:cNvPr>
          <p:cNvSpPr txBox="1"/>
          <p:nvPr/>
        </p:nvSpPr>
        <p:spPr>
          <a:xfrm>
            <a:off x="7700348" y="2910877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1D8F5E9-9CAF-4FAA-9780-C7CA5958A432}"/>
              </a:ext>
            </a:extLst>
          </p:cNvPr>
          <p:cNvSpPr txBox="1"/>
          <p:nvPr/>
        </p:nvSpPr>
        <p:spPr>
          <a:xfrm>
            <a:off x="7699613" y="2148071"/>
            <a:ext cx="631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8048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1046FFA-AECB-4707-8FDF-D059247E0443}"/>
              </a:ext>
            </a:extLst>
          </p:cNvPr>
          <p:cNvSpPr txBox="1"/>
          <p:nvPr/>
        </p:nvSpPr>
        <p:spPr>
          <a:xfrm>
            <a:off x="7691667" y="1951454"/>
            <a:ext cx="620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8049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A83589F-A8D4-445B-8E1E-F34F66753DB1}"/>
              </a:ext>
            </a:extLst>
          </p:cNvPr>
          <p:cNvSpPr txBox="1"/>
          <p:nvPr/>
        </p:nvSpPr>
        <p:spPr>
          <a:xfrm>
            <a:off x="7691667" y="1737720"/>
            <a:ext cx="586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804a</a:t>
            </a:r>
          </a:p>
        </p:txBody>
      </p: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0F0E4C84-E771-4BDC-BAAD-3B1FC95600CE}"/>
              </a:ext>
            </a:extLst>
          </p:cNvPr>
          <p:cNvCxnSpPr/>
          <p:nvPr/>
        </p:nvCxnSpPr>
        <p:spPr>
          <a:xfrm>
            <a:off x="6813506" y="1793115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BB779BB-B0B0-48A3-A013-EE8CBFC5D358}"/>
              </a:ext>
            </a:extLst>
          </p:cNvPr>
          <p:cNvSpPr txBox="1"/>
          <p:nvPr/>
        </p:nvSpPr>
        <p:spPr>
          <a:xfrm>
            <a:off x="7699613" y="60275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1M-1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034F19F-7CA3-4B3D-B76B-CAFE0D92E5CC}"/>
              </a:ext>
            </a:extLst>
          </p:cNvPr>
          <p:cNvSpPr txBox="1"/>
          <p:nvPr/>
        </p:nvSpPr>
        <p:spPr>
          <a:xfrm>
            <a:off x="7128019" y="1757306"/>
            <a:ext cx="563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899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BDBF571-51A5-4A31-96E4-5A9CEF9FD8A3}"/>
              </a:ext>
            </a:extLst>
          </p:cNvPr>
          <p:cNvSpPr txBox="1"/>
          <p:nvPr/>
        </p:nvSpPr>
        <p:spPr>
          <a:xfrm>
            <a:off x="7105792" y="213492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1234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A2FA519-A826-43A3-875D-D58B46D38725}"/>
              </a:ext>
            </a:extLst>
          </p:cNvPr>
          <p:cNvSpPr txBox="1"/>
          <p:nvPr/>
        </p:nvSpPr>
        <p:spPr>
          <a:xfrm>
            <a:off x="6581503" y="3315830"/>
            <a:ext cx="1661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ex3's page table</a:t>
            </a: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1EC9F42E-5689-4C63-8757-A3022474CD96}"/>
              </a:ext>
            </a:extLst>
          </p:cNvPr>
          <p:cNvSpPr/>
          <p:nvPr/>
        </p:nvSpPr>
        <p:spPr>
          <a:xfrm>
            <a:off x="729008" y="3527065"/>
            <a:ext cx="1030515" cy="2201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69" name="직선 연결선 68">
            <a:extLst>
              <a:ext uri="{FF2B5EF4-FFF2-40B4-BE49-F238E27FC236}">
                <a16:creationId xmlns:a16="http://schemas.microsoft.com/office/drawing/2014/main" id="{B40A1C58-D2D5-4316-9234-B30FDF3133AA}"/>
              </a:ext>
            </a:extLst>
          </p:cNvPr>
          <p:cNvCxnSpPr/>
          <p:nvPr/>
        </p:nvCxnSpPr>
        <p:spPr>
          <a:xfrm>
            <a:off x="729009" y="4513163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04C9AD2F-FBDF-4A60-B6C8-AA6AD3A99BE5}"/>
              </a:ext>
            </a:extLst>
          </p:cNvPr>
          <p:cNvSpPr txBox="1"/>
          <p:nvPr/>
        </p:nvSpPr>
        <p:spPr>
          <a:xfrm>
            <a:off x="1686152" y="4513163"/>
            <a:ext cx="87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8048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12C063-79CE-42ED-B005-4C15CA903DB9}"/>
              </a:ext>
            </a:extLst>
          </p:cNvPr>
          <p:cNvSpPr txBox="1"/>
          <p:nvPr/>
        </p:nvSpPr>
        <p:spPr>
          <a:xfrm>
            <a:off x="366176" y="5855388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ex4's process imge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89D9D3-1208-4B63-8285-895E85C0E314}"/>
              </a:ext>
            </a:extLst>
          </p:cNvPr>
          <p:cNvSpPr txBox="1"/>
          <p:nvPr/>
        </p:nvSpPr>
        <p:spPr>
          <a:xfrm>
            <a:off x="154585" y="4533138"/>
            <a:ext cx="1152128" cy="1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60B3BFDF-2EC1-465B-916B-2484F540380A}"/>
              </a:ext>
            </a:extLst>
          </p:cNvPr>
          <p:cNvSpPr/>
          <p:nvPr/>
        </p:nvSpPr>
        <p:spPr>
          <a:xfrm>
            <a:off x="6853764" y="3734859"/>
            <a:ext cx="934582" cy="2652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CD1A869B-CD51-474E-90E0-F660D18B31E1}"/>
              </a:ext>
            </a:extLst>
          </p:cNvPr>
          <p:cNvCxnSpPr/>
          <p:nvPr/>
        </p:nvCxnSpPr>
        <p:spPr>
          <a:xfrm>
            <a:off x="6853764" y="6193279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id="{CE6B0E47-D8B2-4D03-9261-C6285B2AFE51}"/>
              </a:ext>
            </a:extLst>
          </p:cNvPr>
          <p:cNvCxnSpPr/>
          <p:nvPr/>
        </p:nvCxnSpPr>
        <p:spPr>
          <a:xfrm>
            <a:off x="6853764" y="5075847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4051AAE9-5653-4D65-8858-953A98C889EF}"/>
              </a:ext>
            </a:extLst>
          </p:cNvPr>
          <p:cNvCxnSpPr/>
          <p:nvPr/>
        </p:nvCxnSpPr>
        <p:spPr>
          <a:xfrm>
            <a:off x="6853764" y="5260265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08">
            <a:extLst>
              <a:ext uri="{FF2B5EF4-FFF2-40B4-BE49-F238E27FC236}">
                <a16:creationId xmlns:a16="http://schemas.microsoft.com/office/drawing/2014/main" id="{4B9E6DE4-8753-42EE-9DAC-6940BB4B6326}"/>
              </a:ext>
            </a:extLst>
          </p:cNvPr>
          <p:cNvCxnSpPr/>
          <p:nvPr/>
        </p:nvCxnSpPr>
        <p:spPr>
          <a:xfrm>
            <a:off x="6853764" y="5422122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직선 연결선 110">
            <a:extLst>
              <a:ext uri="{FF2B5EF4-FFF2-40B4-BE49-F238E27FC236}">
                <a16:creationId xmlns:a16="http://schemas.microsoft.com/office/drawing/2014/main" id="{5CB58EED-4CA5-4DA4-803E-6798D3CDE1D6}"/>
              </a:ext>
            </a:extLst>
          </p:cNvPr>
          <p:cNvCxnSpPr/>
          <p:nvPr/>
        </p:nvCxnSpPr>
        <p:spPr>
          <a:xfrm>
            <a:off x="6853764" y="6009810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직선 연결선 115">
            <a:extLst>
              <a:ext uri="{FF2B5EF4-FFF2-40B4-BE49-F238E27FC236}">
                <a16:creationId xmlns:a16="http://schemas.microsoft.com/office/drawing/2014/main" id="{B88BA8E3-E894-4E8D-9EFB-FC6098417034}"/>
              </a:ext>
            </a:extLst>
          </p:cNvPr>
          <p:cNvCxnSpPr/>
          <p:nvPr/>
        </p:nvCxnSpPr>
        <p:spPr>
          <a:xfrm>
            <a:off x="6853764" y="3904136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>
            <a:extLst>
              <a:ext uri="{FF2B5EF4-FFF2-40B4-BE49-F238E27FC236}">
                <a16:creationId xmlns:a16="http://schemas.microsoft.com/office/drawing/2014/main" id="{D33E4B02-6E3F-4C7C-8F88-3EDB6819E97D}"/>
              </a:ext>
            </a:extLst>
          </p:cNvPr>
          <p:cNvSpPr txBox="1"/>
          <p:nvPr/>
        </p:nvSpPr>
        <p:spPr>
          <a:xfrm>
            <a:off x="7740606" y="6160280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AF8D7FEE-E302-493C-889A-C6E7FDF7CE89}"/>
              </a:ext>
            </a:extLst>
          </p:cNvPr>
          <p:cNvSpPr txBox="1"/>
          <p:nvPr/>
        </p:nvSpPr>
        <p:spPr>
          <a:xfrm>
            <a:off x="7740606" y="5997048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41503A46-99EC-45BC-8D1B-CCF7D280E40E}"/>
              </a:ext>
            </a:extLst>
          </p:cNvPr>
          <p:cNvSpPr txBox="1"/>
          <p:nvPr/>
        </p:nvSpPr>
        <p:spPr>
          <a:xfrm>
            <a:off x="7739871" y="5234242"/>
            <a:ext cx="631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8048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B5F6E355-DA9C-4FF1-91A9-9F9AA0C4CDF5}"/>
              </a:ext>
            </a:extLst>
          </p:cNvPr>
          <p:cNvSpPr txBox="1"/>
          <p:nvPr/>
        </p:nvSpPr>
        <p:spPr>
          <a:xfrm>
            <a:off x="7731925" y="5037625"/>
            <a:ext cx="620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8049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3B4F961-762B-4987-B591-2A2585971268}"/>
              </a:ext>
            </a:extLst>
          </p:cNvPr>
          <p:cNvSpPr txBox="1"/>
          <p:nvPr/>
        </p:nvSpPr>
        <p:spPr>
          <a:xfrm>
            <a:off x="7731925" y="4823891"/>
            <a:ext cx="586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804a</a:t>
            </a:r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4EC26CE3-2D7D-470C-8A23-C1BBAC7302F8}"/>
              </a:ext>
            </a:extLst>
          </p:cNvPr>
          <p:cNvCxnSpPr/>
          <p:nvPr/>
        </p:nvCxnSpPr>
        <p:spPr>
          <a:xfrm>
            <a:off x="6853764" y="4879286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6C5C9F44-3665-460A-93B3-826145207F11}"/>
              </a:ext>
            </a:extLst>
          </p:cNvPr>
          <p:cNvSpPr txBox="1"/>
          <p:nvPr/>
        </p:nvSpPr>
        <p:spPr>
          <a:xfrm>
            <a:off x="7739871" y="3688921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1M-1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6C9FC865-FD5F-496B-B019-3AB11A4F3A37}"/>
              </a:ext>
            </a:extLst>
          </p:cNvPr>
          <p:cNvSpPr txBox="1"/>
          <p:nvPr/>
        </p:nvSpPr>
        <p:spPr>
          <a:xfrm>
            <a:off x="7219786" y="519332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47DC061D-58DB-48B2-8366-9DC3A198907A}"/>
              </a:ext>
            </a:extLst>
          </p:cNvPr>
          <p:cNvSpPr txBox="1"/>
          <p:nvPr/>
        </p:nvSpPr>
        <p:spPr>
          <a:xfrm>
            <a:off x="6580315" y="6489884"/>
            <a:ext cx="1661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ex4's page table</a:t>
            </a: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6A22F6E-14E2-4065-A0C0-B5F76CFF4D33}"/>
              </a:ext>
            </a:extLst>
          </p:cNvPr>
          <p:cNvCxnSpPr>
            <a:cxnSpLocks/>
            <a:stCxn id="79" idx="3"/>
          </p:cNvCxnSpPr>
          <p:nvPr/>
        </p:nvCxnSpPr>
        <p:spPr>
          <a:xfrm>
            <a:off x="2564266" y="4667052"/>
            <a:ext cx="1116162" cy="10612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831D3B2-4374-41FB-ADEF-37189C46B7E0}"/>
              </a:ext>
            </a:extLst>
          </p:cNvPr>
          <p:cNvSpPr txBox="1"/>
          <p:nvPr/>
        </p:nvSpPr>
        <p:spPr>
          <a:xfrm>
            <a:off x="2912739" y="574589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ex4'smain</a:t>
            </a:r>
          </a:p>
        </p:txBody>
      </p:sp>
    </p:spTree>
    <p:extLst>
      <p:ext uri="{BB962C8B-B14F-4D97-AF65-F5344CB8AC3E}">
        <p14:creationId xmlns:p14="http://schemas.microsoft.com/office/powerpoint/2010/main" val="2185703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rmAutofit/>
          </a:bodyPr>
          <a:lstStyle/>
          <a:p>
            <a:r>
              <a:rPr lang="en-US" sz="1800"/>
              <a:t>running ex3 (address mapping)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9A5D258-DE0A-44E0-A0B7-B4EB25F40633}"/>
              </a:ext>
            </a:extLst>
          </p:cNvPr>
          <p:cNvSpPr/>
          <p:nvPr/>
        </p:nvSpPr>
        <p:spPr>
          <a:xfrm>
            <a:off x="697711" y="2152319"/>
            <a:ext cx="1030515" cy="4184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A2D807EF-FF45-4ED4-8E73-12AD345DD799}"/>
              </a:ext>
            </a:extLst>
          </p:cNvPr>
          <p:cNvCxnSpPr/>
          <p:nvPr/>
        </p:nvCxnSpPr>
        <p:spPr>
          <a:xfrm>
            <a:off x="697711" y="5896735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D559D0B4-D280-43E0-94C6-5CEA52BCA617}"/>
              </a:ext>
            </a:extLst>
          </p:cNvPr>
          <p:cNvCxnSpPr/>
          <p:nvPr/>
        </p:nvCxnSpPr>
        <p:spPr>
          <a:xfrm>
            <a:off x="683520" y="3557483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>
            <a:extLst>
              <a:ext uri="{FF2B5EF4-FFF2-40B4-BE49-F238E27FC236}">
                <a16:creationId xmlns:a16="http://schemas.microsoft.com/office/drawing/2014/main" id="{0137AB9E-0ED8-4CBB-AA40-CF81029F1F8B}"/>
              </a:ext>
            </a:extLst>
          </p:cNvPr>
          <p:cNvCxnSpPr/>
          <p:nvPr/>
        </p:nvCxnSpPr>
        <p:spPr>
          <a:xfrm>
            <a:off x="697711" y="2564038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>
            <a:extLst>
              <a:ext uri="{FF2B5EF4-FFF2-40B4-BE49-F238E27FC236}">
                <a16:creationId xmlns:a16="http://schemas.microsoft.com/office/drawing/2014/main" id="{ED2CCB5A-7776-4F74-B291-0ECC7484A3E6}"/>
              </a:ext>
            </a:extLst>
          </p:cNvPr>
          <p:cNvCxnSpPr/>
          <p:nvPr/>
        </p:nvCxnSpPr>
        <p:spPr>
          <a:xfrm>
            <a:off x="697711" y="4024527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2851EDCF-9E2B-4CBB-B189-2CF43679FE64}"/>
              </a:ext>
            </a:extLst>
          </p:cNvPr>
          <p:cNvCxnSpPr/>
          <p:nvPr/>
        </p:nvCxnSpPr>
        <p:spPr>
          <a:xfrm>
            <a:off x="697711" y="4384567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9CCDAF7-5EB1-4D49-95A8-924C93937611}"/>
              </a:ext>
            </a:extLst>
          </p:cNvPr>
          <p:cNvCxnSpPr/>
          <p:nvPr/>
        </p:nvCxnSpPr>
        <p:spPr>
          <a:xfrm>
            <a:off x="697711" y="4816615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DB743C8D-EEFF-46BD-980C-0CAAE7AA8000}"/>
              </a:ext>
            </a:extLst>
          </p:cNvPr>
          <p:cNvCxnSpPr/>
          <p:nvPr/>
        </p:nvCxnSpPr>
        <p:spPr>
          <a:xfrm>
            <a:off x="697711" y="5464687"/>
            <a:ext cx="10305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A3F5A9F-6D7D-480E-A500-C0235557CAFB}"/>
              </a:ext>
            </a:extLst>
          </p:cNvPr>
          <p:cNvSpPr txBox="1"/>
          <p:nvPr/>
        </p:nvSpPr>
        <p:spPr>
          <a:xfrm>
            <a:off x="428170" y="632354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ex3's process image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B9F963-1237-429B-909E-8CAD25B79EC6}"/>
              </a:ext>
            </a:extLst>
          </p:cNvPr>
          <p:cNvSpPr txBox="1"/>
          <p:nvPr/>
        </p:nvSpPr>
        <p:spPr>
          <a:xfrm>
            <a:off x="1744438" y="2149837"/>
            <a:ext cx="1030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1M-1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274CA8-21D0-4C45-9580-9DD7579B68BC}"/>
              </a:ext>
            </a:extLst>
          </p:cNvPr>
          <p:cNvSpPr txBox="1"/>
          <p:nvPr/>
        </p:nvSpPr>
        <p:spPr>
          <a:xfrm>
            <a:off x="1720986" y="3693238"/>
            <a:ext cx="8781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804a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406D093-26FE-42B8-891D-C6159488C6DE}"/>
              </a:ext>
            </a:extLst>
          </p:cNvPr>
          <p:cNvSpPr txBox="1"/>
          <p:nvPr/>
        </p:nvSpPr>
        <p:spPr>
          <a:xfrm>
            <a:off x="1728226" y="4442211"/>
            <a:ext cx="1030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8048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142507-8A74-46C9-BEE6-57713911177F}"/>
              </a:ext>
            </a:extLst>
          </p:cNvPr>
          <p:cNvSpPr txBox="1"/>
          <p:nvPr/>
        </p:nvSpPr>
        <p:spPr>
          <a:xfrm>
            <a:off x="1714035" y="5533079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1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4E9013-78A2-4227-BEE2-6C1D102F2D8D}"/>
              </a:ext>
            </a:extLst>
          </p:cNvPr>
          <p:cNvSpPr txBox="1"/>
          <p:nvPr/>
        </p:nvSpPr>
        <p:spPr>
          <a:xfrm>
            <a:off x="1699844" y="5952615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pg 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32ED3E4-89D0-4173-A224-4EE13B46FFDE}"/>
              </a:ext>
            </a:extLst>
          </p:cNvPr>
          <p:cNvSpPr txBox="1"/>
          <p:nvPr/>
        </p:nvSpPr>
        <p:spPr>
          <a:xfrm>
            <a:off x="1756229" y="49691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........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A414508-6DB1-4205-A22C-BC943E4E442D}"/>
              </a:ext>
            </a:extLst>
          </p:cNvPr>
          <p:cNvSpPr txBox="1"/>
          <p:nvPr/>
        </p:nvSpPr>
        <p:spPr>
          <a:xfrm>
            <a:off x="149650" y="4430099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5756B9F-807D-4405-97CE-0D87420E7B0D}"/>
              </a:ext>
            </a:extLst>
          </p:cNvPr>
          <p:cNvSpPr txBox="1"/>
          <p:nvPr/>
        </p:nvSpPr>
        <p:spPr>
          <a:xfrm>
            <a:off x="453224" y="3774525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3C02F4A-D174-4766-82C5-7EEA24F81BF4}"/>
              </a:ext>
            </a:extLst>
          </p:cNvPr>
          <p:cNvSpPr txBox="1"/>
          <p:nvPr/>
        </p:nvSpPr>
        <p:spPr>
          <a:xfrm>
            <a:off x="461330" y="3557483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77917B0B-4A91-4423-B926-00D29C5C4018}"/>
              </a:ext>
            </a:extLst>
          </p:cNvPr>
          <p:cNvSpPr/>
          <p:nvPr/>
        </p:nvSpPr>
        <p:spPr>
          <a:xfrm>
            <a:off x="3851920" y="1783153"/>
            <a:ext cx="1152128" cy="4672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8480D89-B08C-4E96-838E-0EDD015D4CA5}"/>
              </a:ext>
            </a:extLst>
          </p:cNvPr>
          <p:cNvSpPr txBox="1"/>
          <p:nvPr/>
        </p:nvSpPr>
        <p:spPr>
          <a:xfrm>
            <a:off x="3959722" y="6477434"/>
            <a:ext cx="12245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memory</a:t>
            </a:r>
          </a:p>
        </p:txBody>
      </p: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F7935B4D-083A-4E3A-A27B-9F5A2213CEBA}"/>
              </a:ext>
            </a:extLst>
          </p:cNvPr>
          <p:cNvCxnSpPr/>
          <p:nvPr/>
        </p:nvCxnSpPr>
        <p:spPr>
          <a:xfrm>
            <a:off x="3851920" y="606471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52389F76-1CF0-4FE0-B391-0EC87E0D4591}"/>
              </a:ext>
            </a:extLst>
          </p:cNvPr>
          <p:cNvCxnSpPr/>
          <p:nvPr/>
        </p:nvCxnSpPr>
        <p:spPr>
          <a:xfrm>
            <a:off x="3851920" y="2708920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F4198BB4-490C-4898-9DB5-264337D9AFA6}"/>
              </a:ext>
            </a:extLst>
          </p:cNvPr>
          <p:cNvCxnSpPr/>
          <p:nvPr/>
        </p:nvCxnSpPr>
        <p:spPr>
          <a:xfrm>
            <a:off x="3851920" y="4384303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AC7B4574-4A0E-42FF-A49B-BBBBEE1C0975}"/>
              </a:ext>
            </a:extLst>
          </p:cNvPr>
          <p:cNvCxnSpPr/>
          <p:nvPr/>
        </p:nvCxnSpPr>
        <p:spPr>
          <a:xfrm>
            <a:off x="3835783" y="4871106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E23E3184-6D42-4024-A8DD-E2162638E55A}"/>
              </a:ext>
            </a:extLst>
          </p:cNvPr>
          <p:cNvCxnSpPr/>
          <p:nvPr/>
        </p:nvCxnSpPr>
        <p:spPr>
          <a:xfrm>
            <a:off x="3835783" y="5686967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>
            <a:extLst>
              <a:ext uri="{FF2B5EF4-FFF2-40B4-BE49-F238E27FC236}">
                <a16:creationId xmlns:a16="http://schemas.microsoft.com/office/drawing/2014/main" id="{375819DC-9405-466E-A9EA-BFCCEFC7046D}"/>
              </a:ext>
            </a:extLst>
          </p:cNvPr>
          <p:cNvCxnSpPr/>
          <p:nvPr/>
        </p:nvCxnSpPr>
        <p:spPr>
          <a:xfrm>
            <a:off x="3851920" y="314096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D0CF9479-0340-4D43-95BB-B0562B07A397}"/>
              </a:ext>
            </a:extLst>
          </p:cNvPr>
          <p:cNvSpPr txBox="1"/>
          <p:nvPr/>
        </p:nvSpPr>
        <p:spPr>
          <a:xfrm>
            <a:off x="5004048" y="2710823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1234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0B9155B-EEE8-4D5D-BF20-F4A99A504DEF}"/>
              </a:ext>
            </a:extLst>
          </p:cNvPr>
          <p:cNvSpPr txBox="1"/>
          <p:nvPr/>
        </p:nvSpPr>
        <p:spPr>
          <a:xfrm>
            <a:off x="5004048" y="4458428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899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C4D20F6-8FDD-4DFF-8D72-EB13B457A953}"/>
              </a:ext>
            </a:extLst>
          </p:cNvPr>
          <p:cNvSpPr txBox="1"/>
          <p:nvPr/>
        </p:nvSpPr>
        <p:spPr>
          <a:xfrm>
            <a:off x="4987911" y="5671579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333BB54-AA22-4AEE-A9F8-28E68613DDEE}"/>
              </a:ext>
            </a:extLst>
          </p:cNvPr>
          <p:cNvSpPr txBox="1"/>
          <p:nvPr/>
        </p:nvSpPr>
        <p:spPr>
          <a:xfrm>
            <a:off x="4990761" y="6086807"/>
            <a:ext cx="82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fr 0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C767A9A-6AB4-4779-B5C3-6196103EBCB0}"/>
              </a:ext>
            </a:extLst>
          </p:cNvPr>
          <p:cNvSpPr txBox="1"/>
          <p:nvPr/>
        </p:nvSpPr>
        <p:spPr>
          <a:xfrm>
            <a:off x="4968082" y="5128760"/>
            <a:ext cx="1026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.....</a:t>
            </a:r>
          </a:p>
        </p:txBody>
      </p:sp>
      <p:cxnSp>
        <p:nvCxnSpPr>
          <p:cNvPr id="87" name="직선 화살표 연결선 86">
            <a:extLst>
              <a:ext uri="{FF2B5EF4-FFF2-40B4-BE49-F238E27FC236}">
                <a16:creationId xmlns:a16="http://schemas.microsoft.com/office/drawing/2014/main" id="{1F36228C-D44C-43B1-A9EB-D6A25423FEB1}"/>
              </a:ext>
            </a:extLst>
          </p:cNvPr>
          <p:cNvCxnSpPr/>
          <p:nvPr/>
        </p:nvCxnSpPr>
        <p:spPr>
          <a:xfrm flipV="1">
            <a:off x="2599100" y="3049377"/>
            <a:ext cx="1160100" cy="1534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화살표 연결선 88">
            <a:extLst>
              <a:ext uri="{FF2B5EF4-FFF2-40B4-BE49-F238E27FC236}">
                <a16:creationId xmlns:a16="http://schemas.microsoft.com/office/drawing/2014/main" id="{2BFD33BE-3A7E-4F08-BF07-655D40457E06}"/>
              </a:ext>
            </a:extLst>
          </p:cNvPr>
          <p:cNvCxnSpPr>
            <a:stCxn id="26" idx="3"/>
          </p:cNvCxnSpPr>
          <p:nvPr/>
        </p:nvCxnSpPr>
        <p:spPr>
          <a:xfrm>
            <a:off x="2599100" y="3847127"/>
            <a:ext cx="1160100" cy="821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7C83BCD5-CF44-4891-A7DB-4F37BB63DB3A}"/>
              </a:ext>
            </a:extLst>
          </p:cNvPr>
          <p:cNvSpPr txBox="1"/>
          <p:nvPr/>
        </p:nvSpPr>
        <p:spPr>
          <a:xfrm>
            <a:off x="3277907" y="280877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DD960A9-7307-4DD6-BC9B-6FF5A2D9D034}"/>
              </a:ext>
            </a:extLst>
          </p:cNvPr>
          <p:cNvSpPr txBox="1"/>
          <p:nvPr/>
        </p:nvSpPr>
        <p:spPr>
          <a:xfrm>
            <a:off x="3553301" y="4610812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1AD0748-864B-4994-B4A8-32291A0F004B}"/>
              </a:ext>
            </a:extLst>
          </p:cNvPr>
          <p:cNvSpPr txBox="1"/>
          <p:nvPr/>
        </p:nvSpPr>
        <p:spPr>
          <a:xfrm>
            <a:off x="3550635" y="437723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74AE2C63-BBC1-4F3B-B5C7-6E6E48427FB3}"/>
              </a:ext>
            </a:extLst>
          </p:cNvPr>
          <p:cNvSpPr/>
          <p:nvPr/>
        </p:nvSpPr>
        <p:spPr>
          <a:xfrm>
            <a:off x="6732240" y="2880100"/>
            <a:ext cx="934582" cy="26529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A41BF6FA-7749-45F9-8F78-5C3050766D5D}"/>
              </a:ext>
            </a:extLst>
          </p:cNvPr>
          <p:cNvCxnSpPr/>
          <p:nvPr/>
        </p:nvCxnSpPr>
        <p:spPr>
          <a:xfrm>
            <a:off x="6732240" y="5338520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3BB1FE8C-E0AB-4427-9E7A-4A804147068A}"/>
              </a:ext>
            </a:extLst>
          </p:cNvPr>
          <p:cNvCxnSpPr/>
          <p:nvPr/>
        </p:nvCxnSpPr>
        <p:spPr>
          <a:xfrm>
            <a:off x="6732240" y="4221088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82C8105E-155A-41D8-8FE0-426F1D0F33BC}"/>
              </a:ext>
            </a:extLst>
          </p:cNvPr>
          <p:cNvCxnSpPr/>
          <p:nvPr/>
        </p:nvCxnSpPr>
        <p:spPr>
          <a:xfrm>
            <a:off x="6732240" y="4405506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C3108F23-5BCD-410C-BEDF-23C6423F7D81}"/>
              </a:ext>
            </a:extLst>
          </p:cNvPr>
          <p:cNvCxnSpPr/>
          <p:nvPr/>
        </p:nvCxnSpPr>
        <p:spPr>
          <a:xfrm>
            <a:off x="6732240" y="4567363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A659C5CE-822F-4056-9B50-B7646D3DB351}"/>
              </a:ext>
            </a:extLst>
          </p:cNvPr>
          <p:cNvCxnSpPr/>
          <p:nvPr/>
        </p:nvCxnSpPr>
        <p:spPr>
          <a:xfrm>
            <a:off x="6732240" y="5155051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47AC9FA4-977F-4B27-BB27-9CBA3E0F6FD7}"/>
              </a:ext>
            </a:extLst>
          </p:cNvPr>
          <p:cNvCxnSpPr/>
          <p:nvPr/>
        </p:nvCxnSpPr>
        <p:spPr>
          <a:xfrm>
            <a:off x="6732240" y="3049377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29B7F6E8-9C2F-49DC-8B3A-5D77F9019609}"/>
              </a:ext>
            </a:extLst>
          </p:cNvPr>
          <p:cNvSpPr txBox="1"/>
          <p:nvPr/>
        </p:nvSpPr>
        <p:spPr>
          <a:xfrm>
            <a:off x="7619082" y="5305521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5457852-ECDF-44FE-8BD8-A73EDA3CFB29}"/>
              </a:ext>
            </a:extLst>
          </p:cNvPr>
          <p:cNvSpPr txBox="1"/>
          <p:nvPr/>
        </p:nvSpPr>
        <p:spPr>
          <a:xfrm>
            <a:off x="7619082" y="5142289"/>
            <a:ext cx="25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1D8F5E9-9CAF-4FAA-9780-C7CA5958A432}"/>
              </a:ext>
            </a:extLst>
          </p:cNvPr>
          <p:cNvSpPr txBox="1"/>
          <p:nvPr/>
        </p:nvSpPr>
        <p:spPr>
          <a:xfrm>
            <a:off x="7618347" y="4379483"/>
            <a:ext cx="631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8048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1046FFA-AECB-4707-8FDF-D059247E0443}"/>
              </a:ext>
            </a:extLst>
          </p:cNvPr>
          <p:cNvSpPr txBox="1"/>
          <p:nvPr/>
        </p:nvSpPr>
        <p:spPr>
          <a:xfrm>
            <a:off x="7610401" y="4182866"/>
            <a:ext cx="620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8049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6A83589F-A8D4-445B-8E1E-F34F66753DB1}"/>
              </a:ext>
            </a:extLst>
          </p:cNvPr>
          <p:cNvSpPr txBox="1"/>
          <p:nvPr/>
        </p:nvSpPr>
        <p:spPr>
          <a:xfrm>
            <a:off x="7610401" y="3969132"/>
            <a:ext cx="5862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804a</a:t>
            </a:r>
          </a:p>
        </p:txBody>
      </p: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0F0E4C84-E771-4BDC-BAAD-3B1FC95600CE}"/>
              </a:ext>
            </a:extLst>
          </p:cNvPr>
          <p:cNvCxnSpPr/>
          <p:nvPr/>
        </p:nvCxnSpPr>
        <p:spPr>
          <a:xfrm>
            <a:off x="6732240" y="4024527"/>
            <a:ext cx="9345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5BB779BB-B0B0-48A3-A013-EE8CBFC5D358}"/>
              </a:ext>
            </a:extLst>
          </p:cNvPr>
          <p:cNvSpPr txBox="1"/>
          <p:nvPr/>
        </p:nvSpPr>
        <p:spPr>
          <a:xfrm>
            <a:off x="7618347" y="283416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1M-1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034F19F-7CA3-4B3D-B76B-CAFE0D92E5CC}"/>
              </a:ext>
            </a:extLst>
          </p:cNvPr>
          <p:cNvSpPr txBox="1"/>
          <p:nvPr/>
        </p:nvSpPr>
        <p:spPr>
          <a:xfrm>
            <a:off x="7046753" y="3988718"/>
            <a:ext cx="563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899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BDBF571-51A5-4A31-96E4-5A9CEF9FD8A3}"/>
              </a:ext>
            </a:extLst>
          </p:cNvPr>
          <p:cNvSpPr txBox="1"/>
          <p:nvPr/>
        </p:nvSpPr>
        <p:spPr>
          <a:xfrm>
            <a:off x="7024526" y="436633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1234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DA2FA519-A826-43A3-875D-D58B46D38725}"/>
              </a:ext>
            </a:extLst>
          </p:cNvPr>
          <p:cNvSpPr txBox="1"/>
          <p:nvPr/>
        </p:nvSpPr>
        <p:spPr>
          <a:xfrm>
            <a:off x="6458791" y="5635125"/>
            <a:ext cx="1661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ex3's page table</a:t>
            </a:r>
          </a:p>
          <a:p>
            <a:r>
              <a:rPr lang="en-US" sz="1400"/>
              <a:t>(ex3-&gt;mm-&gt;pgd)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ADAA9B-A299-40AB-816C-A08985D429DF}"/>
              </a:ext>
            </a:extLst>
          </p:cNvPr>
          <p:cNvSpPr txBox="1"/>
          <p:nvPr/>
        </p:nvSpPr>
        <p:spPr>
          <a:xfrm>
            <a:off x="149650" y="458322"/>
            <a:ext cx="125399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b="1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ex3.c</a:t>
            </a:r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: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 ...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solidFill>
                  <a:srgbClr val="000000"/>
                </a:solidFill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 y=x+3; </a:t>
            </a:r>
            <a:endParaRPr lang="en-US" sz="1400">
              <a:effectLst/>
              <a:latin typeface="+mj-lt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/>
            <a:r>
              <a:rPr lang="en-US" sz="1400">
                <a:effectLst/>
                <a:latin typeface="+mj-lt"/>
                <a:ea typeface="굴림" panose="020B0600000101010101" pitchFamily="50" charset="-127"/>
                <a:cs typeface="굴림" panose="020B0600000101010101" pitchFamily="50" charset="-127"/>
              </a:rPr>
              <a:t> ....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11E4B8-E4DB-4DE8-B5C8-65668443A454}"/>
              </a:ext>
            </a:extLst>
          </p:cNvPr>
          <p:cNvSpPr txBox="1"/>
          <p:nvPr/>
        </p:nvSpPr>
        <p:spPr>
          <a:xfrm>
            <a:off x="1447888" y="524025"/>
            <a:ext cx="29999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mov eax, [0x</a:t>
            </a:r>
            <a:r>
              <a:rPr lang="en-US" sz="1400">
                <a:solidFill>
                  <a:srgbClr val="FF0000"/>
                </a:solidFill>
              </a:rPr>
              <a:t>804a01c</a:t>
            </a:r>
            <a:r>
              <a:rPr lang="en-US" sz="1400"/>
              <a:t>]  # eax &lt;-- x</a:t>
            </a:r>
          </a:p>
          <a:p>
            <a:r>
              <a:rPr lang="en-US" sz="1400"/>
              <a:t>add eax, 3</a:t>
            </a:r>
          </a:p>
          <a:p>
            <a:r>
              <a:rPr lang="en-US" sz="1400"/>
              <a:t>mov [0x</a:t>
            </a:r>
            <a:r>
              <a:rPr lang="en-US" sz="1400">
                <a:solidFill>
                  <a:srgbClr val="FF0000"/>
                </a:solidFill>
              </a:rPr>
              <a:t>804a020</a:t>
            </a:r>
            <a:r>
              <a:rPr lang="en-US" sz="1400"/>
              <a:t>], eax # y &lt;-- eax</a:t>
            </a: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48F950EE-F988-46D6-9CE9-35CF0A95CD28}"/>
              </a:ext>
            </a:extLst>
          </p:cNvPr>
          <p:cNvCxnSpPr>
            <a:cxnSpLocks/>
            <a:endCxn id="7" idx="3"/>
          </p:cNvCxnSpPr>
          <p:nvPr/>
        </p:nvCxnSpPr>
        <p:spPr>
          <a:xfrm flipV="1">
            <a:off x="855352" y="935376"/>
            <a:ext cx="548296" cy="1182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자유형: 도형 13">
            <a:extLst>
              <a:ext uri="{FF2B5EF4-FFF2-40B4-BE49-F238E27FC236}">
                <a16:creationId xmlns:a16="http://schemas.microsoft.com/office/drawing/2014/main" id="{4B425361-76F6-44F9-AB1C-F392C52A7D6B}"/>
              </a:ext>
            </a:extLst>
          </p:cNvPr>
          <p:cNvSpPr/>
          <p:nvPr/>
        </p:nvSpPr>
        <p:spPr>
          <a:xfrm>
            <a:off x="1410285" y="686386"/>
            <a:ext cx="75206" cy="393406"/>
          </a:xfrm>
          <a:custGeom>
            <a:avLst/>
            <a:gdLst>
              <a:gd name="connsiteX0" fmla="*/ 60692 w 75206"/>
              <a:gd name="connsiteY0" fmla="*/ 0 h 393406"/>
              <a:gd name="connsiteX1" fmla="*/ 17149 w 75206"/>
              <a:gd name="connsiteY1" fmla="*/ 72571 h 393406"/>
              <a:gd name="connsiteX2" fmla="*/ 17149 w 75206"/>
              <a:gd name="connsiteY2" fmla="*/ 275771 h 393406"/>
              <a:gd name="connsiteX3" fmla="*/ 60692 w 75206"/>
              <a:gd name="connsiteY3" fmla="*/ 391886 h 393406"/>
              <a:gd name="connsiteX4" fmla="*/ 75206 w 75206"/>
              <a:gd name="connsiteY4" fmla="*/ 391886 h 39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206" h="393406">
                <a:moveTo>
                  <a:pt x="60692" y="0"/>
                </a:moveTo>
                <a:cubicBezTo>
                  <a:pt x="46178" y="24190"/>
                  <a:pt x="29765" y="47339"/>
                  <a:pt x="17149" y="72571"/>
                </a:cubicBezTo>
                <a:cubicBezTo>
                  <a:pt x="-16039" y="138947"/>
                  <a:pt x="7453" y="198198"/>
                  <a:pt x="17149" y="275771"/>
                </a:cubicBezTo>
                <a:cubicBezTo>
                  <a:pt x="23083" y="323246"/>
                  <a:pt x="26464" y="357658"/>
                  <a:pt x="60692" y="391886"/>
                </a:cubicBezTo>
                <a:cubicBezTo>
                  <a:pt x="64113" y="395307"/>
                  <a:pt x="70368" y="391886"/>
                  <a:pt x="75206" y="39188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865FCD-9B3A-43AD-B1B0-FB4809C9D4CD}"/>
              </a:ext>
            </a:extLst>
          </p:cNvPr>
          <p:cNvSpPr txBox="1"/>
          <p:nvPr/>
        </p:nvSpPr>
        <p:spPr>
          <a:xfrm>
            <a:off x="4857643" y="498758"/>
            <a:ext cx="2018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0x</a:t>
            </a:r>
            <a:r>
              <a:rPr lang="en-US" sz="1200">
                <a:solidFill>
                  <a:srgbClr val="FF0000"/>
                </a:solidFill>
              </a:rPr>
              <a:t>804a01c </a:t>
            </a:r>
            <a:r>
              <a:rPr lang="en-US" sz="1200"/>
              <a:t>=&gt; </a:t>
            </a:r>
          </a:p>
          <a:p>
            <a:r>
              <a:rPr lang="en-US" sz="1200"/>
              <a:t>(</a:t>
            </a:r>
            <a:r>
              <a:rPr lang="en-US" sz="1200">
                <a:solidFill>
                  <a:srgbClr val="FF0000"/>
                </a:solidFill>
              </a:rPr>
              <a:t>pg 804a</a:t>
            </a:r>
            <a:r>
              <a:rPr lang="en-US" sz="1200"/>
              <a:t>, offset 01c)</a:t>
            </a:r>
          </a:p>
          <a:p>
            <a:r>
              <a:rPr lang="en-US" sz="1200"/>
              <a:t>=&gt; </a:t>
            </a:r>
            <a:r>
              <a:rPr lang="en-US" sz="1200">
                <a:solidFill>
                  <a:srgbClr val="FF0000"/>
                </a:solidFill>
              </a:rPr>
              <a:t>frame 899</a:t>
            </a:r>
            <a:r>
              <a:rPr lang="en-US" sz="1200"/>
              <a:t>, offset 01c</a:t>
            </a:r>
          </a:p>
          <a:p>
            <a:r>
              <a:rPr lang="en-US" sz="1200"/>
              <a:t>=&gt; mem </a:t>
            </a:r>
            <a:r>
              <a:rPr lang="en-US" sz="1200">
                <a:solidFill>
                  <a:srgbClr val="FF0000"/>
                </a:solidFill>
              </a:rPr>
              <a:t>89901c</a:t>
            </a:r>
          </a:p>
        </p:txBody>
      </p:sp>
      <p:cxnSp>
        <p:nvCxnSpPr>
          <p:cNvPr id="77" name="직선 화살표 연결선 76">
            <a:extLst>
              <a:ext uri="{FF2B5EF4-FFF2-40B4-BE49-F238E27FC236}">
                <a16:creationId xmlns:a16="http://schemas.microsoft.com/office/drawing/2014/main" id="{43F88058-98F4-4979-B138-6F9F6151A803}"/>
              </a:ext>
            </a:extLst>
          </p:cNvPr>
          <p:cNvCxnSpPr>
            <a:cxnSpLocks/>
          </p:cNvCxnSpPr>
          <p:nvPr/>
        </p:nvCxnSpPr>
        <p:spPr>
          <a:xfrm>
            <a:off x="4502361" y="900769"/>
            <a:ext cx="35767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9E28137-29F4-4042-8064-D64C03DE85AE}"/>
              </a:ext>
            </a:extLst>
          </p:cNvPr>
          <p:cNvSpPr txBox="1"/>
          <p:nvPr/>
        </p:nvSpPr>
        <p:spPr>
          <a:xfrm>
            <a:off x="7199531" y="458322"/>
            <a:ext cx="18884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eax&lt;- mem[</a:t>
            </a:r>
            <a:r>
              <a:rPr lang="en-US" sz="1400">
                <a:solidFill>
                  <a:srgbClr val="FF0000"/>
                </a:solidFill>
              </a:rPr>
              <a:t>89901c</a:t>
            </a:r>
            <a:r>
              <a:rPr lang="en-US" sz="1400"/>
              <a:t>]</a:t>
            </a:r>
          </a:p>
          <a:p>
            <a:r>
              <a:rPr lang="en-US" sz="1400"/>
              <a:t>eax&lt;-eax+3</a:t>
            </a:r>
          </a:p>
          <a:p>
            <a:r>
              <a:rPr lang="en-US" sz="1400"/>
              <a:t>mem[</a:t>
            </a:r>
            <a:r>
              <a:rPr lang="en-US" sz="1400">
                <a:solidFill>
                  <a:srgbClr val="FF0000"/>
                </a:solidFill>
              </a:rPr>
              <a:t>899020]</a:t>
            </a:r>
            <a:r>
              <a:rPr lang="en-US" sz="1400"/>
              <a:t>&lt;--eax</a:t>
            </a:r>
          </a:p>
        </p:txBody>
      </p:sp>
      <p:cxnSp>
        <p:nvCxnSpPr>
          <p:cNvPr id="81" name="직선 화살표 연결선 80">
            <a:extLst>
              <a:ext uri="{FF2B5EF4-FFF2-40B4-BE49-F238E27FC236}">
                <a16:creationId xmlns:a16="http://schemas.microsoft.com/office/drawing/2014/main" id="{E79DBE87-2CD5-4291-81C8-66A53062473F}"/>
              </a:ext>
            </a:extLst>
          </p:cNvPr>
          <p:cNvCxnSpPr>
            <a:cxnSpLocks/>
          </p:cNvCxnSpPr>
          <p:nvPr/>
        </p:nvCxnSpPr>
        <p:spPr>
          <a:xfrm>
            <a:off x="6689082" y="807309"/>
            <a:ext cx="35767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직사각형 2">
            <a:extLst>
              <a:ext uri="{FF2B5EF4-FFF2-40B4-BE49-F238E27FC236}">
                <a16:creationId xmlns:a16="http://schemas.microsoft.com/office/drawing/2014/main" id="{C18887F1-1B19-4634-99E5-7E1BCEA7DDB8}"/>
              </a:ext>
            </a:extLst>
          </p:cNvPr>
          <p:cNvSpPr/>
          <p:nvPr/>
        </p:nvSpPr>
        <p:spPr>
          <a:xfrm>
            <a:off x="0" y="332656"/>
            <a:ext cx="905652" cy="10422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19DDE-DF79-4613-A884-16B6F6CC36F6}"/>
              </a:ext>
            </a:extLst>
          </p:cNvPr>
          <p:cNvSpPr txBox="1"/>
          <p:nvPr/>
        </p:nvSpPr>
        <p:spPr>
          <a:xfrm>
            <a:off x="6876256" y="1556792"/>
            <a:ext cx="2211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srgbClr val="FF0000"/>
                </a:solidFill>
              </a:rPr>
              <a:t>30% of instructions need </a:t>
            </a:r>
          </a:p>
          <a:p>
            <a:r>
              <a:rPr lang="en-US" sz="1600" b="1">
                <a:solidFill>
                  <a:srgbClr val="FF0000"/>
                </a:solidFill>
              </a:rPr>
              <a:t>address mapping!</a:t>
            </a:r>
          </a:p>
        </p:txBody>
      </p:sp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C47A45AE-A625-4A6C-8B6A-871B2AA42525}"/>
              </a:ext>
            </a:extLst>
          </p:cNvPr>
          <p:cNvSpPr/>
          <p:nvPr/>
        </p:nvSpPr>
        <p:spPr>
          <a:xfrm>
            <a:off x="6633029" y="1422400"/>
            <a:ext cx="2423885" cy="1088571"/>
          </a:xfrm>
          <a:custGeom>
            <a:avLst/>
            <a:gdLst>
              <a:gd name="connsiteX0" fmla="*/ 145142 w 2423885"/>
              <a:gd name="connsiteY0" fmla="*/ 957943 h 1088571"/>
              <a:gd name="connsiteX1" fmla="*/ 43542 w 2423885"/>
              <a:gd name="connsiteY1" fmla="*/ 841829 h 1088571"/>
              <a:gd name="connsiteX2" fmla="*/ 14514 w 2423885"/>
              <a:gd name="connsiteY2" fmla="*/ 754743 h 1088571"/>
              <a:gd name="connsiteX3" fmla="*/ 0 w 2423885"/>
              <a:gd name="connsiteY3" fmla="*/ 711200 h 1088571"/>
              <a:gd name="connsiteX4" fmla="*/ 43542 w 2423885"/>
              <a:gd name="connsiteY4" fmla="*/ 406400 h 1088571"/>
              <a:gd name="connsiteX5" fmla="*/ 72571 w 2423885"/>
              <a:gd name="connsiteY5" fmla="*/ 362857 h 1088571"/>
              <a:gd name="connsiteX6" fmla="*/ 130628 w 2423885"/>
              <a:gd name="connsiteY6" fmla="*/ 304800 h 1088571"/>
              <a:gd name="connsiteX7" fmla="*/ 159657 w 2423885"/>
              <a:gd name="connsiteY7" fmla="*/ 261257 h 1088571"/>
              <a:gd name="connsiteX8" fmla="*/ 333828 w 2423885"/>
              <a:gd name="connsiteY8" fmla="*/ 174171 h 1088571"/>
              <a:gd name="connsiteX9" fmla="*/ 420914 w 2423885"/>
              <a:gd name="connsiteY9" fmla="*/ 159657 h 1088571"/>
              <a:gd name="connsiteX10" fmla="*/ 508000 w 2423885"/>
              <a:gd name="connsiteY10" fmla="*/ 130629 h 1088571"/>
              <a:gd name="connsiteX11" fmla="*/ 595085 w 2423885"/>
              <a:gd name="connsiteY11" fmla="*/ 72571 h 1088571"/>
              <a:gd name="connsiteX12" fmla="*/ 682171 w 2423885"/>
              <a:gd name="connsiteY12" fmla="*/ 43543 h 1088571"/>
              <a:gd name="connsiteX13" fmla="*/ 725714 w 2423885"/>
              <a:gd name="connsiteY13" fmla="*/ 29029 h 1088571"/>
              <a:gd name="connsiteX14" fmla="*/ 841828 w 2423885"/>
              <a:gd name="connsiteY14" fmla="*/ 0 h 1088571"/>
              <a:gd name="connsiteX15" fmla="*/ 1378857 w 2423885"/>
              <a:gd name="connsiteY15" fmla="*/ 29029 h 1088571"/>
              <a:gd name="connsiteX16" fmla="*/ 1480457 w 2423885"/>
              <a:gd name="connsiteY16" fmla="*/ 43543 h 1088571"/>
              <a:gd name="connsiteX17" fmla="*/ 1553028 w 2423885"/>
              <a:gd name="connsiteY17" fmla="*/ 58057 h 1088571"/>
              <a:gd name="connsiteX18" fmla="*/ 1770742 w 2423885"/>
              <a:gd name="connsiteY18" fmla="*/ 72571 h 1088571"/>
              <a:gd name="connsiteX19" fmla="*/ 2002971 w 2423885"/>
              <a:gd name="connsiteY19" fmla="*/ 101600 h 1088571"/>
              <a:gd name="connsiteX20" fmla="*/ 2119085 w 2423885"/>
              <a:gd name="connsiteY20" fmla="*/ 130629 h 1088571"/>
              <a:gd name="connsiteX21" fmla="*/ 2206171 w 2423885"/>
              <a:gd name="connsiteY21" fmla="*/ 159657 h 1088571"/>
              <a:gd name="connsiteX22" fmla="*/ 2249714 w 2423885"/>
              <a:gd name="connsiteY22" fmla="*/ 188686 h 1088571"/>
              <a:gd name="connsiteX23" fmla="*/ 2293257 w 2423885"/>
              <a:gd name="connsiteY23" fmla="*/ 203200 h 1088571"/>
              <a:gd name="connsiteX24" fmla="*/ 2351314 w 2423885"/>
              <a:gd name="connsiteY24" fmla="*/ 290286 h 1088571"/>
              <a:gd name="connsiteX25" fmla="*/ 2380342 w 2423885"/>
              <a:gd name="connsiteY25" fmla="*/ 333829 h 1088571"/>
              <a:gd name="connsiteX26" fmla="*/ 2423885 w 2423885"/>
              <a:gd name="connsiteY26" fmla="*/ 478971 h 1088571"/>
              <a:gd name="connsiteX27" fmla="*/ 2409371 w 2423885"/>
              <a:gd name="connsiteY27" fmla="*/ 696686 h 1088571"/>
              <a:gd name="connsiteX28" fmla="*/ 2322285 w 2423885"/>
              <a:gd name="connsiteY28" fmla="*/ 870857 h 1088571"/>
              <a:gd name="connsiteX29" fmla="*/ 2264228 w 2423885"/>
              <a:gd name="connsiteY29" fmla="*/ 957943 h 1088571"/>
              <a:gd name="connsiteX30" fmla="*/ 2177142 w 2423885"/>
              <a:gd name="connsiteY30" fmla="*/ 1001486 h 1088571"/>
              <a:gd name="connsiteX31" fmla="*/ 2090057 w 2423885"/>
              <a:gd name="connsiteY31" fmla="*/ 1059543 h 1088571"/>
              <a:gd name="connsiteX32" fmla="*/ 1944914 w 2423885"/>
              <a:gd name="connsiteY32" fmla="*/ 1088571 h 1088571"/>
              <a:gd name="connsiteX33" fmla="*/ 1262742 w 2423885"/>
              <a:gd name="connsiteY33" fmla="*/ 1059543 h 1088571"/>
              <a:gd name="connsiteX34" fmla="*/ 1161142 w 2423885"/>
              <a:gd name="connsiteY34" fmla="*/ 1045029 h 1088571"/>
              <a:gd name="connsiteX35" fmla="*/ 1001485 w 2423885"/>
              <a:gd name="connsiteY35" fmla="*/ 1030514 h 1088571"/>
              <a:gd name="connsiteX36" fmla="*/ 290285 w 2423885"/>
              <a:gd name="connsiteY36" fmla="*/ 1030514 h 1088571"/>
              <a:gd name="connsiteX37" fmla="*/ 246742 w 2423885"/>
              <a:gd name="connsiteY37" fmla="*/ 1001486 h 1088571"/>
              <a:gd name="connsiteX38" fmla="*/ 203200 w 2423885"/>
              <a:gd name="connsiteY38" fmla="*/ 986971 h 1088571"/>
              <a:gd name="connsiteX39" fmla="*/ 145142 w 2423885"/>
              <a:gd name="connsiteY39" fmla="*/ 957943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423885" h="1088571">
                <a:moveTo>
                  <a:pt x="145142" y="957943"/>
                </a:moveTo>
                <a:cubicBezTo>
                  <a:pt x="118532" y="933753"/>
                  <a:pt x="62742" y="885029"/>
                  <a:pt x="43542" y="841829"/>
                </a:cubicBezTo>
                <a:cubicBezTo>
                  <a:pt x="31115" y="813867"/>
                  <a:pt x="24190" y="783772"/>
                  <a:pt x="14514" y="754743"/>
                </a:cubicBezTo>
                <a:lnTo>
                  <a:pt x="0" y="711200"/>
                </a:lnTo>
                <a:cubicBezTo>
                  <a:pt x="2808" y="669079"/>
                  <a:pt x="-2704" y="475769"/>
                  <a:pt x="43542" y="406400"/>
                </a:cubicBezTo>
                <a:lnTo>
                  <a:pt x="72571" y="362857"/>
                </a:lnTo>
                <a:cubicBezTo>
                  <a:pt x="104238" y="267855"/>
                  <a:pt x="60256" y="361097"/>
                  <a:pt x="130628" y="304800"/>
                </a:cubicBezTo>
                <a:cubicBezTo>
                  <a:pt x="144250" y="293903"/>
                  <a:pt x="146529" y="272744"/>
                  <a:pt x="159657" y="261257"/>
                </a:cubicBezTo>
                <a:cubicBezTo>
                  <a:pt x="206858" y="219956"/>
                  <a:pt x="270956" y="184649"/>
                  <a:pt x="333828" y="174171"/>
                </a:cubicBezTo>
                <a:cubicBezTo>
                  <a:pt x="362857" y="169333"/>
                  <a:pt x="392364" y="166794"/>
                  <a:pt x="420914" y="159657"/>
                </a:cubicBezTo>
                <a:cubicBezTo>
                  <a:pt x="450599" y="152236"/>
                  <a:pt x="508000" y="130629"/>
                  <a:pt x="508000" y="130629"/>
                </a:cubicBezTo>
                <a:cubicBezTo>
                  <a:pt x="537028" y="111276"/>
                  <a:pt x="561987" y="83603"/>
                  <a:pt x="595085" y="72571"/>
                </a:cubicBezTo>
                <a:lnTo>
                  <a:pt x="682171" y="43543"/>
                </a:lnTo>
                <a:cubicBezTo>
                  <a:pt x="696685" y="38705"/>
                  <a:pt x="710712" y="32030"/>
                  <a:pt x="725714" y="29029"/>
                </a:cubicBezTo>
                <a:cubicBezTo>
                  <a:pt x="813287" y="11513"/>
                  <a:pt x="774881" y="22315"/>
                  <a:pt x="841828" y="0"/>
                </a:cubicBezTo>
                <a:lnTo>
                  <a:pt x="1378857" y="29029"/>
                </a:lnTo>
                <a:cubicBezTo>
                  <a:pt x="1412949" y="31870"/>
                  <a:pt x="1446712" y="37919"/>
                  <a:pt x="1480457" y="43543"/>
                </a:cubicBezTo>
                <a:cubicBezTo>
                  <a:pt x="1504791" y="47599"/>
                  <a:pt x="1528481" y="55602"/>
                  <a:pt x="1553028" y="58057"/>
                </a:cubicBezTo>
                <a:cubicBezTo>
                  <a:pt x="1625399" y="65294"/>
                  <a:pt x="1698348" y="65565"/>
                  <a:pt x="1770742" y="72571"/>
                </a:cubicBezTo>
                <a:cubicBezTo>
                  <a:pt x="1848391" y="80085"/>
                  <a:pt x="1927288" y="82679"/>
                  <a:pt x="2002971" y="101600"/>
                </a:cubicBezTo>
                <a:cubicBezTo>
                  <a:pt x="2041676" y="111276"/>
                  <a:pt x="2081236" y="118013"/>
                  <a:pt x="2119085" y="130629"/>
                </a:cubicBezTo>
                <a:lnTo>
                  <a:pt x="2206171" y="159657"/>
                </a:lnTo>
                <a:cubicBezTo>
                  <a:pt x="2220685" y="169333"/>
                  <a:pt x="2234112" y="180885"/>
                  <a:pt x="2249714" y="188686"/>
                </a:cubicBezTo>
                <a:cubicBezTo>
                  <a:pt x="2263398" y="195528"/>
                  <a:pt x="2282439" y="192382"/>
                  <a:pt x="2293257" y="203200"/>
                </a:cubicBezTo>
                <a:cubicBezTo>
                  <a:pt x="2317927" y="227870"/>
                  <a:pt x="2331962" y="261257"/>
                  <a:pt x="2351314" y="290286"/>
                </a:cubicBezTo>
                <a:cubicBezTo>
                  <a:pt x="2360990" y="304800"/>
                  <a:pt x="2374826" y="317280"/>
                  <a:pt x="2380342" y="333829"/>
                </a:cubicBezTo>
                <a:cubicBezTo>
                  <a:pt x="2415679" y="439838"/>
                  <a:pt x="2401950" y="391229"/>
                  <a:pt x="2423885" y="478971"/>
                </a:cubicBezTo>
                <a:cubicBezTo>
                  <a:pt x="2419047" y="551543"/>
                  <a:pt x="2419657" y="624684"/>
                  <a:pt x="2409371" y="696686"/>
                </a:cubicBezTo>
                <a:cubicBezTo>
                  <a:pt x="2398445" y="773164"/>
                  <a:pt x="2364094" y="808142"/>
                  <a:pt x="2322285" y="870857"/>
                </a:cubicBezTo>
                <a:lnTo>
                  <a:pt x="2264228" y="957943"/>
                </a:lnTo>
                <a:cubicBezTo>
                  <a:pt x="2070904" y="1086822"/>
                  <a:pt x="2357436" y="901321"/>
                  <a:pt x="2177142" y="1001486"/>
                </a:cubicBezTo>
                <a:cubicBezTo>
                  <a:pt x="2146645" y="1018429"/>
                  <a:pt x="2123903" y="1051082"/>
                  <a:pt x="2090057" y="1059543"/>
                </a:cubicBezTo>
                <a:cubicBezTo>
                  <a:pt x="2003450" y="1081194"/>
                  <a:pt x="2051677" y="1070778"/>
                  <a:pt x="1944914" y="1088571"/>
                </a:cubicBezTo>
                <a:cubicBezTo>
                  <a:pt x="1803410" y="1083517"/>
                  <a:pt x="1431524" y="1072526"/>
                  <a:pt x="1262742" y="1059543"/>
                </a:cubicBezTo>
                <a:cubicBezTo>
                  <a:pt x="1228632" y="1056919"/>
                  <a:pt x="1195143" y="1048807"/>
                  <a:pt x="1161142" y="1045029"/>
                </a:cubicBezTo>
                <a:cubicBezTo>
                  <a:pt x="1108030" y="1039128"/>
                  <a:pt x="1054704" y="1035352"/>
                  <a:pt x="1001485" y="1030514"/>
                </a:cubicBezTo>
                <a:cubicBezTo>
                  <a:pt x="709708" y="1047678"/>
                  <a:pt x="631055" y="1059723"/>
                  <a:pt x="290285" y="1030514"/>
                </a:cubicBezTo>
                <a:cubicBezTo>
                  <a:pt x="272905" y="1029024"/>
                  <a:pt x="262344" y="1009287"/>
                  <a:pt x="246742" y="1001486"/>
                </a:cubicBezTo>
                <a:cubicBezTo>
                  <a:pt x="233058" y="994644"/>
                  <a:pt x="217405" y="992653"/>
                  <a:pt x="203200" y="986971"/>
                </a:cubicBezTo>
                <a:cubicBezTo>
                  <a:pt x="193155" y="982953"/>
                  <a:pt x="171752" y="982133"/>
                  <a:pt x="145142" y="957943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01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187" y="28072"/>
            <a:ext cx="8229600" cy="457199"/>
          </a:xfrm>
        </p:spPr>
        <p:txBody>
          <a:bodyPr>
            <a:noAutofit/>
          </a:bodyPr>
          <a:lstStyle/>
          <a:p>
            <a:r>
              <a:rPr lang="en-US" sz="2400"/>
              <a:t>3 problems of paging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2012F4B-53DE-4B68-9B95-C62FED96B3F5}"/>
              </a:ext>
            </a:extLst>
          </p:cNvPr>
          <p:cNvSpPr txBox="1"/>
          <p:nvPr/>
        </p:nvSpPr>
        <p:spPr>
          <a:xfrm>
            <a:off x="971600" y="1196752"/>
            <a:ext cx="720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1. process is too big</a:t>
            </a:r>
          </a:p>
          <a:p>
            <a:endParaRPr lang="en-US" sz="2000"/>
          </a:p>
          <a:p>
            <a:r>
              <a:rPr lang="en-US" sz="2000"/>
              <a:t>2. page table is also too big</a:t>
            </a:r>
          </a:p>
          <a:p>
            <a:endParaRPr lang="en-US" sz="2000"/>
          </a:p>
          <a:p>
            <a:r>
              <a:rPr lang="en-US" sz="2000"/>
              <a:t>3. virtual address=&gt;physical address mapping gets too slow</a:t>
            </a:r>
          </a:p>
        </p:txBody>
      </p:sp>
    </p:spTree>
    <p:extLst>
      <p:ext uri="{BB962C8B-B14F-4D97-AF65-F5344CB8AC3E}">
        <p14:creationId xmlns:p14="http://schemas.microsoft.com/office/powerpoint/2010/main" val="3581173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7339</TotalTime>
  <Words>1656</Words>
  <Application>Microsoft Office PowerPoint</Application>
  <PresentationFormat>화면 슬라이드 쇼(4:3)</PresentationFormat>
  <Paragraphs>372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굴림</vt:lpstr>
      <vt:lpstr>맑은 고딕</vt:lpstr>
      <vt:lpstr>바탕</vt:lpstr>
      <vt:lpstr>Arial</vt:lpstr>
      <vt:lpstr>Times New Roman</vt:lpstr>
      <vt:lpstr>Office 테마</vt:lpstr>
      <vt:lpstr>Lecture 8: memory management</vt:lpstr>
      <vt:lpstr>fs(file system) vs mm(memory management)</vt:lpstr>
      <vt:lpstr>process image</vt:lpstr>
      <vt:lpstr>process image</vt:lpstr>
      <vt:lpstr>paging</vt:lpstr>
      <vt:lpstr>paging</vt:lpstr>
      <vt:lpstr>paging with multiple processes</vt:lpstr>
      <vt:lpstr>running ex3 (address mapping)</vt:lpstr>
      <vt:lpstr>3 problems of paging</vt:lpstr>
      <vt:lpstr>"process is too big" problem</vt:lpstr>
      <vt:lpstr>Demand Paging causes another problem: page fault</vt:lpstr>
      <vt:lpstr>process too big=&gt;demand paging=&gt;page fault=&gt; LRU=&gt;swap space=&gt;VMA=&gt;locality of reference</vt:lpstr>
      <vt:lpstr>VMA(Virtual Memory Area) list</vt:lpstr>
      <vt:lpstr>VMA(Virtual Memory Area) list: example</vt:lpstr>
      <vt:lpstr>VMA(Virtual Memory Area) list: example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inha</cp:lastModifiedBy>
  <cp:revision>402</cp:revision>
  <dcterms:created xsi:type="dcterms:W3CDTF">2006-10-05T04:04:58Z</dcterms:created>
  <dcterms:modified xsi:type="dcterms:W3CDTF">2021-11-19T04:07:03Z</dcterms:modified>
</cp:coreProperties>
</file>