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68" r:id="rId2"/>
    <p:sldId id="342" r:id="rId3"/>
    <p:sldId id="343" r:id="rId4"/>
    <p:sldId id="344" r:id="rId5"/>
    <p:sldId id="346" r:id="rId6"/>
    <p:sldId id="345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  <p:sldId id="370" r:id="rId28"/>
    <p:sldId id="369" r:id="rId29"/>
    <p:sldId id="367" r:id="rId30"/>
    <p:sldId id="371" r:id="rId31"/>
    <p:sldId id="372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51" d="100"/>
          <a:sy n="51" d="100"/>
        </p:scale>
        <p:origin x="68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A4D5-0F96-4670-8EEB-31D8B085AFC1}" type="datetimeFigureOut">
              <a:rPr lang="ko-KR" altLang="en-US" smtClean="0"/>
              <a:pPr/>
              <a:t>2022-01-02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01291-DF83-46E2-B713-E76D0E14B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2022-01-02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2022-01-02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2022-01-02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2022-01-02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Lecture 6: file system (fs)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5 major concepts of OS:</a:t>
            </a:r>
          </a:p>
          <a:p>
            <a:pPr algn="just"/>
            <a:r>
              <a:rPr lang="en-US" sz="2000"/>
              <a:t>   Interrupt, Process, </a:t>
            </a:r>
            <a:r>
              <a:rPr lang="en-US" sz="2000" b="1">
                <a:solidFill>
                  <a:srgbClr val="FF0000"/>
                </a:solidFill>
              </a:rPr>
              <a:t>File</a:t>
            </a:r>
            <a:r>
              <a:rPr lang="en-US" sz="2000"/>
              <a:t>, Memory, I/O</a:t>
            </a:r>
          </a:p>
          <a:p>
            <a:pPr marL="0" indent="0" algn="just">
              <a:buNone/>
            </a:pPr>
            <a:endParaRPr lang="en-US" sz="2000">
              <a:solidFill>
                <a:srgbClr val="FF0000"/>
              </a:solidFill>
            </a:endParaRP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779774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1800"/>
              <a:t>Example fs after "</a:t>
            </a:r>
            <a:r>
              <a:rPr lang="en-US" sz="1800">
                <a:solidFill>
                  <a:srgbClr val="FF0000"/>
                </a:solidFill>
              </a:rPr>
              <a:t>delete f1"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A70BBB8-D47F-4ED8-A0D5-94E11B5A099C}"/>
              </a:ext>
            </a:extLst>
          </p:cNvPr>
          <p:cNvSpPr/>
          <p:nvPr/>
        </p:nvSpPr>
        <p:spPr>
          <a:xfrm>
            <a:off x="2556904" y="1079599"/>
            <a:ext cx="460851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B8443366-4E25-4A09-BF69-75ECDA14BDB1}"/>
              </a:ext>
            </a:extLst>
          </p:cNvPr>
          <p:cNvCxnSpPr/>
          <p:nvPr/>
        </p:nvCxnSpPr>
        <p:spPr>
          <a:xfrm>
            <a:off x="291694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49C806B-6406-48BD-BA49-03BADD2D4FF6}"/>
              </a:ext>
            </a:extLst>
          </p:cNvPr>
          <p:cNvCxnSpPr/>
          <p:nvPr/>
        </p:nvCxnSpPr>
        <p:spPr>
          <a:xfrm>
            <a:off x="327698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1B4FEA47-E0C9-4FB5-B3BD-AC80BE56E1B8}"/>
              </a:ext>
            </a:extLst>
          </p:cNvPr>
          <p:cNvCxnSpPr/>
          <p:nvPr/>
        </p:nvCxnSpPr>
        <p:spPr>
          <a:xfrm>
            <a:off x="398374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5F0DCCD-4D85-4FED-AEC4-4DFA00148C69}"/>
              </a:ext>
            </a:extLst>
          </p:cNvPr>
          <p:cNvCxnSpPr/>
          <p:nvPr/>
        </p:nvCxnSpPr>
        <p:spPr>
          <a:xfrm>
            <a:off x="360975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CF17116-6152-4CC8-87E3-854196FFC417}"/>
              </a:ext>
            </a:extLst>
          </p:cNvPr>
          <p:cNvCxnSpPr/>
          <p:nvPr/>
        </p:nvCxnSpPr>
        <p:spPr>
          <a:xfrm>
            <a:off x="536521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311CBCF2-C763-4916-86BE-60D6BB472004}"/>
              </a:ext>
            </a:extLst>
          </p:cNvPr>
          <p:cNvCxnSpPr/>
          <p:nvPr/>
        </p:nvCxnSpPr>
        <p:spPr>
          <a:xfrm>
            <a:off x="428509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6E31A25-E6BE-45C3-A28D-64F9EE80D07F}"/>
              </a:ext>
            </a:extLst>
          </p:cNvPr>
          <p:cNvCxnSpPr/>
          <p:nvPr/>
        </p:nvCxnSpPr>
        <p:spPr>
          <a:xfrm>
            <a:off x="464513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71CB0CC-EC48-4503-A555-83F8291B432F}"/>
              </a:ext>
            </a:extLst>
          </p:cNvPr>
          <p:cNvCxnSpPr/>
          <p:nvPr/>
        </p:nvCxnSpPr>
        <p:spPr>
          <a:xfrm>
            <a:off x="500517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6CE88FE-083E-4964-A7C7-46FB710DD6FE}"/>
              </a:ext>
            </a:extLst>
          </p:cNvPr>
          <p:cNvSpPr txBox="1"/>
          <p:nvPr/>
        </p:nvSpPr>
        <p:spPr>
          <a:xfrm>
            <a:off x="2584175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2DB537-64B9-4306-8931-3F2192B16D4A}"/>
              </a:ext>
            </a:extLst>
          </p:cNvPr>
          <p:cNvSpPr txBox="1"/>
          <p:nvPr/>
        </p:nvSpPr>
        <p:spPr>
          <a:xfrm>
            <a:off x="2980039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ED48CF-2F33-4AD7-A149-71E945FCD11D}"/>
              </a:ext>
            </a:extLst>
          </p:cNvPr>
          <p:cNvSpPr txBox="1"/>
          <p:nvPr/>
        </p:nvSpPr>
        <p:spPr>
          <a:xfrm>
            <a:off x="3306209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F4D38C-8A15-4CDA-AEF5-499B0DDE7542}"/>
              </a:ext>
            </a:extLst>
          </p:cNvPr>
          <p:cNvSpPr txBox="1"/>
          <p:nvPr/>
        </p:nvSpPr>
        <p:spPr>
          <a:xfrm>
            <a:off x="3658611" y="14563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7D7745-8CFB-40A1-8C05-CD4487D96A78}"/>
              </a:ext>
            </a:extLst>
          </p:cNvPr>
          <p:cNvSpPr txBox="1"/>
          <p:nvPr/>
        </p:nvSpPr>
        <p:spPr>
          <a:xfrm>
            <a:off x="3967882" y="14563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C6CCD8-402F-4BAF-BA58-FF68BF6D4E83}"/>
              </a:ext>
            </a:extLst>
          </p:cNvPr>
          <p:cNvSpPr txBox="1"/>
          <p:nvPr/>
        </p:nvSpPr>
        <p:spPr>
          <a:xfrm>
            <a:off x="4310886" y="145778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24815C-5D96-4837-B8E9-5DB8388FD512}"/>
              </a:ext>
            </a:extLst>
          </p:cNvPr>
          <p:cNvSpPr txBox="1"/>
          <p:nvPr/>
        </p:nvSpPr>
        <p:spPr>
          <a:xfrm>
            <a:off x="4670509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AF7220-B08E-4F4E-9AC8-8F71B8652E46}"/>
              </a:ext>
            </a:extLst>
          </p:cNvPr>
          <p:cNvSpPr txBox="1"/>
          <p:nvPr/>
        </p:nvSpPr>
        <p:spPr>
          <a:xfrm>
            <a:off x="5030132" y="143973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52815F7A-434A-4055-8378-EBDB09C31E13}"/>
              </a:ext>
            </a:extLst>
          </p:cNvPr>
          <p:cNvSpPr/>
          <p:nvPr/>
        </p:nvSpPr>
        <p:spPr>
          <a:xfrm>
            <a:off x="1836824" y="2577159"/>
            <a:ext cx="1627285" cy="17036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2FC58E53-D424-4502-9C13-0186DC899899}"/>
              </a:ext>
            </a:extLst>
          </p:cNvPr>
          <p:cNvSpPr/>
          <p:nvPr/>
        </p:nvSpPr>
        <p:spPr>
          <a:xfrm>
            <a:off x="4283968" y="2577159"/>
            <a:ext cx="1801327" cy="17036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C1993A-E93D-4290-9C1C-00D20FA9024B}"/>
              </a:ext>
            </a:extLst>
          </p:cNvPr>
          <p:cNvSpPr txBox="1"/>
          <p:nvPr/>
        </p:nvSpPr>
        <p:spPr>
          <a:xfrm>
            <a:off x="2143173" y="4402361"/>
            <a:ext cx="112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directory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200F0AF-C1F7-4D83-979E-7E9D633705EA}"/>
              </a:ext>
            </a:extLst>
          </p:cNvPr>
          <p:cNvSpPr txBox="1"/>
          <p:nvPr/>
        </p:nvSpPr>
        <p:spPr>
          <a:xfrm>
            <a:off x="4478011" y="4402361"/>
            <a:ext cx="1774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table</a:t>
            </a:r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11AC7E70-CF3B-425D-ABA0-B9990FFD775B}"/>
              </a:ext>
            </a:extLst>
          </p:cNvPr>
          <p:cNvCxnSpPr>
            <a:cxnSpLocks/>
            <a:stCxn id="31" idx="0"/>
            <a:endCxn id="31" idx="2"/>
          </p:cNvCxnSpPr>
          <p:nvPr/>
        </p:nvCxnSpPr>
        <p:spPr>
          <a:xfrm>
            <a:off x="2650467" y="2577159"/>
            <a:ext cx="0" cy="1703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2AB1ADA5-55A1-4C25-BCC3-8454E7061A04}"/>
              </a:ext>
            </a:extLst>
          </p:cNvPr>
          <p:cNvCxnSpPr/>
          <p:nvPr/>
        </p:nvCxnSpPr>
        <p:spPr>
          <a:xfrm>
            <a:off x="1822940" y="2879799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5B4DF6EC-3B68-4C3E-B5B1-474769BE65C4}"/>
              </a:ext>
            </a:extLst>
          </p:cNvPr>
          <p:cNvCxnSpPr/>
          <p:nvPr/>
        </p:nvCxnSpPr>
        <p:spPr>
          <a:xfrm>
            <a:off x="1865954" y="3148577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45FDF4AD-21EB-4D44-B504-82F4D12FF4E2}"/>
              </a:ext>
            </a:extLst>
          </p:cNvPr>
          <p:cNvCxnSpPr/>
          <p:nvPr/>
        </p:nvCxnSpPr>
        <p:spPr>
          <a:xfrm>
            <a:off x="1836824" y="3455863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E1673103-2201-4E1D-95AB-F498EFB2679B}"/>
              </a:ext>
            </a:extLst>
          </p:cNvPr>
          <p:cNvCxnSpPr/>
          <p:nvPr/>
        </p:nvCxnSpPr>
        <p:spPr>
          <a:xfrm>
            <a:off x="1822940" y="3719996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0C4DC81-88E2-4241-9F4E-E4E536FEDBA1}"/>
              </a:ext>
            </a:extLst>
          </p:cNvPr>
          <p:cNvSpPr txBox="1"/>
          <p:nvPr/>
        </p:nvSpPr>
        <p:spPr>
          <a:xfrm>
            <a:off x="1822940" y="255597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fname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975AFAF-6E0B-4D77-B782-FC31F85EB470}"/>
              </a:ext>
            </a:extLst>
          </p:cNvPr>
          <p:cNvSpPr txBox="1"/>
          <p:nvPr/>
        </p:nvSpPr>
        <p:spPr>
          <a:xfrm>
            <a:off x="2651646" y="255595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</a:t>
            </a:r>
          </a:p>
        </p:txBody>
      </p: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7C7C2C3A-0CE0-44AB-ADE8-2CD160E1DC8A}"/>
              </a:ext>
            </a:extLst>
          </p:cNvPr>
          <p:cNvCxnSpPr/>
          <p:nvPr/>
        </p:nvCxnSpPr>
        <p:spPr>
          <a:xfrm>
            <a:off x="4283968" y="2879799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F63E2BF9-91F3-49A4-B25E-9903638502F3}"/>
              </a:ext>
            </a:extLst>
          </p:cNvPr>
          <p:cNvCxnSpPr/>
          <p:nvPr/>
        </p:nvCxnSpPr>
        <p:spPr>
          <a:xfrm>
            <a:off x="4310886" y="3148577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0F40E0EA-AA8D-420C-BB3B-4CDE4207FD43}"/>
              </a:ext>
            </a:extLst>
          </p:cNvPr>
          <p:cNvCxnSpPr/>
          <p:nvPr/>
        </p:nvCxnSpPr>
        <p:spPr>
          <a:xfrm>
            <a:off x="4310886" y="3398617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282A853F-E9BD-4D59-956F-DE0880181119}"/>
              </a:ext>
            </a:extLst>
          </p:cNvPr>
          <p:cNvCxnSpPr/>
          <p:nvPr/>
        </p:nvCxnSpPr>
        <p:spPr>
          <a:xfrm>
            <a:off x="4310886" y="3719996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9BA6CA35-073F-4156-B090-32ED1AD146C6}"/>
              </a:ext>
            </a:extLst>
          </p:cNvPr>
          <p:cNvSpPr txBox="1"/>
          <p:nvPr/>
        </p:nvSpPr>
        <p:spPr>
          <a:xfrm>
            <a:off x="3955395" y="33798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C865D3D-E014-496C-902B-93C6640BB040}"/>
              </a:ext>
            </a:extLst>
          </p:cNvPr>
          <p:cNvSpPr txBox="1"/>
          <p:nvPr/>
        </p:nvSpPr>
        <p:spPr>
          <a:xfrm>
            <a:off x="3977632" y="3115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7A2C6AA-5EBB-469A-9787-B03A5BED6802}"/>
              </a:ext>
            </a:extLst>
          </p:cNvPr>
          <p:cNvSpPr txBox="1"/>
          <p:nvPr/>
        </p:nvSpPr>
        <p:spPr>
          <a:xfrm>
            <a:off x="3983744" y="283505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638337B-F04E-4480-805F-CC6D07053639}"/>
              </a:ext>
            </a:extLst>
          </p:cNvPr>
          <p:cNvSpPr txBox="1"/>
          <p:nvPr/>
        </p:nvSpPr>
        <p:spPr>
          <a:xfrm>
            <a:off x="3989856" y="257715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8B6E3291-D4E1-4F4E-8DFF-82EA91C03654}"/>
              </a:ext>
            </a:extLst>
          </p:cNvPr>
          <p:cNvSpPr/>
          <p:nvPr/>
        </p:nvSpPr>
        <p:spPr>
          <a:xfrm>
            <a:off x="2539959" y="1802020"/>
            <a:ext cx="160262" cy="609600"/>
          </a:xfrm>
          <a:custGeom>
            <a:avLst/>
            <a:gdLst>
              <a:gd name="connsiteX0" fmla="*/ 160262 w 160262"/>
              <a:gd name="connsiteY0" fmla="*/ 0 h 609600"/>
              <a:gd name="connsiteX1" fmla="*/ 116719 w 160262"/>
              <a:gd name="connsiteY1" fmla="*/ 246742 h 609600"/>
              <a:gd name="connsiteX2" fmla="*/ 102204 w 160262"/>
              <a:gd name="connsiteY2" fmla="*/ 290285 h 609600"/>
              <a:gd name="connsiteX3" fmla="*/ 44147 w 160262"/>
              <a:gd name="connsiteY3" fmla="*/ 377371 h 609600"/>
              <a:gd name="connsiteX4" fmla="*/ 29633 w 160262"/>
              <a:gd name="connsiteY4" fmla="*/ 420914 h 609600"/>
              <a:gd name="connsiteX5" fmla="*/ 604 w 160262"/>
              <a:gd name="connsiteY5" fmla="*/ 464457 h 609600"/>
              <a:gd name="connsiteX6" fmla="*/ 15119 w 160262"/>
              <a:gd name="connsiteY6" fmla="*/ 595085 h 609600"/>
              <a:gd name="connsiteX7" fmla="*/ 15119 w 160262"/>
              <a:gd name="connsiteY7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262" h="609600">
                <a:moveTo>
                  <a:pt x="160262" y="0"/>
                </a:moveTo>
                <a:cubicBezTo>
                  <a:pt x="142977" y="190124"/>
                  <a:pt x="162645" y="108964"/>
                  <a:pt x="116719" y="246742"/>
                </a:cubicBezTo>
                <a:cubicBezTo>
                  <a:pt x="111881" y="261256"/>
                  <a:pt x="110691" y="277555"/>
                  <a:pt x="102204" y="290285"/>
                </a:cubicBezTo>
                <a:lnTo>
                  <a:pt x="44147" y="377371"/>
                </a:lnTo>
                <a:cubicBezTo>
                  <a:pt x="39309" y="391885"/>
                  <a:pt x="36475" y="407230"/>
                  <a:pt x="29633" y="420914"/>
                </a:cubicBezTo>
                <a:cubicBezTo>
                  <a:pt x="21832" y="436516"/>
                  <a:pt x="2053" y="447073"/>
                  <a:pt x="604" y="464457"/>
                </a:cubicBezTo>
                <a:cubicBezTo>
                  <a:pt x="-3034" y="508116"/>
                  <a:pt x="10759" y="551492"/>
                  <a:pt x="15119" y="595085"/>
                </a:cubicBezTo>
                <a:cubicBezTo>
                  <a:pt x="15600" y="599899"/>
                  <a:pt x="15119" y="604762"/>
                  <a:pt x="15119" y="60960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자유형: 도형 18">
            <a:extLst>
              <a:ext uri="{FF2B5EF4-FFF2-40B4-BE49-F238E27FC236}">
                <a16:creationId xmlns:a16="http://schemas.microsoft.com/office/drawing/2014/main" id="{C4B8E63A-388E-45C3-A64C-FEDDDB509A28}"/>
              </a:ext>
            </a:extLst>
          </p:cNvPr>
          <p:cNvSpPr/>
          <p:nvPr/>
        </p:nvSpPr>
        <p:spPr>
          <a:xfrm>
            <a:off x="3150163" y="1816534"/>
            <a:ext cx="1886870" cy="667657"/>
          </a:xfrm>
          <a:custGeom>
            <a:avLst/>
            <a:gdLst>
              <a:gd name="connsiteX0" fmla="*/ 0 w 1886870"/>
              <a:gd name="connsiteY0" fmla="*/ 0 h 667657"/>
              <a:gd name="connsiteX1" fmla="*/ 29029 w 1886870"/>
              <a:gd name="connsiteY1" fmla="*/ 72571 h 667657"/>
              <a:gd name="connsiteX2" fmla="*/ 87086 w 1886870"/>
              <a:gd name="connsiteY2" fmla="*/ 116114 h 667657"/>
              <a:gd name="connsiteX3" fmla="*/ 188686 w 1886870"/>
              <a:gd name="connsiteY3" fmla="*/ 159657 h 667657"/>
              <a:gd name="connsiteX4" fmla="*/ 246743 w 1886870"/>
              <a:gd name="connsiteY4" fmla="*/ 174171 h 667657"/>
              <a:gd name="connsiteX5" fmla="*/ 304800 w 1886870"/>
              <a:gd name="connsiteY5" fmla="*/ 217714 h 667657"/>
              <a:gd name="connsiteX6" fmla="*/ 566058 w 1886870"/>
              <a:gd name="connsiteY6" fmla="*/ 261257 h 667657"/>
              <a:gd name="connsiteX7" fmla="*/ 624115 w 1886870"/>
              <a:gd name="connsiteY7" fmla="*/ 275771 h 667657"/>
              <a:gd name="connsiteX8" fmla="*/ 667658 w 1886870"/>
              <a:gd name="connsiteY8" fmla="*/ 290286 h 667657"/>
              <a:gd name="connsiteX9" fmla="*/ 740229 w 1886870"/>
              <a:gd name="connsiteY9" fmla="*/ 304800 h 667657"/>
              <a:gd name="connsiteX10" fmla="*/ 798286 w 1886870"/>
              <a:gd name="connsiteY10" fmla="*/ 319314 h 667657"/>
              <a:gd name="connsiteX11" fmla="*/ 928915 w 1886870"/>
              <a:gd name="connsiteY11" fmla="*/ 333828 h 667657"/>
              <a:gd name="connsiteX12" fmla="*/ 1465943 w 1886870"/>
              <a:gd name="connsiteY12" fmla="*/ 362857 h 667657"/>
              <a:gd name="connsiteX13" fmla="*/ 1611086 w 1886870"/>
              <a:gd name="connsiteY13" fmla="*/ 391886 h 667657"/>
              <a:gd name="connsiteX14" fmla="*/ 1698172 w 1886870"/>
              <a:gd name="connsiteY14" fmla="*/ 420914 h 667657"/>
              <a:gd name="connsiteX15" fmla="*/ 1828800 w 1886870"/>
              <a:gd name="connsiteY15" fmla="*/ 522514 h 667657"/>
              <a:gd name="connsiteX16" fmla="*/ 1857829 w 1886870"/>
              <a:gd name="connsiteY16" fmla="*/ 566057 h 667657"/>
              <a:gd name="connsiteX17" fmla="*/ 1886858 w 1886870"/>
              <a:gd name="connsiteY17" fmla="*/ 667657 h 66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86870" h="667657">
                <a:moveTo>
                  <a:pt x="0" y="0"/>
                </a:moveTo>
                <a:cubicBezTo>
                  <a:pt x="9676" y="24190"/>
                  <a:pt x="13397" y="51728"/>
                  <a:pt x="29029" y="72571"/>
                </a:cubicBezTo>
                <a:cubicBezTo>
                  <a:pt x="43543" y="91923"/>
                  <a:pt x="66573" y="103293"/>
                  <a:pt x="87086" y="116114"/>
                </a:cubicBezTo>
                <a:cubicBezTo>
                  <a:pt x="119682" y="136487"/>
                  <a:pt x="152297" y="149260"/>
                  <a:pt x="188686" y="159657"/>
                </a:cubicBezTo>
                <a:cubicBezTo>
                  <a:pt x="207866" y="165137"/>
                  <a:pt x="227391" y="169333"/>
                  <a:pt x="246743" y="174171"/>
                </a:cubicBezTo>
                <a:cubicBezTo>
                  <a:pt x="266095" y="188685"/>
                  <a:pt x="281711" y="210499"/>
                  <a:pt x="304800" y="217714"/>
                </a:cubicBezTo>
                <a:cubicBezTo>
                  <a:pt x="420922" y="254002"/>
                  <a:pt x="464454" y="235856"/>
                  <a:pt x="566058" y="261257"/>
                </a:cubicBezTo>
                <a:cubicBezTo>
                  <a:pt x="585410" y="266095"/>
                  <a:pt x="604935" y="270291"/>
                  <a:pt x="624115" y="275771"/>
                </a:cubicBezTo>
                <a:cubicBezTo>
                  <a:pt x="638826" y="279974"/>
                  <a:pt x="652815" y="286575"/>
                  <a:pt x="667658" y="290286"/>
                </a:cubicBezTo>
                <a:cubicBezTo>
                  <a:pt x="691591" y="296269"/>
                  <a:pt x="716147" y="299449"/>
                  <a:pt x="740229" y="304800"/>
                </a:cubicBezTo>
                <a:cubicBezTo>
                  <a:pt x="759702" y="309127"/>
                  <a:pt x="778570" y="316281"/>
                  <a:pt x="798286" y="319314"/>
                </a:cubicBezTo>
                <a:cubicBezTo>
                  <a:pt x="841588" y="325976"/>
                  <a:pt x="885301" y="329674"/>
                  <a:pt x="928915" y="333828"/>
                </a:cubicBezTo>
                <a:cubicBezTo>
                  <a:pt x="1160200" y="355855"/>
                  <a:pt x="1176850" y="351293"/>
                  <a:pt x="1465943" y="362857"/>
                </a:cubicBezTo>
                <a:cubicBezTo>
                  <a:pt x="1524805" y="372667"/>
                  <a:pt x="1556947" y="375644"/>
                  <a:pt x="1611086" y="391886"/>
                </a:cubicBezTo>
                <a:cubicBezTo>
                  <a:pt x="1640394" y="400679"/>
                  <a:pt x="1698172" y="420914"/>
                  <a:pt x="1698172" y="420914"/>
                </a:cubicBezTo>
                <a:cubicBezTo>
                  <a:pt x="1758864" y="461375"/>
                  <a:pt x="1786166" y="471352"/>
                  <a:pt x="1828800" y="522514"/>
                </a:cubicBezTo>
                <a:cubicBezTo>
                  <a:pt x="1839967" y="535915"/>
                  <a:pt x="1848153" y="551543"/>
                  <a:pt x="1857829" y="566057"/>
                </a:cubicBezTo>
                <a:cubicBezTo>
                  <a:pt x="1888388" y="657733"/>
                  <a:pt x="1886858" y="622544"/>
                  <a:pt x="1886858" y="66765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DB4AB6-B1A1-447A-A5A0-AEF2DF43D7BE}"/>
              </a:ext>
            </a:extLst>
          </p:cNvPr>
          <p:cNvSpPr txBox="1"/>
          <p:nvPr/>
        </p:nvSpPr>
        <p:spPr>
          <a:xfrm>
            <a:off x="3595111" y="109633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CAF014-8D86-4E99-81A4-06C6912A33A4}"/>
              </a:ext>
            </a:extLst>
          </p:cNvPr>
          <p:cNvSpPr txBox="1"/>
          <p:nvPr/>
        </p:nvSpPr>
        <p:spPr>
          <a:xfrm>
            <a:off x="3255207" y="109305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4AFC97-727F-4883-B6C9-77BE67850B6E}"/>
              </a:ext>
            </a:extLst>
          </p:cNvPr>
          <p:cNvSpPr txBox="1"/>
          <p:nvPr/>
        </p:nvSpPr>
        <p:spPr>
          <a:xfrm>
            <a:off x="2042187" y="28849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53DDA7-03B1-42C9-A849-CFA4A3D0B06B}"/>
              </a:ext>
            </a:extLst>
          </p:cNvPr>
          <p:cNvSpPr txBox="1"/>
          <p:nvPr/>
        </p:nvSpPr>
        <p:spPr>
          <a:xfrm>
            <a:off x="2823544" y="283505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052D03-04B1-443D-B717-06C5CB31A963}"/>
              </a:ext>
            </a:extLst>
          </p:cNvPr>
          <p:cNvSpPr txBox="1"/>
          <p:nvPr/>
        </p:nvSpPr>
        <p:spPr>
          <a:xfrm>
            <a:off x="4333995" y="257902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6CCF367-E4B3-4BAB-B52F-AEADD9CFB914}"/>
              </a:ext>
            </a:extLst>
          </p:cNvPr>
          <p:cNvSpPr txBox="1"/>
          <p:nvPr/>
        </p:nvSpPr>
        <p:spPr>
          <a:xfrm>
            <a:off x="4525365" y="2564181"/>
            <a:ext cx="43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,3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B18EFC-1E6D-4F7E-989F-F366989E68FA}"/>
              </a:ext>
            </a:extLst>
          </p:cNvPr>
          <p:cNvSpPr txBox="1"/>
          <p:nvPr/>
        </p:nvSpPr>
        <p:spPr>
          <a:xfrm>
            <a:off x="1619672" y="5157192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 store file blocks in </a:t>
            </a:r>
            <a:r>
              <a:rPr lang="en-US">
                <a:solidFill>
                  <a:srgbClr val="FF0000"/>
                </a:solidFill>
              </a:rPr>
              <a:t>empty disk blocks</a:t>
            </a:r>
          </a:p>
          <a:p>
            <a:r>
              <a:rPr lang="en-US"/>
              <a:t>- remember file block location in </a:t>
            </a:r>
            <a:r>
              <a:rPr lang="en-US">
                <a:solidFill>
                  <a:srgbClr val="FF0000"/>
                </a:solidFill>
              </a:rPr>
              <a:t>an empty inode</a:t>
            </a:r>
          </a:p>
          <a:p>
            <a:r>
              <a:rPr lang="en-US"/>
              <a:t>- remember </a:t>
            </a:r>
            <a:r>
              <a:rPr lang="en-US">
                <a:solidFill>
                  <a:srgbClr val="FF0000"/>
                </a:solidFill>
              </a:rPr>
              <a:t>inode number </a:t>
            </a:r>
            <a:r>
              <a:rPr lang="en-US"/>
              <a:t>for this file in the directory</a:t>
            </a:r>
          </a:p>
          <a:p>
            <a:r>
              <a:rPr lang="en-US"/>
              <a:t>- where is f2? ==&gt; go to inode 1 ==&gt; block 4, 5, 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F0EBAB-E7AD-4FEC-B26A-683D21CA8F39}"/>
              </a:ext>
            </a:extLst>
          </p:cNvPr>
          <p:cNvSpPr txBox="1"/>
          <p:nvPr/>
        </p:nvSpPr>
        <p:spPr>
          <a:xfrm>
            <a:off x="4652860" y="110908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6E63ED-56B0-4823-BD6D-6288FF4CE60F}"/>
              </a:ext>
            </a:extLst>
          </p:cNvPr>
          <p:cNvSpPr txBox="1"/>
          <p:nvPr/>
        </p:nvSpPr>
        <p:spPr>
          <a:xfrm>
            <a:off x="4293830" y="11018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0DA47B-A7F3-4FC3-952C-BEA226DA90B0}"/>
              </a:ext>
            </a:extLst>
          </p:cNvPr>
          <p:cNvSpPr txBox="1"/>
          <p:nvPr/>
        </p:nvSpPr>
        <p:spPr>
          <a:xfrm>
            <a:off x="3955150" y="109460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CF0C43-9ECF-4477-992F-556C294938A9}"/>
              </a:ext>
            </a:extLst>
          </p:cNvPr>
          <p:cNvSpPr txBox="1"/>
          <p:nvPr/>
        </p:nvSpPr>
        <p:spPr>
          <a:xfrm>
            <a:off x="4295093" y="2871931"/>
            <a:ext cx="133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4, 5, 6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108327A-2EED-4E5B-9CB6-59DBEC10C22E}"/>
              </a:ext>
            </a:extLst>
          </p:cNvPr>
          <p:cNvSpPr txBox="1"/>
          <p:nvPr/>
        </p:nvSpPr>
        <p:spPr>
          <a:xfrm>
            <a:off x="2060491" y="313270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2B5651-DAE3-44E7-B691-1B050AAE0F49}"/>
              </a:ext>
            </a:extLst>
          </p:cNvPr>
          <p:cNvSpPr txBox="1"/>
          <p:nvPr/>
        </p:nvSpPr>
        <p:spPr>
          <a:xfrm>
            <a:off x="2843742" y="3115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0D92E2E7-7800-43A9-8036-29BE3BC870DC}"/>
              </a:ext>
            </a:extLst>
          </p:cNvPr>
          <p:cNvCxnSpPr/>
          <p:nvPr/>
        </p:nvCxnSpPr>
        <p:spPr>
          <a:xfrm flipH="1">
            <a:off x="3306209" y="980728"/>
            <a:ext cx="288032" cy="475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A665BF45-E6A7-4662-A4A6-11F35C8D0CAF}"/>
              </a:ext>
            </a:extLst>
          </p:cNvPr>
          <p:cNvCxnSpPr/>
          <p:nvPr/>
        </p:nvCxnSpPr>
        <p:spPr>
          <a:xfrm flipH="1">
            <a:off x="3658611" y="908720"/>
            <a:ext cx="288032" cy="5696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E751223C-456D-41E6-B20D-D5FA22198A31}"/>
              </a:ext>
            </a:extLst>
          </p:cNvPr>
          <p:cNvCxnSpPr>
            <a:endCxn id="15" idx="1"/>
          </p:cNvCxnSpPr>
          <p:nvPr/>
        </p:nvCxnSpPr>
        <p:spPr>
          <a:xfrm flipH="1">
            <a:off x="2042187" y="2925286"/>
            <a:ext cx="432048" cy="14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636F67A2-E447-4CCD-816F-417C4A661366}"/>
              </a:ext>
            </a:extLst>
          </p:cNvPr>
          <p:cNvCxnSpPr>
            <a:stCxn id="48" idx="2"/>
          </p:cNvCxnSpPr>
          <p:nvPr/>
        </p:nvCxnSpPr>
        <p:spPr>
          <a:xfrm flipH="1">
            <a:off x="2759044" y="2925286"/>
            <a:ext cx="360654" cy="189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843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Example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/>
              <a:t>Disk = collection of disk blocks (1 disk block = 1K byte)</a:t>
            </a:r>
          </a:p>
          <a:p>
            <a:pPr marL="0" indent="0" algn="just">
              <a:buNone/>
            </a:pPr>
            <a:r>
              <a:rPr lang="en-US" sz="2000"/>
              <a:t>File = collection of file blocks ( 1 file block = 1K byte)</a:t>
            </a:r>
          </a:p>
          <a:p>
            <a:pPr marL="0" indent="0" algn="just">
              <a:buNone/>
            </a:pPr>
            <a:endParaRPr lang="en-US" sz="2000"/>
          </a:p>
          <a:p>
            <a:pPr marL="0" indent="0" algn="just">
              <a:buNone/>
            </a:pPr>
            <a:r>
              <a:rPr lang="en-US" sz="2000"/>
              <a:t>File operations scenario:</a:t>
            </a:r>
          </a:p>
          <a:p>
            <a:pPr marL="0" indent="0" algn="just">
              <a:buNone/>
            </a:pPr>
            <a:r>
              <a:rPr lang="en-US" sz="2000"/>
              <a:t>   write f1 (2 block file)</a:t>
            </a:r>
          </a:p>
          <a:p>
            <a:pPr marL="0" indent="0" algn="just">
              <a:buNone/>
            </a:pPr>
            <a:r>
              <a:rPr lang="en-US" sz="2000"/>
              <a:t>   write f2 (3 block file)</a:t>
            </a:r>
          </a:p>
          <a:p>
            <a:pPr marL="0" indent="0" algn="just">
              <a:buNone/>
            </a:pPr>
            <a:r>
              <a:rPr lang="en-US" sz="2000"/>
              <a:t>   delete f1</a:t>
            </a:r>
          </a:p>
          <a:p>
            <a:pPr marL="0" indent="0" algn="just">
              <a:buNone/>
            </a:pPr>
            <a:r>
              <a:rPr lang="en-US" sz="2000"/>
              <a:t>   </a:t>
            </a:r>
            <a:r>
              <a:rPr lang="en-US" sz="2000">
                <a:solidFill>
                  <a:srgbClr val="FF0000"/>
                </a:solidFill>
              </a:rPr>
              <a:t>write f3 (3 block file)</a:t>
            </a: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150336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1800"/>
              <a:t>Example fs after "</a:t>
            </a:r>
            <a:r>
              <a:rPr lang="en-US" sz="1800">
                <a:solidFill>
                  <a:srgbClr val="FF0000"/>
                </a:solidFill>
              </a:rPr>
              <a:t>write f3 (3 blk)"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A70BBB8-D47F-4ED8-A0D5-94E11B5A099C}"/>
              </a:ext>
            </a:extLst>
          </p:cNvPr>
          <p:cNvSpPr/>
          <p:nvPr/>
        </p:nvSpPr>
        <p:spPr>
          <a:xfrm>
            <a:off x="2556904" y="1079599"/>
            <a:ext cx="460851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B8443366-4E25-4A09-BF69-75ECDA14BDB1}"/>
              </a:ext>
            </a:extLst>
          </p:cNvPr>
          <p:cNvCxnSpPr/>
          <p:nvPr/>
        </p:nvCxnSpPr>
        <p:spPr>
          <a:xfrm>
            <a:off x="291694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49C806B-6406-48BD-BA49-03BADD2D4FF6}"/>
              </a:ext>
            </a:extLst>
          </p:cNvPr>
          <p:cNvCxnSpPr/>
          <p:nvPr/>
        </p:nvCxnSpPr>
        <p:spPr>
          <a:xfrm>
            <a:off x="327698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1B4FEA47-E0C9-4FB5-B3BD-AC80BE56E1B8}"/>
              </a:ext>
            </a:extLst>
          </p:cNvPr>
          <p:cNvCxnSpPr/>
          <p:nvPr/>
        </p:nvCxnSpPr>
        <p:spPr>
          <a:xfrm>
            <a:off x="398374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5F0DCCD-4D85-4FED-AEC4-4DFA00148C69}"/>
              </a:ext>
            </a:extLst>
          </p:cNvPr>
          <p:cNvCxnSpPr/>
          <p:nvPr/>
        </p:nvCxnSpPr>
        <p:spPr>
          <a:xfrm>
            <a:off x="360975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CF17116-6152-4CC8-87E3-854196FFC417}"/>
              </a:ext>
            </a:extLst>
          </p:cNvPr>
          <p:cNvCxnSpPr/>
          <p:nvPr/>
        </p:nvCxnSpPr>
        <p:spPr>
          <a:xfrm>
            <a:off x="536521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311CBCF2-C763-4916-86BE-60D6BB472004}"/>
              </a:ext>
            </a:extLst>
          </p:cNvPr>
          <p:cNvCxnSpPr/>
          <p:nvPr/>
        </p:nvCxnSpPr>
        <p:spPr>
          <a:xfrm>
            <a:off x="428509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6E31A25-E6BE-45C3-A28D-64F9EE80D07F}"/>
              </a:ext>
            </a:extLst>
          </p:cNvPr>
          <p:cNvCxnSpPr/>
          <p:nvPr/>
        </p:nvCxnSpPr>
        <p:spPr>
          <a:xfrm>
            <a:off x="464513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71CB0CC-EC48-4503-A555-83F8291B432F}"/>
              </a:ext>
            </a:extLst>
          </p:cNvPr>
          <p:cNvCxnSpPr/>
          <p:nvPr/>
        </p:nvCxnSpPr>
        <p:spPr>
          <a:xfrm>
            <a:off x="500517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6CE88FE-083E-4964-A7C7-46FB710DD6FE}"/>
              </a:ext>
            </a:extLst>
          </p:cNvPr>
          <p:cNvSpPr txBox="1"/>
          <p:nvPr/>
        </p:nvSpPr>
        <p:spPr>
          <a:xfrm>
            <a:off x="2584175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2DB537-64B9-4306-8931-3F2192B16D4A}"/>
              </a:ext>
            </a:extLst>
          </p:cNvPr>
          <p:cNvSpPr txBox="1"/>
          <p:nvPr/>
        </p:nvSpPr>
        <p:spPr>
          <a:xfrm>
            <a:off x="2980039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ED48CF-2F33-4AD7-A149-71E945FCD11D}"/>
              </a:ext>
            </a:extLst>
          </p:cNvPr>
          <p:cNvSpPr txBox="1"/>
          <p:nvPr/>
        </p:nvSpPr>
        <p:spPr>
          <a:xfrm>
            <a:off x="3306209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F4D38C-8A15-4CDA-AEF5-499B0DDE7542}"/>
              </a:ext>
            </a:extLst>
          </p:cNvPr>
          <p:cNvSpPr txBox="1"/>
          <p:nvPr/>
        </p:nvSpPr>
        <p:spPr>
          <a:xfrm>
            <a:off x="3658611" y="14563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7D7745-8CFB-40A1-8C05-CD4487D96A78}"/>
              </a:ext>
            </a:extLst>
          </p:cNvPr>
          <p:cNvSpPr txBox="1"/>
          <p:nvPr/>
        </p:nvSpPr>
        <p:spPr>
          <a:xfrm>
            <a:off x="3967882" y="14563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C6CCD8-402F-4BAF-BA58-FF68BF6D4E83}"/>
              </a:ext>
            </a:extLst>
          </p:cNvPr>
          <p:cNvSpPr txBox="1"/>
          <p:nvPr/>
        </p:nvSpPr>
        <p:spPr>
          <a:xfrm>
            <a:off x="4310886" y="145778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24815C-5D96-4837-B8E9-5DB8388FD512}"/>
              </a:ext>
            </a:extLst>
          </p:cNvPr>
          <p:cNvSpPr txBox="1"/>
          <p:nvPr/>
        </p:nvSpPr>
        <p:spPr>
          <a:xfrm>
            <a:off x="4670509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AF7220-B08E-4F4E-9AC8-8F71B8652E46}"/>
              </a:ext>
            </a:extLst>
          </p:cNvPr>
          <p:cNvSpPr txBox="1"/>
          <p:nvPr/>
        </p:nvSpPr>
        <p:spPr>
          <a:xfrm>
            <a:off x="5030132" y="143973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52815F7A-434A-4055-8378-EBDB09C31E13}"/>
              </a:ext>
            </a:extLst>
          </p:cNvPr>
          <p:cNvSpPr/>
          <p:nvPr/>
        </p:nvSpPr>
        <p:spPr>
          <a:xfrm>
            <a:off x="1836824" y="2577159"/>
            <a:ext cx="1627285" cy="17036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2FC58E53-D424-4502-9C13-0186DC899899}"/>
              </a:ext>
            </a:extLst>
          </p:cNvPr>
          <p:cNvSpPr/>
          <p:nvPr/>
        </p:nvSpPr>
        <p:spPr>
          <a:xfrm>
            <a:off x="4283968" y="2577159"/>
            <a:ext cx="1801327" cy="17036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C1993A-E93D-4290-9C1C-00D20FA9024B}"/>
              </a:ext>
            </a:extLst>
          </p:cNvPr>
          <p:cNvSpPr txBox="1"/>
          <p:nvPr/>
        </p:nvSpPr>
        <p:spPr>
          <a:xfrm>
            <a:off x="2143173" y="4402361"/>
            <a:ext cx="112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directory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200F0AF-C1F7-4D83-979E-7E9D633705EA}"/>
              </a:ext>
            </a:extLst>
          </p:cNvPr>
          <p:cNvSpPr txBox="1"/>
          <p:nvPr/>
        </p:nvSpPr>
        <p:spPr>
          <a:xfrm>
            <a:off x="4478011" y="4402361"/>
            <a:ext cx="1774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table</a:t>
            </a:r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11AC7E70-CF3B-425D-ABA0-B9990FFD775B}"/>
              </a:ext>
            </a:extLst>
          </p:cNvPr>
          <p:cNvCxnSpPr>
            <a:cxnSpLocks/>
            <a:stCxn id="31" idx="0"/>
            <a:endCxn id="31" idx="2"/>
          </p:cNvCxnSpPr>
          <p:nvPr/>
        </p:nvCxnSpPr>
        <p:spPr>
          <a:xfrm>
            <a:off x="2650467" y="2577159"/>
            <a:ext cx="0" cy="1703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2AB1ADA5-55A1-4C25-BCC3-8454E7061A04}"/>
              </a:ext>
            </a:extLst>
          </p:cNvPr>
          <p:cNvCxnSpPr/>
          <p:nvPr/>
        </p:nvCxnSpPr>
        <p:spPr>
          <a:xfrm>
            <a:off x="1822940" y="2879799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5B4DF6EC-3B68-4C3E-B5B1-474769BE65C4}"/>
              </a:ext>
            </a:extLst>
          </p:cNvPr>
          <p:cNvCxnSpPr/>
          <p:nvPr/>
        </p:nvCxnSpPr>
        <p:spPr>
          <a:xfrm>
            <a:off x="1865954" y="3148577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45FDF4AD-21EB-4D44-B504-82F4D12FF4E2}"/>
              </a:ext>
            </a:extLst>
          </p:cNvPr>
          <p:cNvCxnSpPr/>
          <p:nvPr/>
        </p:nvCxnSpPr>
        <p:spPr>
          <a:xfrm>
            <a:off x="1836824" y="3455863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E1673103-2201-4E1D-95AB-F498EFB2679B}"/>
              </a:ext>
            </a:extLst>
          </p:cNvPr>
          <p:cNvCxnSpPr/>
          <p:nvPr/>
        </p:nvCxnSpPr>
        <p:spPr>
          <a:xfrm>
            <a:off x="1822940" y="3719996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0C4DC81-88E2-4241-9F4E-E4E536FEDBA1}"/>
              </a:ext>
            </a:extLst>
          </p:cNvPr>
          <p:cNvSpPr txBox="1"/>
          <p:nvPr/>
        </p:nvSpPr>
        <p:spPr>
          <a:xfrm>
            <a:off x="1822940" y="255597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fname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975AFAF-6E0B-4D77-B782-FC31F85EB470}"/>
              </a:ext>
            </a:extLst>
          </p:cNvPr>
          <p:cNvSpPr txBox="1"/>
          <p:nvPr/>
        </p:nvSpPr>
        <p:spPr>
          <a:xfrm>
            <a:off x="2651646" y="255595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</a:t>
            </a:r>
          </a:p>
        </p:txBody>
      </p: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7C7C2C3A-0CE0-44AB-ADE8-2CD160E1DC8A}"/>
              </a:ext>
            </a:extLst>
          </p:cNvPr>
          <p:cNvCxnSpPr/>
          <p:nvPr/>
        </p:nvCxnSpPr>
        <p:spPr>
          <a:xfrm>
            <a:off x="4283968" y="2879799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F63E2BF9-91F3-49A4-B25E-9903638502F3}"/>
              </a:ext>
            </a:extLst>
          </p:cNvPr>
          <p:cNvCxnSpPr/>
          <p:nvPr/>
        </p:nvCxnSpPr>
        <p:spPr>
          <a:xfrm>
            <a:off x="4310886" y="3148577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0F40E0EA-AA8D-420C-BB3B-4CDE4207FD43}"/>
              </a:ext>
            </a:extLst>
          </p:cNvPr>
          <p:cNvCxnSpPr/>
          <p:nvPr/>
        </p:nvCxnSpPr>
        <p:spPr>
          <a:xfrm>
            <a:off x="4310886" y="3398617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282A853F-E9BD-4D59-956F-DE0880181119}"/>
              </a:ext>
            </a:extLst>
          </p:cNvPr>
          <p:cNvCxnSpPr/>
          <p:nvPr/>
        </p:nvCxnSpPr>
        <p:spPr>
          <a:xfrm>
            <a:off x="4310886" y="3719996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9BA6CA35-073F-4156-B090-32ED1AD146C6}"/>
              </a:ext>
            </a:extLst>
          </p:cNvPr>
          <p:cNvSpPr txBox="1"/>
          <p:nvPr/>
        </p:nvSpPr>
        <p:spPr>
          <a:xfrm>
            <a:off x="3955395" y="33798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C865D3D-E014-496C-902B-93C6640BB040}"/>
              </a:ext>
            </a:extLst>
          </p:cNvPr>
          <p:cNvSpPr txBox="1"/>
          <p:nvPr/>
        </p:nvSpPr>
        <p:spPr>
          <a:xfrm>
            <a:off x="3977632" y="3115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7A2C6AA-5EBB-469A-9787-B03A5BED6802}"/>
              </a:ext>
            </a:extLst>
          </p:cNvPr>
          <p:cNvSpPr txBox="1"/>
          <p:nvPr/>
        </p:nvSpPr>
        <p:spPr>
          <a:xfrm>
            <a:off x="3983744" y="283505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638337B-F04E-4480-805F-CC6D07053639}"/>
              </a:ext>
            </a:extLst>
          </p:cNvPr>
          <p:cNvSpPr txBox="1"/>
          <p:nvPr/>
        </p:nvSpPr>
        <p:spPr>
          <a:xfrm>
            <a:off x="3989856" y="257715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8B6E3291-D4E1-4F4E-8DFF-82EA91C03654}"/>
              </a:ext>
            </a:extLst>
          </p:cNvPr>
          <p:cNvSpPr/>
          <p:nvPr/>
        </p:nvSpPr>
        <p:spPr>
          <a:xfrm>
            <a:off x="2539959" y="1802020"/>
            <a:ext cx="160262" cy="609600"/>
          </a:xfrm>
          <a:custGeom>
            <a:avLst/>
            <a:gdLst>
              <a:gd name="connsiteX0" fmla="*/ 160262 w 160262"/>
              <a:gd name="connsiteY0" fmla="*/ 0 h 609600"/>
              <a:gd name="connsiteX1" fmla="*/ 116719 w 160262"/>
              <a:gd name="connsiteY1" fmla="*/ 246742 h 609600"/>
              <a:gd name="connsiteX2" fmla="*/ 102204 w 160262"/>
              <a:gd name="connsiteY2" fmla="*/ 290285 h 609600"/>
              <a:gd name="connsiteX3" fmla="*/ 44147 w 160262"/>
              <a:gd name="connsiteY3" fmla="*/ 377371 h 609600"/>
              <a:gd name="connsiteX4" fmla="*/ 29633 w 160262"/>
              <a:gd name="connsiteY4" fmla="*/ 420914 h 609600"/>
              <a:gd name="connsiteX5" fmla="*/ 604 w 160262"/>
              <a:gd name="connsiteY5" fmla="*/ 464457 h 609600"/>
              <a:gd name="connsiteX6" fmla="*/ 15119 w 160262"/>
              <a:gd name="connsiteY6" fmla="*/ 595085 h 609600"/>
              <a:gd name="connsiteX7" fmla="*/ 15119 w 160262"/>
              <a:gd name="connsiteY7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262" h="609600">
                <a:moveTo>
                  <a:pt x="160262" y="0"/>
                </a:moveTo>
                <a:cubicBezTo>
                  <a:pt x="142977" y="190124"/>
                  <a:pt x="162645" y="108964"/>
                  <a:pt x="116719" y="246742"/>
                </a:cubicBezTo>
                <a:cubicBezTo>
                  <a:pt x="111881" y="261256"/>
                  <a:pt x="110691" y="277555"/>
                  <a:pt x="102204" y="290285"/>
                </a:cubicBezTo>
                <a:lnTo>
                  <a:pt x="44147" y="377371"/>
                </a:lnTo>
                <a:cubicBezTo>
                  <a:pt x="39309" y="391885"/>
                  <a:pt x="36475" y="407230"/>
                  <a:pt x="29633" y="420914"/>
                </a:cubicBezTo>
                <a:cubicBezTo>
                  <a:pt x="21832" y="436516"/>
                  <a:pt x="2053" y="447073"/>
                  <a:pt x="604" y="464457"/>
                </a:cubicBezTo>
                <a:cubicBezTo>
                  <a:pt x="-3034" y="508116"/>
                  <a:pt x="10759" y="551492"/>
                  <a:pt x="15119" y="595085"/>
                </a:cubicBezTo>
                <a:cubicBezTo>
                  <a:pt x="15600" y="599899"/>
                  <a:pt x="15119" y="604762"/>
                  <a:pt x="15119" y="60960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자유형: 도형 18">
            <a:extLst>
              <a:ext uri="{FF2B5EF4-FFF2-40B4-BE49-F238E27FC236}">
                <a16:creationId xmlns:a16="http://schemas.microsoft.com/office/drawing/2014/main" id="{C4B8E63A-388E-45C3-A64C-FEDDDB509A28}"/>
              </a:ext>
            </a:extLst>
          </p:cNvPr>
          <p:cNvSpPr/>
          <p:nvPr/>
        </p:nvSpPr>
        <p:spPr>
          <a:xfrm>
            <a:off x="3150163" y="1816534"/>
            <a:ext cx="1886870" cy="667657"/>
          </a:xfrm>
          <a:custGeom>
            <a:avLst/>
            <a:gdLst>
              <a:gd name="connsiteX0" fmla="*/ 0 w 1886870"/>
              <a:gd name="connsiteY0" fmla="*/ 0 h 667657"/>
              <a:gd name="connsiteX1" fmla="*/ 29029 w 1886870"/>
              <a:gd name="connsiteY1" fmla="*/ 72571 h 667657"/>
              <a:gd name="connsiteX2" fmla="*/ 87086 w 1886870"/>
              <a:gd name="connsiteY2" fmla="*/ 116114 h 667657"/>
              <a:gd name="connsiteX3" fmla="*/ 188686 w 1886870"/>
              <a:gd name="connsiteY3" fmla="*/ 159657 h 667657"/>
              <a:gd name="connsiteX4" fmla="*/ 246743 w 1886870"/>
              <a:gd name="connsiteY4" fmla="*/ 174171 h 667657"/>
              <a:gd name="connsiteX5" fmla="*/ 304800 w 1886870"/>
              <a:gd name="connsiteY5" fmla="*/ 217714 h 667657"/>
              <a:gd name="connsiteX6" fmla="*/ 566058 w 1886870"/>
              <a:gd name="connsiteY6" fmla="*/ 261257 h 667657"/>
              <a:gd name="connsiteX7" fmla="*/ 624115 w 1886870"/>
              <a:gd name="connsiteY7" fmla="*/ 275771 h 667657"/>
              <a:gd name="connsiteX8" fmla="*/ 667658 w 1886870"/>
              <a:gd name="connsiteY8" fmla="*/ 290286 h 667657"/>
              <a:gd name="connsiteX9" fmla="*/ 740229 w 1886870"/>
              <a:gd name="connsiteY9" fmla="*/ 304800 h 667657"/>
              <a:gd name="connsiteX10" fmla="*/ 798286 w 1886870"/>
              <a:gd name="connsiteY10" fmla="*/ 319314 h 667657"/>
              <a:gd name="connsiteX11" fmla="*/ 928915 w 1886870"/>
              <a:gd name="connsiteY11" fmla="*/ 333828 h 667657"/>
              <a:gd name="connsiteX12" fmla="*/ 1465943 w 1886870"/>
              <a:gd name="connsiteY12" fmla="*/ 362857 h 667657"/>
              <a:gd name="connsiteX13" fmla="*/ 1611086 w 1886870"/>
              <a:gd name="connsiteY13" fmla="*/ 391886 h 667657"/>
              <a:gd name="connsiteX14" fmla="*/ 1698172 w 1886870"/>
              <a:gd name="connsiteY14" fmla="*/ 420914 h 667657"/>
              <a:gd name="connsiteX15" fmla="*/ 1828800 w 1886870"/>
              <a:gd name="connsiteY15" fmla="*/ 522514 h 667657"/>
              <a:gd name="connsiteX16" fmla="*/ 1857829 w 1886870"/>
              <a:gd name="connsiteY16" fmla="*/ 566057 h 667657"/>
              <a:gd name="connsiteX17" fmla="*/ 1886858 w 1886870"/>
              <a:gd name="connsiteY17" fmla="*/ 667657 h 66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86870" h="667657">
                <a:moveTo>
                  <a:pt x="0" y="0"/>
                </a:moveTo>
                <a:cubicBezTo>
                  <a:pt x="9676" y="24190"/>
                  <a:pt x="13397" y="51728"/>
                  <a:pt x="29029" y="72571"/>
                </a:cubicBezTo>
                <a:cubicBezTo>
                  <a:pt x="43543" y="91923"/>
                  <a:pt x="66573" y="103293"/>
                  <a:pt x="87086" y="116114"/>
                </a:cubicBezTo>
                <a:cubicBezTo>
                  <a:pt x="119682" y="136487"/>
                  <a:pt x="152297" y="149260"/>
                  <a:pt x="188686" y="159657"/>
                </a:cubicBezTo>
                <a:cubicBezTo>
                  <a:pt x="207866" y="165137"/>
                  <a:pt x="227391" y="169333"/>
                  <a:pt x="246743" y="174171"/>
                </a:cubicBezTo>
                <a:cubicBezTo>
                  <a:pt x="266095" y="188685"/>
                  <a:pt x="281711" y="210499"/>
                  <a:pt x="304800" y="217714"/>
                </a:cubicBezTo>
                <a:cubicBezTo>
                  <a:pt x="420922" y="254002"/>
                  <a:pt x="464454" y="235856"/>
                  <a:pt x="566058" y="261257"/>
                </a:cubicBezTo>
                <a:cubicBezTo>
                  <a:pt x="585410" y="266095"/>
                  <a:pt x="604935" y="270291"/>
                  <a:pt x="624115" y="275771"/>
                </a:cubicBezTo>
                <a:cubicBezTo>
                  <a:pt x="638826" y="279974"/>
                  <a:pt x="652815" y="286575"/>
                  <a:pt x="667658" y="290286"/>
                </a:cubicBezTo>
                <a:cubicBezTo>
                  <a:pt x="691591" y="296269"/>
                  <a:pt x="716147" y="299449"/>
                  <a:pt x="740229" y="304800"/>
                </a:cubicBezTo>
                <a:cubicBezTo>
                  <a:pt x="759702" y="309127"/>
                  <a:pt x="778570" y="316281"/>
                  <a:pt x="798286" y="319314"/>
                </a:cubicBezTo>
                <a:cubicBezTo>
                  <a:pt x="841588" y="325976"/>
                  <a:pt x="885301" y="329674"/>
                  <a:pt x="928915" y="333828"/>
                </a:cubicBezTo>
                <a:cubicBezTo>
                  <a:pt x="1160200" y="355855"/>
                  <a:pt x="1176850" y="351293"/>
                  <a:pt x="1465943" y="362857"/>
                </a:cubicBezTo>
                <a:cubicBezTo>
                  <a:pt x="1524805" y="372667"/>
                  <a:pt x="1556947" y="375644"/>
                  <a:pt x="1611086" y="391886"/>
                </a:cubicBezTo>
                <a:cubicBezTo>
                  <a:pt x="1640394" y="400679"/>
                  <a:pt x="1698172" y="420914"/>
                  <a:pt x="1698172" y="420914"/>
                </a:cubicBezTo>
                <a:cubicBezTo>
                  <a:pt x="1758864" y="461375"/>
                  <a:pt x="1786166" y="471352"/>
                  <a:pt x="1828800" y="522514"/>
                </a:cubicBezTo>
                <a:cubicBezTo>
                  <a:pt x="1839967" y="535915"/>
                  <a:pt x="1848153" y="551543"/>
                  <a:pt x="1857829" y="566057"/>
                </a:cubicBezTo>
                <a:cubicBezTo>
                  <a:pt x="1888388" y="657733"/>
                  <a:pt x="1886858" y="622544"/>
                  <a:pt x="1886858" y="66765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DB4AB6-B1A1-447A-A5A0-AEF2DF43D7BE}"/>
              </a:ext>
            </a:extLst>
          </p:cNvPr>
          <p:cNvSpPr txBox="1"/>
          <p:nvPr/>
        </p:nvSpPr>
        <p:spPr>
          <a:xfrm>
            <a:off x="3595111" y="109633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CAF014-8D86-4E99-81A4-06C6912A33A4}"/>
              </a:ext>
            </a:extLst>
          </p:cNvPr>
          <p:cNvSpPr txBox="1"/>
          <p:nvPr/>
        </p:nvSpPr>
        <p:spPr>
          <a:xfrm>
            <a:off x="3255207" y="109305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4AFC97-727F-4883-B6C9-77BE67850B6E}"/>
              </a:ext>
            </a:extLst>
          </p:cNvPr>
          <p:cNvSpPr txBox="1"/>
          <p:nvPr/>
        </p:nvSpPr>
        <p:spPr>
          <a:xfrm>
            <a:off x="2042187" y="28849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53DDA7-03B1-42C9-A849-CFA4A3D0B06B}"/>
              </a:ext>
            </a:extLst>
          </p:cNvPr>
          <p:cNvSpPr txBox="1"/>
          <p:nvPr/>
        </p:nvSpPr>
        <p:spPr>
          <a:xfrm>
            <a:off x="2823544" y="283505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052D03-04B1-443D-B717-06C5CB31A963}"/>
              </a:ext>
            </a:extLst>
          </p:cNvPr>
          <p:cNvSpPr txBox="1"/>
          <p:nvPr/>
        </p:nvSpPr>
        <p:spPr>
          <a:xfrm>
            <a:off x="4333995" y="257902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6CCF367-E4B3-4BAB-B52F-AEADD9CFB914}"/>
              </a:ext>
            </a:extLst>
          </p:cNvPr>
          <p:cNvSpPr txBox="1"/>
          <p:nvPr/>
        </p:nvSpPr>
        <p:spPr>
          <a:xfrm>
            <a:off x="4525365" y="2564181"/>
            <a:ext cx="43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,3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B18EFC-1E6D-4F7E-989F-F366989E68FA}"/>
              </a:ext>
            </a:extLst>
          </p:cNvPr>
          <p:cNvSpPr txBox="1"/>
          <p:nvPr/>
        </p:nvSpPr>
        <p:spPr>
          <a:xfrm>
            <a:off x="1619672" y="5157192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 store file blocks in </a:t>
            </a:r>
            <a:r>
              <a:rPr lang="en-US">
                <a:solidFill>
                  <a:srgbClr val="FF0000"/>
                </a:solidFill>
              </a:rPr>
              <a:t>empty disk blocks</a:t>
            </a:r>
          </a:p>
          <a:p>
            <a:r>
              <a:rPr lang="en-US"/>
              <a:t>- remember file block location in </a:t>
            </a:r>
            <a:r>
              <a:rPr lang="en-US">
                <a:solidFill>
                  <a:srgbClr val="FF0000"/>
                </a:solidFill>
              </a:rPr>
              <a:t>an empty inode</a:t>
            </a:r>
          </a:p>
          <a:p>
            <a:r>
              <a:rPr lang="en-US"/>
              <a:t>- remember </a:t>
            </a:r>
            <a:r>
              <a:rPr lang="en-US">
                <a:solidFill>
                  <a:srgbClr val="FF0000"/>
                </a:solidFill>
              </a:rPr>
              <a:t>inode number </a:t>
            </a:r>
            <a:r>
              <a:rPr lang="en-US"/>
              <a:t>for this file in the directory</a:t>
            </a:r>
          </a:p>
          <a:p>
            <a:r>
              <a:rPr lang="en-US"/>
              <a:t>- where is f3? ==&gt; go to inode 2 ==&gt; block 2, 3, 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F0EBAB-E7AD-4FEC-B26A-683D21CA8F39}"/>
              </a:ext>
            </a:extLst>
          </p:cNvPr>
          <p:cNvSpPr txBox="1"/>
          <p:nvPr/>
        </p:nvSpPr>
        <p:spPr>
          <a:xfrm>
            <a:off x="4652860" y="110908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6E63ED-56B0-4823-BD6D-6288FF4CE60F}"/>
              </a:ext>
            </a:extLst>
          </p:cNvPr>
          <p:cNvSpPr txBox="1"/>
          <p:nvPr/>
        </p:nvSpPr>
        <p:spPr>
          <a:xfrm>
            <a:off x="4293830" y="11018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0DA47B-A7F3-4FC3-952C-BEA226DA90B0}"/>
              </a:ext>
            </a:extLst>
          </p:cNvPr>
          <p:cNvSpPr txBox="1"/>
          <p:nvPr/>
        </p:nvSpPr>
        <p:spPr>
          <a:xfrm>
            <a:off x="3955150" y="109460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CF0C43-9ECF-4477-992F-556C294938A9}"/>
              </a:ext>
            </a:extLst>
          </p:cNvPr>
          <p:cNvSpPr txBox="1"/>
          <p:nvPr/>
        </p:nvSpPr>
        <p:spPr>
          <a:xfrm>
            <a:off x="4295093" y="2871931"/>
            <a:ext cx="133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4, 5, 6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108327A-2EED-4E5B-9CB6-59DBEC10C22E}"/>
              </a:ext>
            </a:extLst>
          </p:cNvPr>
          <p:cNvSpPr txBox="1"/>
          <p:nvPr/>
        </p:nvSpPr>
        <p:spPr>
          <a:xfrm>
            <a:off x="2060491" y="313270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2B5651-DAE3-44E7-B691-1B050AAE0F49}"/>
              </a:ext>
            </a:extLst>
          </p:cNvPr>
          <p:cNvSpPr txBox="1"/>
          <p:nvPr/>
        </p:nvSpPr>
        <p:spPr>
          <a:xfrm>
            <a:off x="2843742" y="3115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0D92E2E7-7800-43A9-8036-29BE3BC870DC}"/>
              </a:ext>
            </a:extLst>
          </p:cNvPr>
          <p:cNvCxnSpPr/>
          <p:nvPr/>
        </p:nvCxnSpPr>
        <p:spPr>
          <a:xfrm flipH="1">
            <a:off x="3306209" y="980728"/>
            <a:ext cx="288032" cy="475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A665BF45-E6A7-4662-A4A6-11F35C8D0CAF}"/>
              </a:ext>
            </a:extLst>
          </p:cNvPr>
          <p:cNvCxnSpPr/>
          <p:nvPr/>
        </p:nvCxnSpPr>
        <p:spPr>
          <a:xfrm flipH="1">
            <a:off x="3658611" y="908720"/>
            <a:ext cx="288032" cy="5696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E751223C-456D-41E6-B20D-D5FA22198A31}"/>
              </a:ext>
            </a:extLst>
          </p:cNvPr>
          <p:cNvCxnSpPr>
            <a:endCxn id="15" idx="1"/>
          </p:cNvCxnSpPr>
          <p:nvPr/>
        </p:nvCxnSpPr>
        <p:spPr>
          <a:xfrm flipH="1">
            <a:off x="2042187" y="2925286"/>
            <a:ext cx="432048" cy="14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636F67A2-E447-4CCD-816F-417C4A661366}"/>
              </a:ext>
            </a:extLst>
          </p:cNvPr>
          <p:cNvCxnSpPr>
            <a:stCxn id="48" idx="2"/>
          </p:cNvCxnSpPr>
          <p:nvPr/>
        </p:nvCxnSpPr>
        <p:spPr>
          <a:xfrm flipH="1">
            <a:off x="2759044" y="2925286"/>
            <a:ext cx="360654" cy="189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4811EDC3-D516-4E71-A703-CE101093A45C}"/>
              </a:ext>
            </a:extLst>
          </p:cNvPr>
          <p:cNvSpPr txBox="1"/>
          <p:nvPr/>
        </p:nvSpPr>
        <p:spPr>
          <a:xfrm>
            <a:off x="4949297" y="1101847"/>
            <a:ext cx="43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138F748-13B7-406B-A3D9-5E3A57C54D09}"/>
              </a:ext>
            </a:extLst>
          </p:cNvPr>
          <p:cNvSpPr txBox="1"/>
          <p:nvPr/>
        </p:nvSpPr>
        <p:spPr>
          <a:xfrm>
            <a:off x="3565017" y="731882"/>
            <a:ext cx="43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EF65A2B-8FAF-45A3-B7C6-7539856C5F00}"/>
              </a:ext>
            </a:extLst>
          </p:cNvPr>
          <p:cNvSpPr txBox="1"/>
          <p:nvPr/>
        </p:nvSpPr>
        <p:spPr>
          <a:xfrm>
            <a:off x="3249217" y="749892"/>
            <a:ext cx="43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B98EE6B-F49A-4DF1-8712-6D3C99F3C827}"/>
              </a:ext>
            </a:extLst>
          </p:cNvPr>
          <p:cNvSpPr txBox="1"/>
          <p:nvPr/>
        </p:nvSpPr>
        <p:spPr>
          <a:xfrm>
            <a:off x="4323267" y="3125440"/>
            <a:ext cx="122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2, 3, 7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700EC9C-856E-4213-BC98-8412AD526C62}"/>
              </a:ext>
            </a:extLst>
          </p:cNvPr>
          <p:cNvSpPr txBox="1"/>
          <p:nvPr/>
        </p:nvSpPr>
        <p:spPr>
          <a:xfrm>
            <a:off x="2054379" y="3438886"/>
            <a:ext cx="43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20C7A7-6C90-46B8-AA87-069F926A9AF5}"/>
              </a:ext>
            </a:extLst>
          </p:cNvPr>
          <p:cNvSpPr txBox="1"/>
          <p:nvPr/>
        </p:nvSpPr>
        <p:spPr>
          <a:xfrm>
            <a:off x="2856617" y="3455842"/>
            <a:ext cx="260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3226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1800"/>
              <a:t>file system: </a:t>
            </a:r>
            <a:r>
              <a:rPr lang="en-US" sz="1800">
                <a:solidFill>
                  <a:srgbClr val="FF0000"/>
                </a:solidFill>
              </a:rPr>
              <a:t>remember file block location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A70BBB8-D47F-4ED8-A0D5-94E11B5A099C}"/>
              </a:ext>
            </a:extLst>
          </p:cNvPr>
          <p:cNvSpPr/>
          <p:nvPr/>
        </p:nvSpPr>
        <p:spPr>
          <a:xfrm>
            <a:off x="2401763" y="2140724"/>
            <a:ext cx="460851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B8443366-4E25-4A09-BF69-75ECDA14BDB1}"/>
              </a:ext>
            </a:extLst>
          </p:cNvPr>
          <p:cNvCxnSpPr/>
          <p:nvPr/>
        </p:nvCxnSpPr>
        <p:spPr>
          <a:xfrm>
            <a:off x="2761803" y="21407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49C806B-6406-48BD-BA49-03BADD2D4FF6}"/>
              </a:ext>
            </a:extLst>
          </p:cNvPr>
          <p:cNvCxnSpPr/>
          <p:nvPr/>
        </p:nvCxnSpPr>
        <p:spPr>
          <a:xfrm>
            <a:off x="3121843" y="21407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1B4FEA47-E0C9-4FB5-B3BD-AC80BE56E1B8}"/>
              </a:ext>
            </a:extLst>
          </p:cNvPr>
          <p:cNvCxnSpPr/>
          <p:nvPr/>
        </p:nvCxnSpPr>
        <p:spPr>
          <a:xfrm>
            <a:off x="3828603" y="21407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5F0DCCD-4D85-4FED-AEC4-4DFA00148C69}"/>
              </a:ext>
            </a:extLst>
          </p:cNvPr>
          <p:cNvCxnSpPr/>
          <p:nvPr/>
        </p:nvCxnSpPr>
        <p:spPr>
          <a:xfrm>
            <a:off x="3454613" y="21407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CF17116-6152-4CC8-87E3-854196FFC417}"/>
              </a:ext>
            </a:extLst>
          </p:cNvPr>
          <p:cNvCxnSpPr/>
          <p:nvPr/>
        </p:nvCxnSpPr>
        <p:spPr>
          <a:xfrm>
            <a:off x="5210075" y="21407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311CBCF2-C763-4916-86BE-60D6BB472004}"/>
              </a:ext>
            </a:extLst>
          </p:cNvPr>
          <p:cNvCxnSpPr/>
          <p:nvPr/>
        </p:nvCxnSpPr>
        <p:spPr>
          <a:xfrm>
            <a:off x="4129955" y="21407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6E31A25-E6BE-45C3-A28D-64F9EE80D07F}"/>
              </a:ext>
            </a:extLst>
          </p:cNvPr>
          <p:cNvCxnSpPr/>
          <p:nvPr/>
        </p:nvCxnSpPr>
        <p:spPr>
          <a:xfrm>
            <a:off x="4489995" y="21407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71CB0CC-EC48-4503-A555-83F8291B432F}"/>
              </a:ext>
            </a:extLst>
          </p:cNvPr>
          <p:cNvCxnSpPr/>
          <p:nvPr/>
        </p:nvCxnSpPr>
        <p:spPr>
          <a:xfrm>
            <a:off x="4850035" y="21407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6CE88FE-083E-4964-A7C7-46FB710DD6FE}"/>
              </a:ext>
            </a:extLst>
          </p:cNvPr>
          <p:cNvSpPr txBox="1"/>
          <p:nvPr/>
        </p:nvSpPr>
        <p:spPr>
          <a:xfrm>
            <a:off x="2429034" y="25007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2DB537-64B9-4306-8931-3F2192B16D4A}"/>
              </a:ext>
            </a:extLst>
          </p:cNvPr>
          <p:cNvSpPr txBox="1"/>
          <p:nvPr/>
        </p:nvSpPr>
        <p:spPr>
          <a:xfrm>
            <a:off x="2824898" y="25007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ED48CF-2F33-4AD7-A149-71E945FCD11D}"/>
              </a:ext>
            </a:extLst>
          </p:cNvPr>
          <p:cNvSpPr txBox="1"/>
          <p:nvPr/>
        </p:nvSpPr>
        <p:spPr>
          <a:xfrm>
            <a:off x="3151068" y="25007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F4D38C-8A15-4CDA-AEF5-499B0DDE7542}"/>
              </a:ext>
            </a:extLst>
          </p:cNvPr>
          <p:cNvSpPr txBox="1"/>
          <p:nvPr/>
        </p:nvSpPr>
        <p:spPr>
          <a:xfrm>
            <a:off x="3503470" y="251751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7D7745-8CFB-40A1-8C05-CD4487D96A78}"/>
              </a:ext>
            </a:extLst>
          </p:cNvPr>
          <p:cNvSpPr txBox="1"/>
          <p:nvPr/>
        </p:nvSpPr>
        <p:spPr>
          <a:xfrm>
            <a:off x="3812741" y="251751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C6CCD8-402F-4BAF-BA58-FF68BF6D4E83}"/>
              </a:ext>
            </a:extLst>
          </p:cNvPr>
          <p:cNvSpPr txBox="1"/>
          <p:nvPr/>
        </p:nvSpPr>
        <p:spPr>
          <a:xfrm>
            <a:off x="4155745" y="251890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24815C-5D96-4837-B8E9-5DB8388FD512}"/>
              </a:ext>
            </a:extLst>
          </p:cNvPr>
          <p:cNvSpPr txBox="1"/>
          <p:nvPr/>
        </p:nvSpPr>
        <p:spPr>
          <a:xfrm>
            <a:off x="4515368" y="25007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AF7220-B08E-4F4E-9AC8-8F71B8652E46}"/>
              </a:ext>
            </a:extLst>
          </p:cNvPr>
          <p:cNvSpPr txBox="1"/>
          <p:nvPr/>
        </p:nvSpPr>
        <p:spPr>
          <a:xfrm>
            <a:off x="4874991" y="250085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52815F7A-434A-4055-8378-EBDB09C31E13}"/>
              </a:ext>
            </a:extLst>
          </p:cNvPr>
          <p:cNvSpPr/>
          <p:nvPr/>
        </p:nvSpPr>
        <p:spPr>
          <a:xfrm>
            <a:off x="1681683" y="3638284"/>
            <a:ext cx="1627285" cy="17036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2FC58E53-D424-4502-9C13-0186DC899899}"/>
              </a:ext>
            </a:extLst>
          </p:cNvPr>
          <p:cNvSpPr/>
          <p:nvPr/>
        </p:nvSpPr>
        <p:spPr>
          <a:xfrm>
            <a:off x="4128827" y="3638284"/>
            <a:ext cx="1801327" cy="17036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C1993A-E93D-4290-9C1C-00D20FA9024B}"/>
              </a:ext>
            </a:extLst>
          </p:cNvPr>
          <p:cNvSpPr txBox="1"/>
          <p:nvPr/>
        </p:nvSpPr>
        <p:spPr>
          <a:xfrm>
            <a:off x="1988032" y="5463486"/>
            <a:ext cx="112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directory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200F0AF-C1F7-4D83-979E-7E9D633705EA}"/>
              </a:ext>
            </a:extLst>
          </p:cNvPr>
          <p:cNvSpPr txBox="1"/>
          <p:nvPr/>
        </p:nvSpPr>
        <p:spPr>
          <a:xfrm>
            <a:off x="4322870" y="5463486"/>
            <a:ext cx="1774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table</a:t>
            </a:r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11AC7E70-CF3B-425D-ABA0-B9990FFD775B}"/>
              </a:ext>
            </a:extLst>
          </p:cNvPr>
          <p:cNvCxnSpPr>
            <a:cxnSpLocks/>
            <a:stCxn id="31" idx="0"/>
            <a:endCxn id="31" idx="2"/>
          </p:cNvCxnSpPr>
          <p:nvPr/>
        </p:nvCxnSpPr>
        <p:spPr>
          <a:xfrm>
            <a:off x="2495326" y="3638284"/>
            <a:ext cx="0" cy="1703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2AB1ADA5-55A1-4C25-BCC3-8454E7061A04}"/>
              </a:ext>
            </a:extLst>
          </p:cNvPr>
          <p:cNvCxnSpPr/>
          <p:nvPr/>
        </p:nvCxnSpPr>
        <p:spPr>
          <a:xfrm>
            <a:off x="1667799" y="3940924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5B4DF6EC-3B68-4C3E-B5B1-474769BE65C4}"/>
              </a:ext>
            </a:extLst>
          </p:cNvPr>
          <p:cNvCxnSpPr/>
          <p:nvPr/>
        </p:nvCxnSpPr>
        <p:spPr>
          <a:xfrm>
            <a:off x="1710813" y="4209702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45FDF4AD-21EB-4D44-B504-82F4D12FF4E2}"/>
              </a:ext>
            </a:extLst>
          </p:cNvPr>
          <p:cNvCxnSpPr/>
          <p:nvPr/>
        </p:nvCxnSpPr>
        <p:spPr>
          <a:xfrm>
            <a:off x="1681683" y="4516988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E1673103-2201-4E1D-95AB-F498EFB2679B}"/>
              </a:ext>
            </a:extLst>
          </p:cNvPr>
          <p:cNvCxnSpPr/>
          <p:nvPr/>
        </p:nvCxnSpPr>
        <p:spPr>
          <a:xfrm>
            <a:off x="1667799" y="4781121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0C4DC81-88E2-4241-9F4E-E4E536FEDBA1}"/>
              </a:ext>
            </a:extLst>
          </p:cNvPr>
          <p:cNvSpPr txBox="1"/>
          <p:nvPr/>
        </p:nvSpPr>
        <p:spPr>
          <a:xfrm>
            <a:off x="1667799" y="36171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fname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975AFAF-6E0B-4D77-B782-FC31F85EB470}"/>
              </a:ext>
            </a:extLst>
          </p:cNvPr>
          <p:cNvSpPr txBox="1"/>
          <p:nvPr/>
        </p:nvSpPr>
        <p:spPr>
          <a:xfrm>
            <a:off x="2496505" y="361707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</a:t>
            </a:r>
          </a:p>
        </p:txBody>
      </p: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7C7C2C3A-0CE0-44AB-ADE8-2CD160E1DC8A}"/>
              </a:ext>
            </a:extLst>
          </p:cNvPr>
          <p:cNvCxnSpPr/>
          <p:nvPr/>
        </p:nvCxnSpPr>
        <p:spPr>
          <a:xfrm>
            <a:off x="4128827" y="3940924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F63E2BF9-91F3-49A4-B25E-9903638502F3}"/>
              </a:ext>
            </a:extLst>
          </p:cNvPr>
          <p:cNvCxnSpPr/>
          <p:nvPr/>
        </p:nvCxnSpPr>
        <p:spPr>
          <a:xfrm>
            <a:off x="4155745" y="4209702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0F40E0EA-AA8D-420C-BB3B-4CDE4207FD43}"/>
              </a:ext>
            </a:extLst>
          </p:cNvPr>
          <p:cNvCxnSpPr/>
          <p:nvPr/>
        </p:nvCxnSpPr>
        <p:spPr>
          <a:xfrm>
            <a:off x="4155745" y="4459742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282A853F-E9BD-4D59-956F-DE0880181119}"/>
              </a:ext>
            </a:extLst>
          </p:cNvPr>
          <p:cNvCxnSpPr/>
          <p:nvPr/>
        </p:nvCxnSpPr>
        <p:spPr>
          <a:xfrm>
            <a:off x="4155745" y="4781121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9BA6CA35-073F-4156-B090-32ED1AD146C6}"/>
              </a:ext>
            </a:extLst>
          </p:cNvPr>
          <p:cNvSpPr txBox="1"/>
          <p:nvPr/>
        </p:nvSpPr>
        <p:spPr>
          <a:xfrm>
            <a:off x="3800254" y="444099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C865D3D-E014-496C-902B-93C6640BB040}"/>
              </a:ext>
            </a:extLst>
          </p:cNvPr>
          <p:cNvSpPr txBox="1"/>
          <p:nvPr/>
        </p:nvSpPr>
        <p:spPr>
          <a:xfrm>
            <a:off x="3822491" y="417635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7A2C6AA-5EBB-469A-9787-B03A5BED6802}"/>
              </a:ext>
            </a:extLst>
          </p:cNvPr>
          <p:cNvSpPr txBox="1"/>
          <p:nvPr/>
        </p:nvSpPr>
        <p:spPr>
          <a:xfrm>
            <a:off x="3828603" y="389617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638337B-F04E-4480-805F-CC6D07053639}"/>
              </a:ext>
            </a:extLst>
          </p:cNvPr>
          <p:cNvSpPr txBox="1"/>
          <p:nvPr/>
        </p:nvSpPr>
        <p:spPr>
          <a:xfrm>
            <a:off x="3834715" y="36382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8B6E3291-D4E1-4F4E-8DFF-82EA91C03654}"/>
              </a:ext>
            </a:extLst>
          </p:cNvPr>
          <p:cNvSpPr/>
          <p:nvPr/>
        </p:nvSpPr>
        <p:spPr>
          <a:xfrm>
            <a:off x="2384818" y="2863145"/>
            <a:ext cx="160262" cy="609600"/>
          </a:xfrm>
          <a:custGeom>
            <a:avLst/>
            <a:gdLst>
              <a:gd name="connsiteX0" fmla="*/ 160262 w 160262"/>
              <a:gd name="connsiteY0" fmla="*/ 0 h 609600"/>
              <a:gd name="connsiteX1" fmla="*/ 116719 w 160262"/>
              <a:gd name="connsiteY1" fmla="*/ 246742 h 609600"/>
              <a:gd name="connsiteX2" fmla="*/ 102204 w 160262"/>
              <a:gd name="connsiteY2" fmla="*/ 290285 h 609600"/>
              <a:gd name="connsiteX3" fmla="*/ 44147 w 160262"/>
              <a:gd name="connsiteY3" fmla="*/ 377371 h 609600"/>
              <a:gd name="connsiteX4" fmla="*/ 29633 w 160262"/>
              <a:gd name="connsiteY4" fmla="*/ 420914 h 609600"/>
              <a:gd name="connsiteX5" fmla="*/ 604 w 160262"/>
              <a:gd name="connsiteY5" fmla="*/ 464457 h 609600"/>
              <a:gd name="connsiteX6" fmla="*/ 15119 w 160262"/>
              <a:gd name="connsiteY6" fmla="*/ 595085 h 609600"/>
              <a:gd name="connsiteX7" fmla="*/ 15119 w 160262"/>
              <a:gd name="connsiteY7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262" h="609600">
                <a:moveTo>
                  <a:pt x="160262" y="0"/>
                </a:moveTo>
                <a:cubicBezTo>
                  <a:pt x="142977" y="190124"/>
                  <a:pt x="162645" y="108964"/>
                  <a:pt x="116719" y="246742"/>
                </a:cubicBezTo>
                <a:cubicBezTo>
                  <a:pt x="111881" y="261256"/>
                  <a:pt x="110691" y="277555"/>
                  <a:pt x="102204" y="290285"/>
                </a:cubicBezTo>
                <a:lnTo>
                  <a:pt x="44147" y="377371"/>
                </a:lnTo>
                <a:cubicBezTo>
                  <a:pt x="39309" y="391885"/>
                  <a:pt x="36475" y="407230"/>
                  <a:pt x="29633" y="420914"/>
                </a:cubicBezTo>
                <a:cubicBezTo>
                  <a:pt x="21832" y="436516"/>
                  <a:pt x="2053" y="447073"/>
                  <a:pt x="604" y="464457"/>
                </a:cubicBezTo>
                <a:cubicBezTo>
                  <a:pt x="-3034" y="508116"/>
                  <a:pt x="10759" y="551492"/>
                  <a:pt x="15119" y="595085"/>
                </a:cubicBezTo>
                <a:cubicBezTo>
                  <a:pt x="15600" y="599899"/>
                  <a:pt x="15119" y="604762"/>
                  <a:pt x="15119" y="60960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자유형: 도형 18">
            <a:extLst>
              <a:ext uri="{FF2B5EF4-FFF2-40B4-BE49-F238E27FC236}">
                <a16:creationId xmlns:a16="http://schemas.microsoft.com/office/drawing/2014/main" id="{C4B8E63A-388E-45C3-A64C-FEDDDB509A28}"/>
              </a:ext>
            </a:extLst>
          </p:cNvPr>
          <p:cNvSpPr/>
          <p:nvPr/>
        </p:nvSpPr>
        <p:spPr>
          <a:xfrm>
            <a:off x="2995022" y="2877659"/>
            <a:ext cx="1886870" cy="667657"/>
          </a:xfrm>
          <a:custGeom>
            <a:avLst/>
            <a:gdLst>
              <a:gd name="connsiteX0" fmla="*/ 0 w 1886870"/>
              <a:gd name="connsiteY0" fmla="*/ 0 h 667657"/>
              <a:gd name="connsiteX1" fmla="*/ 29029 w 1886870"/>
              <a:gd name="connsiteY1" fmla="*/ 72571 h 667657"/>
              <a:gd name="connsiteX2" fmla="*/ 87086 w 1886870"/>
              <a:gd name="connsiteY2" fmla="*/ 116114 h 667657"/>
              <a:gd name="connsiteX3" fmla="*/ 188686 w 1886870"/>
              <a:gd name="connsiteY3" fmla="*/ 159657 h 667657"/>
              <a:gd name="connsiteX4" fmla="*/ 246743 w 1886870"/>
              <a:gd name="connsiteY4" fmla="*/ 174171 h 667657"/>
              <a:gd name="connsiteX5" fmla="*/ 304800 w 1886870"/>
              <a:gd name="connsiteY5" fmla="*/ 217714 h 667657"/>
              <a:gd name="connsiteX6" fmla="*/ 566058 w 1886870"/>
              <a:gd name="connsiteY6" fmla="*/ 261257 h 667657"/>
              <a:gd name="connsiteX7" fmla="*/ 624115 w 1886870"/>
              <a:gd name="connsiteY7" fmla="*/ 275771 h 667657"/>
              <a:gd name="connsiteX8" fmla="*/ 667658 w 1886870"/>
              <a:gd name="connsiteY8" fmla="*/ 290286 h 667657"/>
              <a:gd name="connsiteX9" fmla="*/ 740229 w 1886870"/>
              <a:gd name="connsiteY9" fmla="*/ 304800 h 667657"/>
              <a:gd name="connsiteX10" fmla="*/ 798286 w 1886870"/>
              <a:gd name="connsiteY10" fmla="*/ 319314 h 667657"/>
              <a:gd name="connsiteX11" fmla="*/ 928915 w 1886870"/>
              <a:gd name="connsiteY11" fmla="*/ 333828 h 667657"/>
              <a:gd name="connsiteX12" fmla="*/ 1465943 w 1886870"/>
              <a:gd name="connsiteY12" fmla="*/ 362857 h 667657"/>
              <a:gd name="connsiteX13" fmla="*/ 1611086 w 1886870"/>
              <a:gd name="connsiteY13" fmla="*/ 391886 h 667657"/>
              <a:gd name="connsiteX14" fmla="*/ 1698172 w 1886870"/>
              <a:gd name="connsiteY14" fmla="*/ 420914 h 667657"/>
              <a:gd name="connsiteX15" fmla="*/ 1828800 w 1886870"/>
              <a:gd name="connsiteY15" fmla="*/ 522514 h 667657"/>
              <a:gd name="connsiteX16" fmla="*/ 1857829 w 1886870"/>
              <a:gd name="connsiteY16" fmla="*/ 566057 h 667657"/>
              <a:gd name="connsiteX17" fmla="*/ 1886858 w 1886870"/>
              <a:gd name="connsiteY17" fmla="*/ 667657 h 66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86870" h="667657">
                <a:moveTo>
                  <a:pt x="0" y="0"/>
                </a:moveTo>
                <a:cubicBezTo>
                  <a:pt x="9676" y="24190"/>
                  <a:pt x="13397" y="51728"/>
                  <a:pt x="29029" y="72571"/>
                </a:cubicBezTo>
                <a:cubicBezTo>
                  <a:pt x="43543" y="91923"/>
                  <a:pt x="66573" y="103293"/>
                  <a:pt x="87086" y="116114"/>
                </a:cubicBezTo>
                <a:cubicBezTo>
                  <a:pt x="119682" y="136487"/>
                  <a:pt x="152297" y="149260"/>
                  <a:pt x="188686" y="159657"/>
                </a:cubicBezTo>
                <a:cubicBezTo>
                  <a:pt x="207866" y="165137"/>
                  <a:pt x="227391" y="169333"/>
                  <a:pt x="246743" y="174171"/>
                </a:cubicBezTo>
                <a:cubicBezTo>
                  <a:pt x="266095" y="188685"/>
                  <a:pt x="281711" y="210499"/>
                  <a:pt x="304800" y="217714"/>
                </a:cubicBezTo>
                <a:cubicBezTo>
                  <a:pt x="420922" y="254002"/>
                  <a:pt x="464454" y="235856"/>
                  <a:pt x="566058" y="261257"/>
                </a:cubicBezTo>
                <a:cubicBezTo>
                  <a:pt x="585410" y="266095"/>
                  <a:pt x="604935" y="270291"/>
                  <a:pt x="624115" y="275771"/>
                </a:cubicBezTo>
                <a:cubicBezTo>
                  <a:pt x="638826" y="279974"/>
                  <a:pt x="652815" y="286575"/>
                  <a:pt x="667658" y="290286"/>
                </a:cubicBezTo>
                <a:cubicBezTo>
                  <a:pt x="691591" y="296269"/>
                  <a:pt x="716147" y="299449"/>
                  <a:pt x="740229" y="304800"/>
                </a:cubicBezTo>
                <a:cubicBezTo>
                  <a:pt x="759702" y="309127"/>
                  <a:pt x="778570" y="316281"/>
                  <a:pt x="798286" y="319314"/>
                </a:cubicBezTo>
                <a:cubicBezTo>
                  <a:pt x="841588" y="325976"/>
                  <a:pt x="885301" y="329674"/>
                  <a:pt x="928915" y="333828"/>
                </a:cubicBezTo>
                <a:cubicBezTo>
                  <a:pt x="1160200" y="355855"/>
                  <a:pt x="1176850" y="351293"/>
                  <a:pt x="1465943" y="362857"/>
                </a:cubicBezTo>
                <a:cubicBezTo>
                  <a:pt x="1524805" y="372667"/>
                  <a:pt x="1556947" y="375644"/>
                  <a:pt x="1611086" y="391886"/>
                </a:cubicBezTo>
                <a:cubicBezTo>
                  <a:pt x="1640394" y="400679"/>
                  <a:pt x="1698172" y="420914"/>
                  <a:pt x="1698172" y="420914"/>
                </a:cubicBezTo>
                <a:cubicBezTo>
                  <a:pt x="1758864" y="461375"/>
                  <a:pt x="1786166" y="471352"/>
                  <a:pt x="1828800" y="522514"/>
                </a:cubicBezTo>
                <a:cubicBezTo>
                  <a:pt x="1839967" y="535915"/>
                  <a:pt x="1848153" y="551543"/>
                  <a:pt x="1857829" y="566057"/>
                </a:cubicBezTo>
                <a:cubicBezTo>
                  <a:pt x="1888388" y="657733"/>
                  <a:pt x="1886858" y="622544"/>
                  <a:pt x="1886858" y="66765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DB4AB6-B1A1-447A-A5A0-AEF2DF43D7BE}"/>
              </a:ext>
            </a:extLst>
          </p:cNvPr>
          <p:cNvSpPr txBox="1"/>
          <p:nvPr/>
        </p:nvSpPr>
        <p:spPr>
          <a:xfrm>
            <a:off x="3439970" y="21574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CAF014-8D86-4E99-81A4-06C6912A33A4}"/>
              </a:ext>
            </a:extLst>
          </p:cNvPr>
          <p:cNvSpPr txBox="1"/>
          <p:nvPr/>
        </p:nvSpPr>
        <p:spPr>
          <a:xfrm>
            <a:off x="3100066" y="215417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4AFC97-727F-4883-B6C9-77BE67850B6E}"/>
              </a:ext>
            </a:extLst>
          </p:cNvPr>
          <p:cNvSpPr txBox="1"/>
          <p:nvPr/>
        </p:nvSpPr>
        <p:spPr>
          <a:xfrm>
            <a:off x="1887046" y="394612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53DDA7-03B1-42C9-A849-CFA4A3D0B06B}"/>
              </a:ext>
            </a:extLst>
          </p:cNvPr>
          <p:cNvSpPr txBox="1"/>
          <p:nvPr/>
        </p:nvSpPr>
        <p:spPr>
          <a:xfrm>
            <a:off x="2668403" y="389617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052D03-04B1-443D-B717-06C5CB31A963}"/>
              </a:ext>
            </a:extLst>
          </p:cNvPr>
          <p:cNvSpPr txBox="1"/>
          <p:nvPr/>
        </p:nvSpPr>
        <p:spPr>
          <a:xfrm>
            <a:off x="4178854" y="364014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6CCF367-E4B3-4BAB-B52F-AEADD9CFB914}"/>
              </a:ext>
            </a:extLst>
          </p:cNvPr>
          <p:cNvSpPr txBox="1"/>
          <p:nvPr/>
        </p:nvSpPr>
        <p:spPr>
          <a:xfrm>
            <a:off x="4370224" y="3625306"/>
            <a:ext cx="43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,3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F0EBAB-E7AD-4FEC-B26A-683D21CA8F39}"/>
              </a:ext>
            </a:extLst>
          </p:cNvPr>
          <p:cNvSpPr txBox="1"/>
          <p:nvPr/>
        </p:nvSpPr>
        <p:spPr>
          <a:xfrm>
            <a:off x="4497719" y="21702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6E63ED-56B0-4823-BD6D-6288FF4CE60F}"/>
              </a:ext>
            </a:extLst>
          </p:cNvPr>
          <p:cNvSpPr txBox="1"/>
          <p:nvPr/>
        </p:nvSpPr>
        <p:spPr>
          <a:xfrm>
            <a:off x="4138689" y="2162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0DA47B-A7F3-4FC3-952C-BEA226DA90B0}"/>
              </a:ext>
            </a:extLst>
          </p:cNvPr>
          <p:cNvSpPr txBox="1"/>
          <p:nvPr/>
        </p:nvSpPr>
        <p:spPr>
          <a:xfrm>
            <a:off x="3800009" y="21557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CF0C43-9ECF-4477-992F-556C294938A9}"/>
              </a:ext>
            </a:extLst>
          </p:cNvPr>
          <p:cNvSpPr txBox="1"/>
          <p:nvPr/>
        </p:nvSpPr>
        <p:spPr>
          <a:xfrm>
            <a:off x="4139952" y="3933056"/>
            <a:ext cx="133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4, 5, 6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108327A-2EED-4E5B-9CB6-59DBEC10C22E}"/>
              </a:ext>
            </a:extLst>
          </p:cNvPr>
          <p:cNvSpPr txBox="1"/>
          <p:nvPr/>
        </p:nvSpPr>
        <p:spPr>
          <a:xfrm>
            <a:off x="1905350" y="419382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2B5651-DAE3-44E7-B691-1B050AAE0F49}"/>
              </a:ext>
            </a:extLst>
          </p:cNvPr>
          <p:cNvSpPr txBox="1"/>
          <p:nvPr/>
        </p:nvSpPr>
        <p:spPr>
          <a:xfrm>
            <a:off x="2688601" y="417635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0D92E2E7-7800-43A9-8036-29BE3BC870DC}"/>
              </a:ext>
            </a:extLst>
          </p:cNvPr>
          <p:cNvCxnSpPr/>
          <p:nvPr/>
        </p:nvCxnSpPr>
        <p:spPr>
          <a:xfrm flipH="1">
            <a:off x="3151068" y="2041853"/>
            <a:ext cx="288032" cy="475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A665BF45-E6A7-4662-A4A6-11F35C8D0CAF}"/>
              </a:ext>
            </a:extLst>
          </p:cNvPr>
          <p:cNvCxnSpPr/>
          <p:nvPr/>
        </p:nvCxnSpPr>
        <p:spPr>
          <a:xfrm flipH="1">
            <a:off x="3503470" y="1969845"/>
            <a:ext cx="288032" cy="5696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E751223C-456D-41E6-B20D-D5FA22198A31}"/>
              </a:ext>
            </a:extLst>
          </p:cNvPr>
          <p:cNvCxnSpPr>
            <a:endCxn id="15" idx="1"/>
          </p:cNvCxnSpPr>
          <p:nvPr/>
        </p:nvCxnSpPr>
        <p:spPr>
          <a:xfrm flipH="1">
            <a:off x="1887046" y="3986411"/>
            <a:ext cx="432048" cy="14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636F67A2-E447-4CCD-816F-417C4A661366}"/>
              </a:ext>
            </a:extLst>
          </p:cNvPr>
          <p:cNvCxnSpPr>
            <a:stCxn id="48" idx="2"/>
          </p:cNvCxnSpPr>
          <p:nvPr/>
        </p:nvCxnSpPr>
        <p:spPr>
          <a:xfrm flipH="1">
            <a:off x="2603903" y="3986411"/>
            <a:ext cx="360654" cy="189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4811EDC3-D516-4E71-A703-CE101093A45C}"/>
              </a:ext>
            </a:extLst>
          </p:cNvPr>
          <p:cNvSpPr txBox="1"/>
          <p:nvPr/>
        </p:nvSpPr>
        <p:spPr>
          <a:xfrm>
            <a:off x="4794156" y="2162972"/>
            <a:ext cx="43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138F748-13B7-406B-A3D9-5E3A57C54D09}"/>
              </a:ext>
            </a:extLst>
          </p:cNvPr>
          <p:cNvSpPr txBox="1"/>
          <p:nvPr/>
        </p:nvSpPr>
        <p:spPr>
          <a:xfrm>
            <a:off x="3409876" y="1793007"/>
            <a:ext cx="43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EF65A2B-8FAF-45A3-B7C6-7539856C5F00}"/>
              </a:ext>
            </a:extLst>
          </p:cNvPr>
          <p:cNvSpPr txBox="1"/>
          <p:nvPr/>
        </p:nvSpPr>
        <p:spPr>
          <a:xfrm>
            <a:off x="3094076" y="1811017"/>
            <a:ext cx="43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B98EE6B-F49A-4DF1-8712-6D3C99F3C827}"/>
              </a:ext>
            </a:extLst>
          </p:cNvPr>
          <p:cNvSpPr txBox="1"/>
          <p:nvPr/>
        </p:nvSpPr>
        <p:spPr>
          <a:xfrm>
            <a:off x="4168126" y="4186565"/>
            <a:ext cx="122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2, 3, 7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700EC9C-856E-4213-BC98-8412AD526C62}"/>
              </a:ext>
            </a:extLst>
          </p:cNvPr>
          <p:cNvSpPr txBox="1"/>
          <p:nvPr/>
        </p:nvSpPr>
        <p:spPr>
          <a:xfrm>
            <a:off x="1899238" y="4500011"/>
            <a:ext cx="43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620C7A7-6C90-46B8-AA87-069F926A9AF5}"/>
              </a:ext>
            </a:extLst>
          </p:cNvPr>
          <p:cNvSpPr txBox="1"/>
          <p:nvPr/>
        </p:nvSpPr>
        <p:spPr>
          <a:xfrm>
            <a:off x="2701476" y="4516967"/>
            <a:ext cx="260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2" name="자유형: 도형 61">
            <a:extLst>
              <a:ext uri="{FF2B5EF4-FFF2-40B4-BE49-F238E27FC236}">
                <a16:creationId xmlns:a16="http://schemas.microsoft.com/office/drawing/2014/main" id="{CA6311ED-AC56-490A-8FA2-8FFB16F8B801}"/>
              </a:ext>
            </a:extLst>
          </p:cNvPr>
          <p:cNvSpPr/>
          <p:nvPr/>
        </p:nvSpPr>
        <p:spPr>
          <a:xfrm>
            <a:off x="2380343" y="1581658"/>
            <a:ext cx="754760" cy="203599"/>
          </a:xfrm>
          <a:custGeom>
            <a:avLst/>
            <a:gdLst>
              <a:gd name="connsiteX0" fmla="*/ 0 w 754760"/>
              <a:gd name="connsiteY0" fmla="*/ 203599 h 203599"/>
              <a:gd name="connsiteX1" fmla="*/ 58057 w 754760"/>
              <a:gd name="connsiteY1" fmla="*/ 131028 h 203599"/>
              <a:gd name="connsiteX2" fmla="*/ 116114 w 754760"/>
              <a:gd name="connsiteY2" fmla="*/ 58456 h 203599"/>
              <a:gd name="connsiteX3" fmla="*/ 333828 w 754760"/>
              <a:gd name="connsiteY3" fmla="*/ 43942 h 203599"/>
              <a:gd name="connsiteX4" fmla="*/ 449943 w 754760"/>
              <a:gd name="connsiteY4" fmla="*/ 58456 h 203599"/>
              <a:gd name="connsiteX5" fmla="*/ 537028 w 754760"/>
              <a:gd name="connsiteY5" fmla="*/ 87485 h 203599"/>
              <a:gd name="connsiteX6" fmla="*/ 580571 w 754760"/>
              <a:gd name="connsiteY6" fmla="*/ 101999 h 203599"/>
              <a:gd name="connsiteX7" fmla="*/ 653143 w 754760"/>
              <a:gd name="connsiteY7" fmla="*/ 87485 h 203599"/>
              <a:gd name="connsiteX8" fmla="*/ 696686 w 754760"/>
              <a:gd name="connsiteY8" fmla="*/ 101999 h 203599"/>
              <a:gd name="connsiteX9" fmla="*/ 754743 w 754760"/>
              <a:gd name="connsiteY9" fmla="*/ 203599 h 203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4760" h="203599">
                <a:moveTo>
                  <a:pt x="0" y="203599"/>
                </a:moveTo>
                <a:cubicBezTo>
                  <a:pt x="19352" y="179409"/>
                  <a:pt x="41638" y="157298"/>
                  <a:pt x="58057" y="131028"/>
                </a:cubicBezTo>
                <a:cubicBezTo>
                  <a:pt x="80436" y="95222"/>
                  <a:pt x="57164" y="68281"/>
                  <a:pt x="116114" y="58456"/>
                </a:cubicBezTo>
                <a:cubicBezTo>
                  <a:pt x="187857" y="46499"/>
                  <a:pt x="261257" y="48780"/>
                  <a:pt x="333828" y="43942"/>
                </a:cubicBezTo>
                <a:cubicBezTo>
                  <a:pt x="391446" y="-42484"/>
                  <a:pt x="329870" y="18431"/>
                  <a:pt x="449943" y="58456"/>
                </a:cubicBezTo>
                <a:lnTo>
                  <a:pt x="537028" y="87485"/>
                </a:lnTo>
                <a:lnTo>
                  <a:pt x="580571" y="101999"/>
                </a:lnTo>
                <a:cubicBezTo>
                  <a:pt x="604762" y="97161"/>
                  <a:pt x="628473" y="87485"/>
                  <a:pt x="653143" y="87485"/>
                </a:cubicBezTo>
                <a:cubicBezTo>
                  <a:pt x="668442" y="87485"/>
                  <a:pt x="685868" y="91181"/>
                  <a:pt x="696686" y="101999"/>
                </a:cubicBezTo>
                <a:cubicBezTo>
                  <a:pt x="757427" y="162740"/>
                  <a:pt x="754743" y="158409"/>
                  <a:pt x="754743" y="20359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자유형: 도형 65">
            <a:extLst>
              <a:ext uri="{FF2B5EF4-FFF2-40B4-BE49-F238E27FC236}">
                <a16:creationId xmlns:a16="http://schemas.microsoft.com/office/drawing/2014/main" id="{DA28B0AF-E748-41D6-A9FD-5CBDB76A73CE}"/>
              </a:ext>
            </a:extLst>
          </p:cNvPr>
          <p:cNvSpPr/>
          <p:nvPr/>
        </p:nvSpPr>
        <p:spPr>
          <a:xfrm>
            <a:off x="3164114" y="1524000"/>
            <a:ext cx="3556000" cy="275810"/>
          </a:xfrm>
          <a:custGeom>
            <a:avLst/>
            <a:gdLst>
              <a:gd name="connsiteX0" fmla="*/ 0 w 3556000"/>
              <a:gd name="connsiteY0" fmla="*/ 275771 h 275810"/>
              <a:gd name="connsiteX1" fmla="*/ 159657 w 3556000"/>
              <a:gd name="connsiteY1" fmla="*/ 174171 h 275810"/>
              <a:gd name="connsiteX2" fmla="*/ 203200 w 3556000"/>
              <a:gd name="connsiteY2" fmla="*/ 145143 h 275810"/>
              <a:gd name="connsiteX3" fmla="*/ 290286 w 3556000"/>
              <a:gd name="connsiteY3" fmla="*/ 130629 h 275810"/>
              <a:gd name="connsiteX4" fmla="*/ 333829 w 3556000"/>
              <a:gd name="connsiteY4" fmla="*/ 116114 h 275810"/>
              <a:gd name="connsiteX5" fmla="*/ 914400 w 3556000"/>
              <a:gd name="connsiteY5" fmla="*/ 116114 h 275810"/>
              <a:gd name="connsiteX6" fmla="*/ 1872343 w 3556000"/>
              <a:gd name="connsiteY6" fmla="*/ 101600 h 275810"/>
              <a:gd name="connsiteX7" fmla="*/ 1915886 w 3556000"/>
              <a:gd name="connsiteY7" fmla="*/ 72571 h 275810"/>
              <a:gd name="connsiteX8" fmla="*/ 1959429 w 3556000"/>
              <a:gd name="connsiteY8" fmla="*/ 58057 h 275810"/>
              <a:gd name="connsiteX9" fmla="*/ 2046515 w 3556000"/>
              <a:gd name="connsiteY9" fmla="*/ 0 h 275810"/>
              <a:gd name="connsiteX10" fmla="*/ 2162629 w 3556000"/>
              <a:gd name="connsiteY10" fmla="*/ 29029 h 275810"/>
              <a:gd name="connsiteX11" fmla="*/ 2206172 w 3556000"/>
              <a:gd name="connsiteY11" fmla="*/ 58057 h 275810"/>
              <a:gd name="connsiteX12" fmla="*/ 2336800 w 3556000"/>
              <a:gd name="connsiteY12" fmla="*/ 87086 h 275810"/>
              <a:gd name="connsiteX13" fmla="*/ 2380343 w 3556000"/>
              <a:gd name="connsiteY13" fmla="*/ 101600 h 275810"/>
              <a:gd name="connsiteX14" fmla="*/ 2757715 w 3556000"/>
              <a:gd name="connsiteY14" fmla="*/ 116114 h 275810"/>
              <a:gd name="connsiteX15" fmla="*/ 2844800 w 3556000"/>
              <a:gd name="connsiteY15" fmla="*/ 130629 h 275810"/>
              <a:gd name="connsiteX16" fmla="*/ 3004457 w 3556000"/>
              <a:gd name="connsiteY16" fmla="*/ 145143 h 275810"/>
              <a:gd name="connsiteX17" fmla="*/ 3149600 w 3556000"/>
              <a:gd name="connsiteY17" fmla="*/ 188686 h 275810"/>
              <a:gd name="connsiteX18" fmla="*/ 3222172 w 3556000"/>
              <a:gd name="connsiteY18" fmla="*/ 203200 h 275810"/>
              <a:gd name="connsiteX19" fmla="*/ 3323772 w 3556000"/>
              <a:gd name="connsiteY19" fmla="*/ 217714 h 275810"/>
              <a:gd name="connsiteX20" fmla="*/ 3439886 w 3556000"/>
              <a:gd name="connsiteY20" fmla="*/ 246743 h 275810"/>
              <a:gd name="connsiteX21" fmla="*/ 3497943 w 3556000"/>
              <a:gd name="connsiteY21" fmla="*/ 261257 h 275810"/>
              <a:gd name="connsiteX22" fmla="*/ 3556000 w 3556000"/>
              <a:gd name="connsiteY22" fmla="*/ 275771 h 275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556000" h="275810">
                <a:moveTo>
                  <a:pt x="0" y="275771"/>
                </a:moveTo>
                <a:cubicBezTo>
                  <a:pt x="102502" y="214271"/>
                  <a:pt x="49083" y="247888"/>
                  <a:pt x="159657" y="174171"/>
                </a:cubicBezTo>
                <a:cubicBezTo>
                  <a:pt x="174171" y="164495"/>
                  <a:pt x="185993" y="148011"/>
                  <a:pt x="203200" y="145143"/>
                </a:cubicBezTo>
                <a:lnTo>
                  <a:pt x="290286" y="130629"/>
                </a:lnTo>
                <a:cubicBezTo>
                  <a:pt x="304800" y="125791"/>
                  <a:pt x="318827" y="119115"/>
                  <a:pt x="333829" y="116114"/>
                </a:cubicBezTo>
                <a:cubicBezTo>
                  <a:pt x="529105" y="77058"/>
                  <a:pt x="702148" y="109682"/>
                  <a:pt x="914400" y="116114"/>
                </a:cubicBezTo>
                <a:cubicBezTo>
                  <a:pt x="1233714" y="111276"/>
                  <a:pt x="1553293" y="115472"/>
                  <a:pt x="1872343" y="101600"/>
                </a:cubicBezTo>
                <a:cubicBezTo>
                  <a:pt x="1889771" y="100842"/>
                  <a:pt x="1900284" y="80372"/>
                  <a:pt x="1915886" y="72571"/>
                </a:cubicBezTo>
                <a:cubicBezTo>
                  <a:pt x="1929570" y="65729"/>
                  <a:pt x="1946055" y="65487"/>
                  <a:pt x="1959429" y="58057"/>
                </a:cubicBezTo>
                <a:cubicBezTo>
                  <a:pt x="1989927" y="41114"/>
                  <a:pt x="2046515" y="0"/>
                  <a:pt x="2046515" y="0"/>
                </a:cubicBezTo>
                <a:cubicBezTo>
                  <a:pt x="2085220" y="9676"/>
                  <a:pt x="2129433" y="6899"/>
                  <a:pt x="2162629" y="29029"/>
                </a:cubicBezTo>
                <a:cubicBezTo>
                  <a:pt x="2177143" y="38705"/>
                  <a:pt x="2190570" y="50256"/>
                  <a:pt x="2206172" y="58057"/>
                </a:cubicBezTo>
                <a:cubicBezTo>
                  <a:pt x="2245379" y="77660"/>
                  <a:pt x="2296667" y="78167"/>
                  <a:pt x="2336800" y="87086"/>
                </a:cubicBezTo>
                <a:cubicBezTo>
                  <a:pt x="2351735" y="90405"/>
                  <a:pt x="2365080" y="100547"/>
                  <a:pt x="2380343" y="101600"/>
                </a:cubicBezTo>
                <a:cubicBezTo>
                  <a:pt x="2505928" y="110261"/>
                  <a:pt x="2631924" y="111276"/>
                  <a:pt x="2757715" y="116114"/>
                </a:cubicBezTo>
                <a:cubicBezTo>
                  <a:pt x="2786743" y="120952"/>
                  <a:pt x="2815573" y="127190"/>
                  <a:pt x="2844800" y="130629"/>
                </a:cubicBezTo>
                <a:cubicBezTo>
                  <a:pt x="2897872" y="136873"/>
                  <a:pt x="2951487" y="138081"/>
                  <a:pt x="3004457" y="145143"/>
                </a:cubicBezTo>
                <a:cubicBezTo>
                  <a:pt x="3076892" y="154801"/>
                  <a:pt x="3067071" y="172181"/>
                  <a:pt x="3149600" y="188686"/>
                </a:cubicBezTo>
                <a:cubicBezTo>
                  <a:pt x="3173791" y="193524"/>
                  <a:pt x="3197838" y="199144"/>
                  <a:pt x="3222172" y="203200"/>
                </a:cubicBezTo>
                <a:cubicBezTo>
                  <a:pt x="3255917" y="208824"/>
                  <a:pt x="3290226" y="211005"/>
                  <a:pt x="3323772" y="217714"/>
                </a:cubicBezTo>
                <a:cubicBezTo>
                  <a:pt x="3362893" y="225538"/>
                  <a:pt x="3401181" y="237067"/>
                  <a:pt x="3439886" y="246743"/>
                </a:cubicBezTo>
                <a:cubicBezTo>
                  <a:pt x="3459238" y="251581"/>
                  <a:pt x="3479019" y="254949"/>
                  <a:pt x="3497943" y="261257"/>
                </a:cubicBezTo>
                <a:cubicBezTo>
                  <a:pt x="3546076" y="277301"/>
                  <a:pt x="3526187" y="275771"/>
                  <a:pt x="3556000" y="2757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F81C57A-31F0-46EA-8216-6672BAA15879}"/>
              </a:ext>
            </a:extLst>
          </p:cNvPr>
          <p:cNvSpPr txBox="1"/>
          <p:nvPr/>
        </p:nvSpPr>
        <p:spPr>
          <a:xfrm>
            <a:off x="1992628" y="1131289"/>
            <a:ext cx="1429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sysem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EDAF33C-8E7C-44A6-A3A3-A4C7159BE9F8}"/>
              </a:ext>
            </a:extLst>
          </p:cNvPr>
          <p:cNvSpPr txBox="1"/>
          <p:nvPr/>
        </p:nvSpPr>
        <p:spPr>
          <a:xfrm>
            <a:off x="4989334" y="1115548"/>
            <a:ext cx="1429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</p:spTree>
    <p:extLst>
      <p:ext uri="{BB962C8B-B14F-4D97-AF65-F5344CB8AC3E}">
        <p14:creationId xmlns:p14="http://schemas.microsoft.com/office/powerpoint/2010/main" val="89532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EXT2: Linux file system (1blk=4K byte)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640177D-7565-4BBC-A4C0-5D41CAD0C90E}"/>
              </a:ext>
            </a:extLst>
          </p:cNvPr>
          <p:cNvSpPr txBox="1"/>
          <p:nvPr/>
        </p:nvSpPr>
        <p:spPr>
          <a:xfrm>
            <a:off x="18741" y="3519535"/>
            <a:ext cx="838502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S: super block (1 blk) – global information about this fs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G: group descriptors (n blk) – location of D, I, Inode table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D: data block bitmap(1 blk) – which disk block is empty</a:t>
            </a:r>
          </a:p>
          <a:p>
            <a:pPr algn="just" latinLnBrk="1"/>
            <a:endParaRPr lang="en-US" sz="2000" kern="100"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I : inode bitmap (1 blk) – which inode is empty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Inode table: inode table (n blk) – file location</a:t>
            </a:r>
          </a:p>
        </p:txBody>
      </p:sp>
    </p:spTree>
    <p:extLst>
      <p:ext uri="{BB962C8B-B14F-4D97-AF65-F5344CB8AC3E}">
        <p14:creationId xmlns:p14="http://schemas.microsoft.com/office/powerpoint/2010/main" val="761614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EXT2: Linux file system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/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54937E-7772-456A-A3FA-8A873F8B4B64}"/>
              </a:ext>
            </a:extLst>
          </p:cNvPr>
          <p:cNvSpPr txBox="1"/>
          <p:nvPr/>
        </p:nvSpPr>
        <p:spPr>
          <a:xfrm>
            <a:off x="755575" y="3140968"/>
            <a:ext cx="77352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file:</a:t>
            </a:r>
          </a:p>
          <a:p>
            <a:r>
              <a:rPr lang="en-US"/>
              <a:t>    - </a:t>
            </a:r>
            <a:r>
              <a:rPr lang="en-US" b="1"/>
              <a:t>regular file</a:t>
            </a:r>
            <a:r>
              <a:rPr lang="en-US"/>
              <a:t>: contains data such as text, sound, picture, program, ...</a:t>
            </a:r>
          </a:p>
          <a:p>
            <a:r>
              <a:rPr lang="en-US"/>
              <a:t>    - </a:t>
            </a:r>
            <a:r>
              <a:rPr lang="en-US" b="1"/>
              <a:t>directory file</a:t>
            </a:r>
            <a:r>
              <a:rPr lang="en-US"/>
              <a:t>: contains </a:t>
            </a:r>
            <a:r>
              <a:rPr lang="en-US">
                <a:solidFill>
                  <a:srgbClr val="FF0000"/>
                </a:solidFill>
              </a:rPr>
              <a:t>file names and inode numbers </a:t>
            </a:r>
            <a:r>
              <a:rPr lang="en-US"/>
              <a:t>for files</a:t>
            </a:r>
          </a:p>
          <a:p>
            <a:r>
              <a:rPr lang="en-US"/>
              <a:t>                        in this directory</a:t>
            </a:r>
          </a:p>
          <a:p>
            <a:r>
              <a:rPr lang="en-US"/>
              <a:t>    - symbolic link file: contains symbolic link information</a:t>
            </a:r>
          </a:p>
          <a:p>
            <a:r>
              <a:rPr lang="en-US"/>
              <a:t>    - device file, socket, pipe : special files</a:t>
            </a:r>
          </a:p>
        </p:txBody>
      </p:sp>
    </p:spTree>
    <p:extLst>
      <p:ext uri="{BB962C8B-B14F-4D97-AF65-F5344CB8AC3E}">
        <p14:creationId xmlns:p14="http://schemas.microsoft.com/office/powerpoint/2010/main" val="3328262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EXT2: Linux file system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640177D-7565-4BBC-A4C0-5D41CAD0C90E}"/>
              </a:ext>
            </a:extLst>
          </p:cNvPr>
          <p:cNvSpPr txBox="1"/>
          <p:nvPr/>
        </p:nvSpPr>
        <p:spPr>
          <a:xfrm>
            <a:off x="18741" y="3519535"/>
            <a:ext cx="838502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S: super block (1 blk) – global information about this fs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G: group descriptors (n blk) – location of D, I, Inode table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D: data block bitmap(1 blk) – which disk block is empty</a:t>
            </a:r>
          </a:p>
          <a:p>
            <a:pPr algn="just" latinLnBrk="1"/>
            <a:endParaRPr lang="en-US" sz="2000" kern="100"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I : inode bitmap (1 blk) – which inode is empty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</a:t>
            </a:r>
            <a:r>
              <a:rPr lang="en-US" sz="2000" kern="100">
                <a:solidFill>
                  <a:srgbClr val="FF0000"/>
                </a:solidFill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Inode table: inode table (n blk) – file location</a:t>
            </a:r>
          </a:p>
        </p:txBody>
      </p:sp>
    </p:spTree>
    <p:extLst>
      <p:ext uri="{BB962C8B-B14F-4D97-AF65-F5344CB8AC3E}">
        <p14:creationId xmlns:p14="http://schemas.microsoft.com/office/powerpoint/2010/main" val="872911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inode table: array of inode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BFAF5B9-5AD6-4D6D-BC6D-8E10984C5656}"/>
              </a:ext>
            </a:extLst>
          </p:cNvPr>
          <p:cNvSpPr/>
          <p:nvPr/>
        </p:nvSpPr>
        <p:spPr>
          <a:xfrm>
            <a:off x="1001486" y="3429000"/>
            <a:ext cx="5658742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자유형: 도형 3">
            <a:extLst>
              <a:ext uri="{FF2B5EF4-FFF2-40B4-BE49-F238E27FC236}">
                <a16:creationId xmlns:a16="http://schemas.microsoft.com/office/drawing/2014/main" id="{9F928110-A68D-404A-9BBE-8CF30BE4D0B9}"/>
              </a:ext>
            </a:extLst>
          </p:cNvPr>
          <p:cNvSpPr/>
          <p:nvPr/>
        </p:nvSpPr>
        <p:spPr>
          <a:xfrm>
            <a:off x="2525486" y="2656114"/>
            <a:ext cx="740228" cy="537029"/>
          </a:xfrm>
          <a:custGeom>
            <a:avLst/>
            <a:gdLst>
              <a:gd name="connsiteX0" fmla="*/ 740228 w 740228"/>
              <a:gd name="connsiteY0" fmla="*/ 0 h 537029"/>
              <a:gd name="connsiteX1" fmla="*/ 667657 w 740228"/>
              <a:gd name="connsiteY1" fmla="*/ 116115 h 537029"/>
              <a:gd name="connsiteX2" fmla="*/ 624114 w 740228"/>
              <a:gd name="connsiteY2" fmla="*/ 145143 h 537029"/>
              <a:gd name="connsiteX3" fmla="*/ 580571 w 740228"/>
              <a:gd name="connsiteY3" fmla="*/ 159657 h 537029"/>
              <a:gd name="connsiteX4" fmla="*/ 203200 w 740228"/>
              <a:gd name="connsiteY4" fmla="*/ 174172 h 537029"/>
              <a:gd name="connsiteX5" fmla="*/ 72571 w 740228"/>
              <a:gd name="connsiteY5" fmla="*/ 232229 h 537029"/>
              <a:gd name="connsiteX6" fmla="*/ 58057 w 740228"/>
              <a:gd name="connsiteY6" fmla="*/ 275772 h 537029"/>
              <a:gd name="connsiteX7" fmla="*/ 0 w 740228"/>
              <a:gd name="connsiteY7" fmla="*/ 362857 h 537029"/>
              <a:gd name="connsiteX8" fmla="*/ 0 w 740228"/>
              <a:gd name="connsiteY8" fmla="*/ 537029 h 537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8" h="537029">
                <a:moveTo>
                  <a:pt x="740228" y="0"/>
                </a:moveTo>
                <a:cubicBezTo>
                  <a:pt x="716038" y="38705"/>
                  <a:pt x="705634" y="90797"/>
                  <a:pt x="667657" y="116115"/>
                </a:cubicBezTo>
                <a:cubicBezTo>
                  <a:pt x="653143" y="125791"/>
                  <a:pt x="639716" y="137342"/>
                  <a:pt x="624114" y="145143"/>
                </a:cubicBezTo>
                <a:cubicBezTo>
                  <a:pt x="610430" y="151985"/>
                  <a:pt x="595834" y="158604"/>
                  <a:pt x="580571" y="159657"/>
                </a:cubicBezTo>
                <a:cubicBezTo>
                  <a:pt x="454986" y="168318"/>
                  <a:pt x="328990" y="169334"/>
                  <a:pt x="203200" y="174172"/>
                </a:cubicBezTo>
                <a:cubicBezTo>
                  <a:pt x="99565" y="208716"/>
                  <a:pt x="141574" y="186227"/>
                  <a:pt x="72571" y="232229"/>
                </a:cubicBezTo>
                <a:cubicBezTo>
                  <a:pt x="67733" y="246743"/>
                  <a:pt x="65487" y="262398"/>
                  <a:pt x="58057" y="275772"/>
                </a:cubicBezTo>
                <a:cubicBezTo>
                  <a:pt x="41114" y="306269"/>
                  <a:pt x="0" y="327969"/>
                  <a:pt x="0" y="362857"/>
                </a:cubicBezTo>
                <a:lnTo>
                  <a:pt x="0" y="537029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A1352438-6605-40B3-8692-FB83C5D2A05E}"/>
              </a:ext>
            </a:extLst>
          </p:cNvPr>
          <p:cNvCxnSpPr>
            <a:cxnSpLocks/>
          </p:cNvCxnSpPr>
          <p:nvPr/>
        </p:nvCxnSpPr>
        <p:spPr>
          <a:xfrm>
            <a:off x="1001486" y="3789040"/>
            <a:ext cx="56587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CF35E3E3-85B9-49DA-AAFC-2663EBBA3336}"/>
              </a:ext>
            </a:extLst>
          </p:cNvPr>
          <p:cNvCxnSpPr>
            <a:cxnSpLocks/>
          </p:cNvCxnSpPr>
          <p:nvPr/>
        </p:nvCxnSpPr>
        <p:spPr>
          <a:xfrm>
            <a:off x="1001486" y="4149080"/>
            <a:ext cx="56587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731106CF-8AEF-452A-B4FB-DD1579E5A843}"/>
              </a:ext>
            </a:extLst>
          </p:cNvPr>
          <p:cNvCxnSpPr>
            <a:cxnSpLocks/>
          </p:cNvCxnSpPr>
          <p:nvPr/>
        </p:nvCxnSpPr>
        <p:spPr>
          <a:xfrm>
            <a:off x="1001486" y="4509120"/>
            <a:ext cx="56587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623A498-BEA0-4A25-AA7A-A1204434EFF3}"/>
              </a:ext>
            </a:extLst>
          </p:cNvPr>
          <p:cNvSpPr txBox="1"/>
          <p:nvPr/>
        </p:nvSpPr>
        <p:spPr>
          <a:xfrm>
            <a:off x="635636" y="344065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D4B9595-F7BF-4360-86D5-2AF1DA554DA1}"/>
              </a:ext>
            </a:extLst>
          </p:cNvPr>
          <p:cNvSpPr txBox="1"/>
          <p:nvPr/>
        </p:nvSpPr>
        <p:spPr>
          <a:xfrm>
            <a:off x="655578" y="380999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FC1CEB3-0C10-4BCD-9210-13CC77A15667}"/>
              </a:ext>
            </a:extLst>
          </p:cNvPr>
          <p:cNvSpPr txBox="1"/>
          <p:nvPr/>
        </p:nvSpPr>
        <p:spPr>
          <a:xfrm>
            <a:off x="669709" y="42002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6D93CD-651E-40C4-967C-710CF7A69334}"/>
              </a:ext>
            </a:extLst>
          </p:cNvPr>
          <p:cNvSpPr txBox="1"/>
          <p:nvPr/>
        </p:nvSpPr>
        <p:spPr>
          <a:xfrm>
            <a:off x="6804248" y="380999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for "/"</a:t>
            </a:r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6D92FED4-A11B-4677-B831-49BA16DDB59D}"/>
              </a:ext>
            </a:extLst>
          </p:cNvPr>
          <p:cNvCxnSpPr/>
          <p:nvPr/>
        </p:nvCxnSpPr>
        <p:spPr>
          <a:xfrm>
            <a:off x="1331640" y="414908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D9945FD8-FF86-4AED-BF2B-41D99007D59B}"/>
              </a:ext>
            </a:extLst>
          </p:cNvPr>
          <p:cNvCxnSpPr/>
          <p:nvPr/>
        </p:nvCxnSpPr>
        <p:spPr>
          <a:xfrm>
            <a:off x="1733600" y="414908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65E63FF6-0C09-4AF0-B09F-95EB5DE4F768}"/>
              </a:ext>
            </a:extLst>
          </p:cNvPr>
          <p:cNvCxnSpPr/>
          <p:nvPr/>
        </p:nvCxnSpPr>
        <p:spPr>
          <a:xfrm>
            <a:off x="2127809" y="417932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A83F2FA9-9FE6-4C4D-BEF6-9214F6917DA0}"/>
              </a:ext>
            </a:extLst>
          </p:cNvPr>
          <p:cNvCxnSpPr/>
          <p:nvPr/>
        </p:nvCxnSpPr>
        <p:spPr>
          <a:xfrm>
            <a:off x="4788024" y="417932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9EEEF565-B5C2-47BC-94B5-3912FE3069C6}"/>
              </a:ext>
            </a:extLst>
          </p:cNvPr>
          <p:cNvCxnSpPr/>
          <p:nvPr/>
        </p:nvCxnSpPr>
        <p:spPr>
          <a:xfrm>
            <a:off x="5042946" y="416797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163FF29B-60B3-4603-B627-6368903F4308}"/>
              </a:ext>
            </a:extLst>
          </p:cNvPr>
          <p:cNvCxnSpPr/>
          <p:nvPr/>
        </p:nvCxnSpPr>
        <p:spPr>
          <a:xfrm>
            <a:off x="5292080" y="414908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109B02-FA92-4F54-A203-1A321E981F80}"/>
              </a:ext>
            </a:extLst>
          </p:cNvPr>
          <p:cNvSpPr txBox="1"/>
          <p:nvPr/>
        </p:nvSpPr>
        <p:spPr>
          <a:xfrm>
            <a:off x="4788024" y="494949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block location</a:t>
            </a:r>
          </a:p>
          <a:p>
            <a:r>
              <a:rPr lang="en-US"/>
              <a:t>of this file</a:t>
            </a:r>
          </a:p>
        </p:txBody>
      </p: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6792B67F-7D5B-44ED-B670-00F3A28FF281}"/>
              </a:ext>
            </a:extLst>
          </p:cNvPr>
          <p:cNvCxnSpPr/>
          <p:nvPr/>
        </p:nvCxnSpPr>
        <p:spPr>
          <a:xfrm>
            <a:off x="5580112" y="417932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83D2B00D-99AA-4B4A-800E-544C4F61C3D5}"/>
              </a:ext>
            </a:extLst>
          </p:cNvPr>
          <p:cNvSpPr txBox="1"/>
          <p:nvPr/>
        </p:nvSpPr>
        <p:spPr>
          <a:xfrm>
            <a:off x="6803978" y="420725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for "/f3"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3F657DA-1F50-410E-B497-B8130624043B}"/>
              </a:ext>
            </a:extLst>
          </p:cNvPr>
          <p:cNvSpPr txBox="1"/>
          <p:nvPr/>
        </p:nvSpPr>
        <p:spPr>
          <a:xfrm>
            <a:off x="1013655" y="4898474"/>
            <a:ext cx="1439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access mode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C2528E9-77B6-4F84-A61C-D30B8D1D5A98}"/>
              </a:ext>
            </a:extLst>
          </p:cNvPr>
          <p:cNvSpPr txBox="1"/>
          <p:nvPr/>
        </p:nvSpPr>
        <p:spPr>
          <a:xfrm>
            <a:off x="2277565" y="4898474"/>
            <a:ext cx="85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uid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C198CE1-6079-445C-85B9-BBE099C5BF33}"/>
              </a:ext>
            </a:extLst>
          </p:cNvPr>
          <p:cNvSpPr txBox="1"/>
          <p:nvPr/>
        </p:nvSpPr>
        <p:spPr>
          <a:xfrm>
            <a:off x="2983575" y="4891216"/>
            <a:ext cx="104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size</a:t>
            </a:r>
          </a:p>
        </p:txBody>
      </p:sp>
      <p:sp>
        <p:nvSpPr>
          <p:cNvPr id="63" name="자유형: 도형 62">
            <a:extLst>
              <a:ext uri="{FF2B5EF4-FFF2-40B4-BE49-F238E27FC236}">
                <a16:creationId xmlns:a16="http://schemas.microsoft.com/office/drawing/2014/main" id="{3FD093CF-C995-49A2-945E-AD615F3FAC80}"/>
              </a:ext>
            </a:extLst>
          </p:cNvPr>
          <p:cNvSpPr/>
          <p:nvPr/>
        </p:nvSpPr>
        <p:spPr>
          <a:xfrm>
            <a:off x="1175657" y="4542971"/>
            <a:ext cx="174172" cy="348343"/>
          </a:xfrm>
          <a:custGeom>
            <a:avLst/>
            <a:gdLst>
              <a:gd name="connsiteX0" fmla="*/ 0 w 174172"/>
              <a:gd name="connsiteY0" fmla="*/ 0 h 348343"/>
              <a:gd name="connsiteX1" fmla="*/ 72572 w 174172"/>
              <a:gd name="connsiteY1" fmla="*/ 72572 h 348343"/>
              <a:gd name="connsiteX2" fmla="*/ 130629 w 174172"/>
              <a:gd name="connsiteY2" fmla="*/ 159658 h 348343"/>
              <a:gd name="connsiteX3" fmla="*/ 145143 w 174172"/>
              <a:gd name="connsiteY3" fmla="*/ 232229 h 348343"/>
              <a:gd name="connsiteX4" fmla="*/ 159657 w 174172"/>
              <a:gd name="connsiteY4" fmla="*/ 275772 h 348343"/>
              <a:gd name="connsiteX5" fmla="*/ 174172 w 174172"/>
              <a:gd name="connsiteY5" fmla="*/ 348343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72" h="348343">
                <a:moveTo>
                  <a:pt x="0" y="0"/>
                </a:moveTo>
                <a:cubicBezTo>
                  <a:pt x="24191" y="24191"/>
                  <a:pt x="50908" y="46094"/>
                  <a:pt x="72572" y="72572"/>
                </a:cubicBezTo>
                <a:cubicBezTo>
                  <a:pt x="94664" y="99574"/>
                  <a:pt x="130629" y="159658"/>
                  <a:pt x="130629" y="159658"/>
                </a:cubicBezTo>
                <a:cubicBezTo>
                  <a:pt x="135467" y="183848"/>
                  <a:pt x="139160" y="208296"/>
                  <a:pt x="145143" y="232229"/>
                </a:cubicBezTo>
                <a:cubicBezTo>
                  <a:pt x="148854" y="247072"/>
                  <a:pt x="155946" y="260929"/>
                  <a:pt x="159657" y="275772"/>
                </a:cubicBezTo>
                <a:cubicBezTo>
                  <a:pt x="165640" y="299705"/>
                  <a:pt x="174172" y="348343"/>
                  <a:pt x="174172" y="348343"/>
                </a:cubicBezTo>
              </a:path>
            </a:pathLst>
          </a:custGeom>
          <a:noFill/>
          <a:ln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자유형: 도형 63">
            <a:extLst>
              <a:ext uri="{FF2B5EF4-FFF2-40B4-BE49-F238E27FC236}">
                <a16:creationId xmlns:a16="http://schemas.microsoft.com/office/drawing/2014/main" id="{839B925B-0725-4543-B30C-E4A0C1FE809C}"/>
              </a:ext>
            </a:extLst>
          </p:cNvPr>
          <p:cNvSpPr/>
          <p:nvPr/>
        </p:nvSpPr>
        <p:spPr>
          <a:xfrm>
            <a:off x="1582057" y="4615543"/>
            <a:ext cx="885372" cy="304800"/>
          </a:xfrm>
          <a:custGeom>
            <a:avLst/>
            <a:gdLst>
              <a:gd name="connsiteX0" fmla="*/ 885372 w 885372"/>
              <a:gd name="connsiteY0" fmla="*/ 304800 h 304800"/>
              <a:gd name="connsiteX1" fmla="*/ 696686 w 885372"/>
              <a:gd name="connsiteY1" fmla="*/ 246743 h 304800"/>
              <a:gd name="connsiteX2" fmla="*/ 653143 w 885372"/>
              <a:gd name="connsiteY2" fmla="*/ 232228 h 304800"/>
              <a:gd name="connsiteX3" fmla="*/ 580572 w 885372"/>
              <a:gd name="connsiteY3" fmla="*/ 217714 h 304800"/>
              <a:gd name="connsiteX4" fmla="*/ 478972 w 885372"/>
              <a:gd name="connsiteY4" fmla="*/ 188686 h 304800"/>
              <a:gd name="connsiteX5" fmla="*/ 246743 w 885372"/>
              <a:gd name="connsiteY5" fmla="*/ 174171 h 304800"/>
              <a:gd name="connsiteX6" fmla="*/ 130629 w 885372"/>
              <a:gd name="connsiteY6" fmla="*/ 145143 h 304800"/>
              <a:gd name="connsiteX7" fmla="*/ 43543 w 885372"/>
              <a:gd name="connsiteY7" fmla="*/ 87086 h 304800"/>
              <a:gd name="connsiteX8" fmla="*/ 14514 w 885372"/>
              <a:gd name="connsiteY8" fmla="*/ 43543 h 304800"/>
              <a:gd name="connsiteX9" fmla="*/ 0 w 885372"/>
              <a:gd name="connsiteY9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85372" h="304800">
                <a:moveTo>
                  <a:pt x="885372" y="304800"/>
                </a:moveTo>
                <a:cubicBezTo>
                  <a:pt x="558732" y="195920"/>
                  <a:pt x="876235" y="298043"/>
                  <a:pt x="696686" y="246743"/>
                </a:cubicBezTo>
                <a:cubicBezTo>
                  <a:pt x="681975" y="242540"/>
                  <a:pt x="667986" y="235939"/>
                  <a:pt x="653143" y="232228"/>
                </a:cubicBezTo>
                <a:cubicBezTo>
                  <a:pt x="629210" y="226245"/>
                  <a:pt x="604505" y="223697"/>
                  <a:pt x="580572" y="217714"/>
                </a:cubicBezTo>
                <a:cubicBezTo>
                  <a:pt x="539312" y="207399"/>
                  <a:pt x="524220" y="193211"/>
                  <a:pt x="478972" y="188686"/>
                </a:cubicBezTo>
                <a:cubicBezTo>
                  <a:pt x="401796" y="180968"/>
                  <a:pt x="324153" y="179009"/>
                  <a:pt x="246743" y="174171"/>
                </a:cubicBezTo>
                <a:cubicBezTo>
                  <a:pt x="226638" y="170150"/>
                  <a:pt x="155733" y="159090"/>
                  <a:pt x="130629" y="145143"/>
                </a:cubicBezTo>
                <a:cubicBezTo>
                  <a:pt x="100131" y="128200"/>
                  <a:pt x="43543" y="87086"/>
                  <a:pt x="43543" y="87086"/>
                </a:cubicBezTo>
                <a:cubicBezTo>
                  <a:pt x="33867" y="72572"/>
                  <a:pt x="22315" y="59145"/>
                  <a:pt x="14514" y="43543"/>
                </a:cubicBezTo>
                <a:cubicBezTo>
                  <a:pt x="7672" y="29859"/>
                  <a:pt x="0" y="0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자유형: 도형 64">
            <a:extLst>
              <a:ext uri="{FF2B5EF4-FFF2-40B4-BE49-F238E27FC236}">
                <a16:creationId xmlns:a16="http://schemas.microsoft.com/office/drawing/2014/main" id="{9D93D766-AC27-40EE-9F97-C15B78CB524C}"/>
              </a:ext>
            </a:extLst>
          </p:cNvPr>
          <p:cNvSpPr/>
          <p:nvPr/>
        </p:nvSpPr>
        <p:spPr>
          <a:xfrm>
            <a:off x="1988457" y="4586514"/>
            <a:ext cx="1233714" cy="319315"/>
          </a:xfrm>
          <a:custGeom>
            <a:avLst/>
            <a:gdLst>
              <a:gd name="connsiteX0" fmla="*/ 1233714 w 1233714"/>
              <a:gd name="connsiteY0" fmla="*/ 319315 h 319315"/>
              <a:gd name="connsiteX1" fmla="*/ 1204686 w 1233714"/>
              <a:gd name="connsiteY1" fmla="*/ 246743 h 319315"/>
              <a:gd name="connsiteX2" fmla="*/ 1117600 w 1233714"/>
              <a:gd name="connsiteY2" fmla="*/ 188686 h 319315"/>
              <a:gd name="connsiteX3" fmla="*/ 1059543 w 1233714"/>
              <a:gd name="connsiteY3" fmla="*/ 159657 h 319315"/>
              <a:gd name="connsiteX4" fmla="*/ 972457 w 1233714"/>
              <a:gd name="connsiteY4" fmla="*/ 130629 h 319315"/>
              <a:gd name="connsiteX5" fmla="*/ 928914 w 1233714"/>
              <a:gd name="connsiteY5" fmla="*/ 116115 h 319315"/>
              <a:gd name="connsiteX6" fmla="*/ 885372 w 1233714"/>
              <a:gd name="connsiteY6" fmla="*/ 101600 h 319315"/>
              <a:gd name="connsiteX7" fmla="*/ 798286 w 1233714"/>
              <a:gd name="connsiteY7" fmla="*/ 87086 h 319315"/>
              <a:gd name="connsiteX8" fmla="*/ 319314 w 1233714"/>
              <a:gd name="connsiteY8" fmla="*/ 72572 h 319315"/>
              <a:gd name="connsiteX9" fmla="*/ 14514 w 1233714"/>
              <a:gd name="connsiteY9" fmla="*/ 43543 h 319315"/>
              <a:gd name="connsiteX10" fmla="*/ 0 w 1233714"/>
              <a:gd name="connsiteY10" fmla="*/ 0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33714" h="319315">
                <a:moveTo>
                  <a:pt x="1233714" y="319315"/>
                </a:moveTo>
                <a:cubicBezTo>
                  <a:pt x="1224038" y="295124"/>
                  <a:pt x="1218494" y="268837"/>
                  <a:pt x="1204686" y="246743"/>
                </a:cubicBezTo>
                <a:cubicBezTo>
                  <a:pt x="1171295" y="193316"/>
                  <a:pt x="1164986" y="208994"/>
                  <a:pt x="1117600" y="188686"/>
                </a:cubicBezTo>
                <a:cubicBezTo>
                  <a:pt x="1097713" y="180163"/>
                  <a:pt x="1079632" y="167693"/>
                  <a:pt x="1059543" y="159657"/>
                </a:cubicBezTo>
                <a:cubicBezTo>
                  <a:pt x="1031133" y="148293"/>
                  <a:pt x="1001486" y="140305"/>
                  <a:pt x="972457" y="130629"/>
                </a:cubicBezTo>
                <a:lnTo>
                  <a:pt x="928914" y="116115"/>
                </a:lnTo>
                <a:cubicBezTo>
                  <a:pt x="914400" y="111277"/>
                  <a:pt x="900463" y="104115"/>
                  <a:pt x="885372" y="101600"/>
                </a:cubicBezTo>
                <a:cubicBezTo>
                  <a:pt x="856343" y="96762"/>
                  <a:pt x="827676" y="88593"/>
                  <a:pt x="798286" y="87086"/>
                </a:cubicBezTo>
                <a:cubicBezTo>
                  <a:pt x="638765" y="78906"/>
                  <a:pt x="478971" y="77410"/>
                  <a:pt x="319314" y="72572"/>
                </a:cubicBezTo>
                <a:cubicBezTo>
                  <a:pt x="217714" y="62896"/>
                  <a:pt x="46787" y="140366"/>
                  <a:pt x="14514" y="43543"/>
                </a:cubicBezTo>
                <a:lnTo>
                  <a:pt x="0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56AB80BB-2346-4AC0-BA54-B686869B6508}"/>
              </a:ext>
            </a:extLst>
          </p:cNvPr>
          <p:cNvCxnSpPr/>
          <p:nvPr/>
        </p:nvCxnSpPr>
        <p:spPr>
          <a:xfrm>
            <a:off x="6012160" y="417932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1CFFBB97-FAEC-4F74-BE1F-72BEC844F559}"/>
              </a:ext>
            </a:extLst>
          </p:cNvPr>
          <p:cNvSpPr txBox="1"/>
          <p:nvPr/>
        </p:nvSpPr>
        <p:spPr>
          <a:xfrm>
            <a:off x="5575607" y="4075232"/>
            <a:ext cx="740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70" name="자유형: 도형 69">
            <a:extLst>
              <a:ext uri="{FF2B5EF4-FFF2-40B4-BE49-F238E27FC236}">
                <a16:creationId xmlns:a16="http://schemas.microsoft.com/office/drawing/2014/main" id="{CF43ABEC-032F-4D4D-8109-7FD048BA99D2}"/>
              </a:ext>
            </a:extLst>
          </p:cNvPr>
          <p:cNvSpPr/>
          <p:nvPr/>
        </p:nvSpPr>
        <p:spPr>
          <a:xfrm>
            <a:off x="4789714" y="4601029"/>
            <a:ext cx="1219200" cy="290285"/>
          </a:xfrm>
          <a:custGeom>
            <a:avLst/>
            <a:gdLst>
              <a:gd name="connsiteX0" fmla="*/ 0 w 1219200"/>
              <a:gd name="connsiteY0" fmla="*/ 0 h 290285"/>
              <a:gd name="connsiteX1" fmla="*/ 29029 w 1219200"/>
              <a:gd name="connsiteY1" fmla="*/ 72571 h 290285"/>
              <a:gd name="connsiteX2" fmla="*/ 116115 w 1219200"/>
              <a:gd name="connsiteY2" fmla="*/ 159657 h 290285"/>
              <a:gd name="connsiteX3" fmla="*/ 261257 w 1219200"/>
              <a:gd name="connsiteY3" fmla="*/ 203200 h 290285"/>
              <a:gd name="connsiteX4" fmla="*/ 595086 w 1219200"/>
              <a:gd name="connsiteY4" fmla="*/ 217714 h 290285"/>
              <a:gd name="connsiteX5" fmla="*/ 667657 w 1219200"/>
              <a:gd name="connsiteY5" fmla="*/ 232228 h 290285"/>
              <a:gd name="connsiteX6" fmla="*/ 725715 w 1219200"/>
              <a:gd name="connsiteY6" fmla="*/ 275771 h 290285"/>
              <a:gd name="connsiteX7" fmla="*/ 769257 w 1219200"/>
              <a:gd name="connsiteY7" fmla="*/ 290285 h 290285"/>
              <a:gd name="connsiteX8" fmla="*/ 798286 w 1219200"/>
              <a:gd name="connsiteY8" fmla="*/ 246742 h 290285"/>
              <a:gd name="connsiteX9" fmla="*/ 841829 w 1219200"/>
              <a:gd name="connsiteY9" fmla="*/ 217714 h 290285"/>
              <a:gd name="connsiteX10" fmla="*/ 1117600 w 1219200"/>
              <a:gd name="connsiteY10" fmla="*/ 188685 h 290285"/>
              <a:gd name="connsiteX11" fmla="*/ 1190172 w 1219200"/>
              <a:gd name="connsiteY11" fmla="*/ 130628 h 290285"/>
              <a:gd name="connsiteX12" fmla="*/ 1219200 w 1219200"/>
              <a:gd name="connsiteY12" fmla="*/ 43542 h 290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" h="290285">
                <a:moveTo>
                  <a:pt x="0" y="0"/>
                </a:moveTo>
                <a:cubicBezTo>
                  <a:pt x="9676" y="24190"/>
                  <a:pt x="13705" y="51500"/>
                  <a:pt x="29029" y="72571"/>
                </a:cubicBezTo>
                <a:cubicBezTo>
                  <a:pt x="53175" y="105772"/>
                  <a:pt x="77169" y="146675"/>
                  <a:pt x="116115" y="159657"/>
                </a:cubicBezTo>
                <a:cubicBezTo>
                  <a:pt x="130789" y="164548"/>
                  <a:pt x="233059" y="201111"/>
                  <a:pt x="261257" y="203200"/>
                </a:cubicBezTo>
                <a:cubicBezTo>
                  <a:pt x="372334" y="211428"/>
                  <a:pt x="483810" y="212876"/>
                  <a:pt x="595086" y="217714"/>
                </a:cubicBezTo>
                <a:cubicBezTo>
                  <a:pt x="619276" y="222552"/>
                  <a:pt x="645114" y="222209"/>
                  <a:pt x="667657" y="232228"/>
                </a:cubicBezTo>
                <a:cubicBezTo>
                  <a:pt x="689763" y="242053"/>
                  <a:pt x="704712" y="263769"/>
                  <a:pt x="725715" y="275771"/>
                </a:cubicBezTo>
                <a:cubicBezTo>
                  <a:pt x="738998" y="283361"/>
                  <a:pt x="754743" y="285447"/>
                  <a:pt x="769257" y="290285"/>
                </a:cubicBezTo>
                <a:cubicBezTo>
                  <a:pt x="778933" y="275771"/>
                  <a:pt x="785951" y="259077"/>
                  <a:pt x="798286" y="246742"/>
                </a:cubicBezTo>
                <a:cubicBezTo>
                  <a:pt x="810621" y="234407"/>
                  <a:pt x="826227" y="225515"/>
                  <a:pt x="841829" y="217714"/>
                </a:cubicBezTo>
                <a:cubicBezTo>
                  <a:pt x="914333" y="181463"/>
                  <a:pt x="1096298" y="190016"/>
                  <a:pt x="1117600" y="188685"/>
                </a:cubicBezTo>
                <a:cubicBezTo>
                  <a:pt x="1164816" y="172947"/>
                  <a:pt x="1167337" y="182007"/>
                  <a:pt x="1190172" y="130628"/>
                </a:cubicBezTo>
                <a:cubicBezTo>
                  <a:pt x="1202599" y="102666"/>
                  <a:pt x="1219200" y="43542"/>
                  <a:pt x="1219200" y="4354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C76E43C-5335-4B2D-A578-F57742CF53EB}"/>
              </a:ext>
            </a:extLst>
          </p:cNvPr>
          <p:cNvSpPr txBox="1"/>
          <p:nvPr/>
        </p:nvSpPr>
        <p:spPr>
          <a:xfrm>
            <a:off x="4765366" y="4167140"/>
            <a:ext cx="43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5C78878-BABD-4055-9DF5-325B187EA59C}"/>
              </a:ext>
            </a:extLst>
          </p:cNvPr>
          <p:cNvSpPr txBox="1"/>
          <p:nvPr/>
        </p:nvSpPr>
        <p:spPr>
          <a:xfrm>
            <a:off x="5004655" y="4144434"/>
            <a:ext cx="43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2EBA798-9F53-4773-9800-5199C91A477C}"/>
              </a:ext>
            </a:extLst>
          </p:cNvPr>
          <p:cNvSpPr txBox="1"/>
          <p:nvPr/>
        </p:nvSpPr>
        <p:spPr>
          <a:xfrm>
            <a:off x="5273715" y="4167140"/>
            <a:ext cx="43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64CF8AE-016B-45F6-BDFF-BAF608541CB4}"/>
              </a:ext>
            </a:extLst>
          </p:cNvPr>
          <p:cNvSpPr txBox="1"/>
          <p:nvPr/>
        </p:nvSpPr>
        <p:spPr>
          <a:xfrm>
            <a:off x="2839415" y="4125274"/>
            <a:ext cx="740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..........</a:t>
            </a:r>
          </a:p>
        </p:txBody>
      </p:sp>
    </p:spTree>
    <p:extLst>
      <p:ext uri="{BB962C8B-B14F-4D97-AF65-F5344CB8AC3E}">
        <p14:creationId xmlns:p14="http://schemas.microsoft.com/office/powerpoint/2010/main" val="2408677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inode table: array of inode 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BFAF5B9-5AD6-4D6D-BC6D-8E10984C5656}"/>
              </a:ext>
            </a:extLst>
          </p:cNvPr>
          <p:cNvSpPr/>
          <p:nvPr/>
        </p:nvSpPr>
        <p:spPr>
          <a:xfrm>
            <a:off x="1307883" y="1322708"/>
            <a:ext cx="5658742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A1352438-6605-40B3-8692-FB83C5D2A05E}"/>
              </a:ext>
            </a:extLst>
          </p:cNvPr>
          <p:cNvCxnSpPr>
            <a:cxnSpLocks/>
          </p:cNvCxnSpPr>
          <p:nvPr/>
        </p:nvCxnSpPr>
        <p:spPr>
          <a:xfrm>
            <a:off x="1307883" y="1682748"/>
            <a:ext cx="56587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CF35E3E3-85B9-49DA-AAFC-2663EBBA3336}"/>
              </a:ext>
            </a:extLst>
          </p:cNvPr>
          <p:cNvCxnSpPr>
            <a:cxnSpLocks/>
          </p:cNvCxnSpPr>
          <p:nvPr/>
        </p:nvCxnSpPr>
        <p:spPr>
          <a:xfrm>
            <a:off x="1307883" y="2042788"/>
            <a:ext cx="56587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731106CF-8AEF-452A-B4FB-DD1579E5A843}"/>
              </a:ext>
            </a:extLst>
          </p:cNvPr>
          <p:cNvCxnSpPr>
            <a:cxnSpLocks/>
          </p:cNvCxnSpPr>
          <p:nvPr/>
        </p:nvCxnSpPr>
        <p:spPr>
          <a:xfrm>
            <a:off x="1307883" y="2402828"/>
            <a:ext cx="56587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623A498-BEA0-4A25-AA7A-A1204434EFF3}"/>
              </a:ext>
            </a:extLst>
          </p:cNvPr>
          <p:cNvSpPr txBox="1"/>
          <p:nvPr/>
        </p:nvSpPr>
        <p:spPr>
          <a:xfrm>
            <a:off x="942033" y="133436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D4B9595-F7BF-4360-86D5-2AF1DA554DA1}"/>
              </a:ext>
            </a:extLst>
          </p:cNvPr>
          <p:cNvSpPr txBox="1"/>
          <p:nvPr/>
        </p:nvSpPr>
        <p:spPr>
          <a:xfrm>
            <a:off x="961975" y="170369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FC1CEB3-0C10-4BCD-9210-13CC77A15667}"/>
              </a:ext>
            </a:extLst>
          </p:cNvPr>
          <p:cNvSpPr txBox="1"/>
          <p:nvPr/>
        </p:nvSpPr>
        <p:spPr>
          <a:xfrm>
            <a:off x="976106" y="20939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6D93CD-651E-40C4-967C-710CF7A69334}"/>
              </a:ext>
            </a:extLst>
          </p:cNvPr>
          <p:cNvSpPr txBox="1"/>
          <p:nvPr/>
        </p:nvSpPr>
        <p:spPr>
          <a:xfrm>
            <a:off x="7110645" y="170369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for "/"</a:t>
            </a:r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6D92FED4-A11B-4677-B831-49BA16DDB59D}"/>
              </a:ext>
            </a:extLst>
          </p:cNvPr>
          <p:cNvCxnSpPr/>
          <p:nvPr/>
        </p:nvCxnSpPr>
        <p:spPr>
          <a:xfrm>
            <a:off x="1638037" y="20427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D9945FD8-FF86-4AED-BF2B-41D99007D59B}"/>
              </a:ext>
            </a:extLst>
          </p:cNvPr>
          <p:cNvCxnSpPr/>
          <p:nvPr/>
        </p:nvCxnSpPr>
        <p:spPr>
          <a:xfrm>
            <a:off x="2039997" y="20427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65E63FF6-0C09-4AF0-B09F-95EB5DE4F768}"/>
              </a:ext>
            </a:extLst>
          </p:cNvPr>
          <p:cNvCxnSpPr/>
          <p:nvPr/>
        </p:nvCxnSpPr>
        <p:spPr>
          <a:xfrm>
            <a:off x="2434206" y="207303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A83F2FA9-9FE6-4C4D-BEF6-9214F6917DA0}"/>
              </a:ext>
            </a:extLst>
          </p:cNvPr>
          <p:cNvCxnSpPr/>
          <p:nvPr/>
        </p:nvCxnSpPr>
        <p:spPr>
          <a:xfrm>
            <a:off x="5094421" y="207303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9EEEF565-B5C2-47BC-94B5-3912FE3069C6}"/>
              </a:ext>
            </a:extLst>
          </p:cNvPr>
          <p:cNvCxnSpPr/>
          <p:nvPr/>
        </p:nvCxnSpPr>
        <p:spPr>
          <a:xfrm>
            <a:off x="5349343" y="206168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163FF29B-60B3-4603-B627-6368903F4308}"/>
              </a:ext>
            </a:extLst>
          </p:cNvPr>
          <p:cNvCxnSpPr/>
          <p:nvPr/>
        </p:nvCxnSpPr>
        <p:spPr>
          <a:xfrm>
            <a:off x="5598477" y="20427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109B02-FA92-4F54-A203-1A321E981F80}"/>
              </a:ext>
            </a:extLst>
          </p:cNvPr>
          <p:cNvSpPr txBox="1"/>
          <p:nvPr/>
        </p:nvSpPr>
        <p:spPr>
          <a:xfrm>
            <a:off x="5094421" y="284319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block location</a:t>
            </a:r>
          </a:p>
          <a:p>
            <a:r>
              <a:rPr lang="en-US"/>
              <a:t>of this file</a:t>
            </a:r>
          </a:p>
        </p:txBody>
      </p: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6792B67F-7D5B-44ED-B670-00F3A28FF281}"/>
              </a:ext>
            </a:extLst>
          </p:cNvPr>
          <p:cNvCxnSpPr/>
          <p:nvPr/>
        </p:nvCxnSpPr>
        <p:spPr>
          <a:xfrm>
            <a:off x="5886509" y="207303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83D2B00D-99AA-4B4A-800E-544C4F61C3D5}"/>
              </a:ext>
            </a:extLst>
          </p:cNvPr>
          <p:cNvSpPr txBox="1"/>
          <p:nvPr/>
        </p:nvSpPr>
        <p:spPr>
          <a:xfrm>
            <a:off x="7110375" y="2100959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for "/f3"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3F657DA-1F50-410E-B497-B8130624043B}"/>
              </a:ext>
            </a:extLst>
          </p:cNvPr>
          <p:cNvSpPr txBox="1"/>
          <p:nvPr/>
        </p:nvSpPr>
        <p:spPr>
          <a:xfrm>
            <a:off x="1320052" y="2792182"/>
            <a:ext cx="1439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access mode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C2528E9-77B6-4F84-A61C-D30B8D1D5A98}"/>
              </a:ext>
            </a:extLst>
          </p:cNvPr>
          <p:cNvSpPr txBox="1"/>
          <p:nvPr/>
        </p:nvSpPr>
        <p:spPr>
          <a:xfrm>
            <a:off x="2583962" y="2792182"/>
            <a:ext cx="85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uid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C198CE1-6079-445C-85B9-BBE099C5BF33}"/>
              </a:ext>
            </a:extLst>
          </p:cNvPr>
          <p:cNvSpPr txBox="1"/>
          <p:nvPr/>
        </p:nvSpPr>
        <p:spPr>
          <a:xfrm>
            <a:off x="3289972" y="2784924"/>
            <a:ext cx="104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size</a:t>
            </a:r>
          </a:p>
        </p:txBody>
      </p:sp>
      <p:sp>
        <p:nvSpPr>
          <p:cNvPr id="63" name="자유형: 도형 62">
            <a:extLst>
              <a:ext uri="{FF2B5EF4-FFF2-40B4-BE49-F238E27FC236}">
                <a16:creationId xmlns:a16="http://schemas.microsoft.com/office/drawing/2014/main" id="{3FD093CF-C995-49A2-945E-AD615F3FAC80}"/>
              </a:ext>
            </a:extLst>
          </p:cNvPr>
          <p:cNvSpPr/>
          <p:nvPr/>
        </p:nvSpPr>
        <p:spPr>
          <a:xfrm>
            <a:off x="1482054" y="2436679"/>
            <a:ext cx="174172" cy="348343"/>
          </a:xfrm>
          <a:custGeom>
            <a:avLst/>
            <a:gdLst>
              <a:gd name="connsiteX0" fmla="*/ 0 w 174172"/>
              <a:gd name="connsiteY0" fmla="*/ 0 h 348343"/>
              <a:gd name="connsiteX1" fmla="*/ 72572 w 174172"/>
              <a:gd name="connsiteY1" fmla="*/ 72572 h 348343"/>
              <a:gd name="connsiteX2" fmla="*/ 130629 w 174172"/>
              <a:gd name="connsiteY2" fmla="*/ 159658 h 348343"/>
              <a:gd name="connsiteX3" fmla="*/ 145143 w 174172"/>
              <a:gd name="connsiteY3" fmla="*/ 232229 h 348343"/>
              <a:gd name="connsiteX4" fmla="*/ 159657 w 174172"/>
              <a:gd name="connsiteY4" fmla="*/ 275772 h 348343"/>
              <a:gd name="connsiteX5" fmla="*/ 174172 w 174172"/>
              <a:gd name="connsiteY5" fmla="*/ 348343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72" h="348343">
                <a:moveTo>
                  <a:pt x="0" y="0"/>
                </a:moveTo>
                <a:cubicBezTo>
                  <a:pt x="24191" y="24191"/>
                  <a:pt x="50908" y="46094"/>
                  <a:pt x="72572" y="72572"/>
                </a:cubicBezTo>
                <a:cubicBezTo>
                  <a:pt x="94664" y="99574"/>
                  <a:pt x="130629" y="159658"/>
                  <a:pt x="130629" y="159658"/>
                </a:cubicBezTo>
                <a:cubicBezTo>
                  <a:pt x="135467" y="183848"/>
                  <a:pt x="139160" y="208296"/>
                  <a:pt x="145143" y="232229"/>
                </a:cubicBezTo>
                <a:cubicBezTo>
                  <a:pt x="148854" y="247072"/>
                  <a:pt x="155946" y="260929"/>
                  <a:pt x="159657" y="275772"/>
                </a:cubicBezTo>
                <a:cubicBezTo>
                  <a:pt x="165640" y="299705"/>
                  <a:pt x="174172" y="348343"/>
                  <a:pt x="174172" y="348343"/>
                </a:cubicBezTo>
              </a:path>
            </a:pathLst>
          </a:custGeom>
          <a:noFill/>
          <a:ln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자유형: 도형 63">
            <a:extLst>
              <a:ext uri="{FF2B5EF4-FFF2-40B4-BE49-F238E27FC236}">
                <a16:creationId xmlns:a16="http://schemas.microsoft.com/office/drawing/2014/main" id="{839B925B-0725-4543-B30C-E4A0C1FE809C}"/>
              </a:ext>
            </a:extLst>
          </p:cNvPr>
          <p:cNvSpPr/>
          <p:nvPr/>
        </p:nvSpPr>
        <p:spPr>
          <a:xfrm>
            <a:off x="1888454" y="2509251"/>
            <a:ext cx="885372" cy="304800"/>
          </a:xfrm>
          <a:custGeom>
            <a:avLst/>
            <a:gdLst>
              <a:gd name="connsiteX0" fmla="*/ 885372 w 885372"/>
              <a:gd name="connsiteY0" fmla="*/ 304800 h 304800"/>
              <a:gd name="connsiteX1" fmla="*/ 696686 w 885372"/>
              <a:gd name="connsiteY1" fmla="*/ 246743 h 304800"/>
              <a:gd name="connsiteX2" fmla="*/ 653143 w 885372"/>
              <a:gd name="connsiteY2" fmla="*/ 232228 h 304800"/>
              <a:gd name="connsiteX3" fmla="*/ 580572 w 885372"/>
              <a:gd name="connsiteY3" fmla="*/ 217714 h 304800"/>
              <a:gd name="connsiteX4" fmla="*/ 478972 w 885372"/>
              <a:gd name="connsiteY4" fmla="*/ 188686 h 304800"/>
              <a:gd name="connsiteX5" fmla="*/ 246743 w 885372"/>
              <a:gd name="connsiteY5" fmla="*/ 174171 h 304800"/>
              <a:gd name="connsiteX6" fmla="*/ 130629 w 885372"/>
              <a:gd name="connsiteY6" fmla="*/ 145143 h 304800"/>
              <a:gd name="connsiteX7" fmla="*/ 43543 w 885372"/>
              <a:gd name="connsiteY7" fmla="*/ 87086 h 304800"/>
              <a:gd name="connsiteX8" fmla="*/ 14514 w 885372"/>
              <a:gd name="connsiteY8" fmla="*/ 43543 h 304800"/>
              <a:gd name="connsiteX9" fmla="*/ 0 w 885372"/>
              <a:gd name="connsiteY9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85372" h="304800">
                <a:moveTo>
                  <a:pt x="885372" y="304800"/>
                </a:moveTo>
                <a:cubicBezTo>
                  <a:pt x="558732" y="195920"/>
                  <a:pt x="876235" y="298043"/>
                  <a:pt x="696686" y="246743"/>
                </a:cubicBezTo>
                <a:cubicBezTo>
                  <a:pt x="681975" y="242540"/>
                  <a:pt x="667986" y="235939"/>
                  <a:pt x="653143" y="232228"/>
                </a:cubicBezTo>
                <a:cubicBezTo>
                  <a:pt x="629210" y="226245"/>
                  <a:pt x="604505" y="223697"/>
                  <a:pt x="580572" y="217714"/>
                </a:cubicBezTo>
                <a:cubicBezTo>
                  <a:pt x="539312" y="207399"/>
                  <a:pt x="524220" y="193211"/>
                  <a:pt x="478972" y="188686"/>
                </a:cubicBezTo>
                <a:cubicBezTo>
                  <a:pt x="401796" y="180968"/>
                  <a:pt x="324153" y="179009"/>
                  <a:pt x="246743" y="174171"/>
                </a:cubicBezTo>
                <a:cubicBezTo>
                  <a:pt x="226638" y="170150"/>
                  <a:pt x="155733" y="159090"/>
                  <a:pt x="130629" y="145143"/>
                </a:cubicBezTo>
                <a:cubicBezTo>
                  <a:pt x="100131" y="128200"/>
                  <a:pt x="43543" y="87086"/>
                  <a:pt x="43543" y="87086"/>
                </a:cubicBezTo>
                <a:cubicBezTo>
                  <a:pt x="33867" y="72572"/>
                  <a:pt x="22315" y="59145"/>
                  <a:pt x="14514" y="43543"/>
                </a:cubicBezTo>
                <a:cubicBezTo>
                  <a:pt x="7672" y="29859"/>
                  <a:pt x="0" y="0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자유형: 도형 64">
            <a:extLst>
              <a:ext uri="{FF2B5EF4-FFF2-40B4-BE49-F238E27FC236}">
                <a16:creationId xmlns:a16="http://schemas.microsoft.com/office/drawing/2014/main" id="{9D93D766-AC27-40EE-9F97-C15B78CB524C}"/>
              </a:ext>
            </a:extLst>
          </p:cNvPr>
          <p:cNvSpPr/>
          <p:nvPr/>
        </p:nvSpPr>
        <p:spPr>
          <a:xfrm>
            <a:off x="2294854" y="2480222"/>
            <a:ext cx="1233714" cy="319315"/>
          </a:xfrm>
          <a:custGeom>
            <a:avLst/>
            <a:gdLst>
              <a:gd name="connsiteX0" fmla="*/ 1233714 w 1233714"/>
              <a:gd name="connsiteY0" fmla="*/ 319315 h 319315"/>
              <a:gd name="connsiteX1" fmla="*/ 1204686 w 1233714"/>
              <a:gd name="connsiteY1" fmla="*/ 246743 h 319315"/>
              <a:gd name="connsiteX2" fmla="*/ 1117600 w 1233714"/>
              <a:gd name="connsiteY2" fmla="*/ 188686 h 319315"/>
              <a:gd name="connsiteX3" fmla="*/ 1059543 w 1233714"/>
              <a:gd name="connsiteY3" fmla="*/ 159657 h 319315"/>
              <a:gd name="connsiteX4" fmla="*/ 972457 w 1233714"/>
              <a:gd name="connsiteY4" fmla="*/ 130629 h 319315"/>
              <a:gd name="connsiteX5" fmla="*/ 928914 w 1233714"/>
              <a:gd name="connsiteY5" fmla="*/ 116115 h 319315"/>
              <a:gd name="connsiteX6" fmla="*/ 885372 w 1233714"/>
              <a:gd name="connsiteY6" fmla="*/ 101600 h 319315"/>
              <a:gd name="connsiteX7" fmla="*/ 798286 w 1233714"/>
              <a:gd name="connsiteY7" fmla="*/ 87086 h 319315"/>
              <a:gd name="connsiteX8" fmla="*/ 319314 w 1233714"/>
              <a:gd name="connsiteY8" fmla="*/ 72572 h 319315"/>
              <a:gd name="connsiteX9" fmla="*/ 14514 w 1233714"/>
              <a:gd name="connsiteY9" fmla="*/ 43543 h 319315"/>
              <a:gd name="connsiteX10" fmla="*/ 0 w 1233714"/>
              <a:gd name="connsiteY10" fmla="*/ 0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33714" h="319315">
                <a:moveTo>
                  <a:pt x="1233714" y="319315"/>
                </a:moveTo>
                <a:cubicBezTo>
                  <a:pt x="1224038" y="295124"/>
                  <a:pt x="1218494" y="268837"/>
                  <a:pt x="1204686" y="246743"/>
                </a:cubicBezTo>
                <a:cubicBezTo>
                  <a:pt x="1171295" y="193316"/>
                  <a:pt x="1164986" y="208994"/>
                  <a:pt x="1117600" y="188686"/>
                </a:cubicBezTo>
                <a:cubicBezTo>
                  <a:pt x="1097713" y="180163"/>
                  <a:pt x="1079632" y="167693"/>
                  <a:pt x="1059543" y="159657"/>
                </a:cubicBezTo>
                <a:cubicBezTo>
                  <a:pt x="1031133" y="148293"/>
                  <a:pt x="1001486" y="140305"/>
                  <a:pt x="972457" y="130629"/>
                </a:cubicBezTo>
                <a:lnTo>
                  <a:pt x="928914" y="116115"/>
                </a:lnTo>
                <a:cubicBezTo>
                  <a:pt x="914400" y="111277"/>
                  <a:pt x="900463" y="104115"/>
                  <a:pt x="885372" y="101600"/>
                </a:cubicBezTo>
                <a:cubicBezTo>
                  <a:pt x="856343" y="96762"/>
                  <a:pt x="827676" y="88593"/>
                  <a:pt x="798286" y="87086"/>
                </a:cubicBezTo>
                <a:cubicBezTo>
                  <a:pt x="638765" y="78906"/>
                  <a:pt x="478971" y="77410"/>
                  <a:pt x="319314" y="72572"/>
                </a:cubicBezTo>
                <a:cubicBezTo>
                  <a:pt x="217714" y="62896"/>
                  <a:pt x="46787" y="140366"/>
                  <a:pt x="14514" y="43543"/>
                </a:cubicBezTo>
                <a:lnTo>
                  <a:pt x="0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56AB80BB-2346-4AC0-BA54-B686869B6508}"/>
              </a:ext>
            </a:extLst>
          </p:cNvPr>
          <p:cNvCxnSpPr/>
          <p:nvPr/>
        </p:nvCxnSpPr>
        <p:spPr>
          <a:xfrm>
            <a:off x="6318557" y="207303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1CFFBB97-FAEC-4F74-BE1F-72BEC844F559}"/>
              </a:ext>
            </a:extLst>
          </p:cNvPr>
          <p:cNvSpPr txBox="1"/>
          <p:nvPr/>
        </p:nvSpPr>
        <p:spPr>
          <a:xfrm>
            <a:off x="5882004" y="1968940"/>
            <a:ext cx="740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70" name="자유형: 도형 69">
            <a:extLst>
              <a:ext uri="{FF2B5EF4-FFF2-40B4-BE49-F238E27FC236}">
                <a16:creationId xmlns:a16="http://schemas.microsoft.com/office/drawing/2014/main" id="{CF43ABEC-032F-4D4D-8109-7FD048BA99D2}"/>
              </a:ext>
            </a:extLst>
          </p:cNvPr>
          <p:cNvSpPr/>
          <p:nvPr/>
        </p:nvSpPr>
        <p:spPr>
          <a:xfrm>
            <a:off x="5096111" y="2494737"/>
            <a:ext cx="1219200" cy="290285"/>
          </a:xfrm>
          <a:custGeom>
            <a:avLst/>
            <a:gdLst>
              <a:gd name="connsiteX0" fmla="*/ 0 w 1219200"/>
              <a:gd name="connsiteY0" fmla="*/ 0 h 290285"/>
              <a:gd name="connsiteX1" fmla="*/ 29029 w 1219200"/>
              <a:gd name="connsiteY1" fmla="*/ 72571 h 290285"/>
              <a:gd name="connsiteX2" fmla="*/ 116115 w 1219200"/>
              <a:gd name="connsiteY2" fmla="*/ 159657 h 290285"/>
              <a:gd name="connsiteX3" fmla="*/ 261257 w 1219200"/>
              <a:gd name="connsiteY3" fmla="*/ 203200 h 290285"/>
              <a:gd name="connsiteX4" fmla="*/ 595086 w 1219200"/>
              <a:gd name="connsiteY4" fmla="*/ 217714 h 290285"/>
              <a:gd name="connsiteX5" fmla="*/ 667657 w 1219200"/>
              <a:gd name="connsiteY5" fmla="*/ 232228 h 290285"/>
              <a:gd name="connsiteX6" fmla="*/ 725715 w 1219200"/>
              <a:gd name="connsiteY6" fmla="*/ 275771 h 290285"/>
              <a:gd name="connsiteX7" fmla="*/ 769257 w 1219200"/>
              <a:gd name="connsiteY7" fmla="*/ 290285 h 290285"/>
              <a:gd name="connsiteX8" fmla="*/ 798286 w 1219200"/>
              <a:gd name="connsiteY8" fmla="*/ 246742 h 290285"/>
              <a:gd name="connsiteX9" fmla="*/ 841829 w 1219200"/>
              <a:gd name="connsiteY9" fmla="*/ 217714 h 290285"/>
              <a:gd name="connsiteX10" fmla="*/ 1117600 w 1219200"/>
              <a:gd name="connsiteY10" fmla="*/ 188685 h 290285"/>
              <a:gd name="connsiteX11" fmla="*/ 1190172 w 1219200"/>
              <a:gd name="connsiteY11" fmla="*/ 130628 h 290285"/>
              <a:gd name="connsiteX12" fmla="*/ 1219200 w 1219200"/>
              <a:gd name="connsiteY12" fmla="*/ 43542 h 290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" h="290285">
                <a:moveTo>
                  <a:pt x="0" y="0"/>
                </a:moveTo>
                <a:cubicBezTo>
                  <a:pt x="9676" y="24190"/>
                  <a:pt x="13705" y="51500"/>
                  <a:pt x="29029" y="72571"/>
                </a:cubicBezTo>
                <a:cubicBezTo>
                  <a:pt x="53175" y="105772"/>
                  <a:pt x="77169" y="146675"/>
                  <a:pt x="116115" y="159657"/>
                </a:cubicBezTo>
                <a:cubicBezTo>
                  <a:pt x="130789" y="164548"/>
                  <a:pt x="233059" y="201111"/>
                  <a:pt x="261257" y="203200"/>
                </a:cubicBezTo>
                <a:cubicBezTo>
                  <a:pt x="372334" y="211428"/>
                  <a:pt x="483810" y="212876"/>
                  <a:pt x="595086" y="217714"/>
                </a:cubicBezTo>
                <a:cubicBezTo>
                  <a:pt x="619276" y="222552"/>
                  <a:pt x="645114" y="222209"/>
                  <a:pt x="667657" y="232228"/>
                </a:cubicBezTo>
                <a:cubicBezTo>
                  <a:pt x="689763" y="242053"/>
                  <a:pt x="704712" y="263769"/>
                  <a:pt x="725715" y="275771"/>
                </a:cubicBezTo>
                <a:cubicBezTo>
                  <a:pt x="738998" y="283361"/>
                  <a:pt x="754743" y="285447"/>
                  <a:pt x="769257" y="290285"/>
                </a:cubicBezTo>
                <a:cubicBezTo>
                  <a:pt x="778933" y="275771"/>
                  <a:pt x="785951" y="259077"/>
                  <a:pt x="798286" y="246742"/>
                </a:cubicBezTo>
                <a:cubicBezTo>
                  <a:pt x="810621" y="234407"/>
                  <a:pt x="826227" y="225515"/>
                  <a:pt x="841829" y="217714"/>
                </a:cubicBezTo>
                <a:cubicBezTo>
                  <a:pt x="914333" y="181463"/>
                  <a:pt x="1096298" y="190016"/>
                  <a:pt x="1117600" y="188685"/>
                </a:cubicBezTo>
                <a:cubicBezTo>
                  <a:pt x="1164816" y="172947"/>
                  <a:pt x="1167337" y="182007"/>
                  <a:pt x="1190172" y="130628"/>
                </a:cubicBezTo>
                <a:cubicBezTo>
                  <a:pt x="1202599" y="102666"/>
                  <a:pt x="1219200" y="43542"/>
                  <a:pt x="1219200" y="4354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C76E43C-5335-4B2D-A578-F57742CF53EB}"/>
              </a:ext>
            </a:extLst>
          </p:cNvPr>
          <p:cNvSpPr txBox="1"/>
          <p:nvPr/>
        </p:nvSpPr>
        <p:spPr>
          <a:xfrm>
            <a:off x="5071763" y="2060848"/>
            <a:ext cx="43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5C78878-BABD-4055-9DF5-325B187EA59C}"/>
              </a:ext>
            </a:extLst>
          </p:cNvPr>
          <p:cNvSpPr txBox="1"/>
          <p:nvPr/>
        </p:nvSpPr>
        <p:spPr>
          <a:xfrm>
            <a:off x="5311052" y="2038142"/>
            <a:ext cx="43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2EBA798-9F53-4773-9800-5199C91A477C}"/>
              </a:ext>
            </a:extLst>
          </p:cNvPr>
          <p:cNvSpPr txBox="1"/>
          <p:nvPr/>
        </p:nvSpPr>
        <p:spPr>
          <a:xfrm>
            <a:off x="5580112" y="2060848"/>
            <a:ext cx="43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64CF8AE-016B-45F6-BDFF-BAF608541CB4}"/>
              </a:ext>
            </a:extLst>
          </p:cNvPr>
          <p:cNvSpPr txBox="1"/>
          <p:nvPr/>
        </p:nvSpPr>
        <p:spPr>
          <a:xfrm>
            <a:off x="3145812" y="2018982"/>
            <a:ext cx="740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C8459F-0901-4D5F-A535-6F6463172A40}"/>
              </a:ext>
            </a:extLst>
          </p:cNvPr>
          <p:cNvSpPr txBox="1"/>
          <p:nvPr/>
        </p:nvSpPr>
        <p:spPr>
          <a:xfrm>
            <a:off x="1302073" y="4509120"/>
            <a:ext cx="56587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- every file has an inode </a:t>
            </a:r>
          </a:p>
          <a:p>
            <a:r>
              <a:rPr lang="en-US" sz="2000"/>
              <a:t>- inode number starts from 1</a:t>
            </a:r>
          </a:p>
          <a:p>
            <a:r>
              <a:rPr lang="en-US" sz="2000"/>
              <a:t>- inode 2 is for root directory file ("/")</a:t>
            </a:r>
          </a:p>
          <a:p>
            <a:r>
              <a:rPr lang="en-US" sz="2000"/>
              <a:t>- each inode is 128 byte size</a:t>
            </a:r>
          </a:p>
        </p:txBody>
      </p:sp>
    </p:spTree>
    <p:extLst>
      <p:ext uri="{BB962C8B-B14F-4D97-AF65-F5344CB8AC3E}">
        <p14:creationId xmlns:p14="http://schemas.microsoft.com/office/powerpoint/2010/main" val="3177822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EXT2: Linux file system (1blk=4K byte)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640177D-7565-4BBC-A4C0-5D41CAD0C90E}"/>
              </a:ext>
            </a:extLst>
          </p:cNvPr>
          <p:cNvSpPr txBox="1"/>
          <p:nvPr/>
        </p:nvSpPr>
        <p:spPr>
          <a:xfrm>
            <a:off x="18741" y="3519535"/>
            <a:ext cx="838502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S: super block (1 blk) – global information about this fs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G: group descriptors (n blk) – location of D, I, Inode table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D: data block bitmap(1 blk) – which disk block is empty</a:t>
            </a:r>
          </a:p>
          <a:p>
            <a:pPr algn="just" latinLnBrk="1"/>
            <a:endParaRPr lang="en-US" sz="2000" kern="100"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solidFill>
                  <a:srgbClr val="FF0000"/>
                </a:solidFill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I : inode bitmap (1 blk) – which inode is empty</a:t>
            </a:r>
          </a:p>
          <a:p>
            <a:pPr algn="just" latinLnBrk="1"/>
            <a:endParaRPr lang="en-US" sz="2000" kern="100">
              <a:solidFill>
                <a:srgbClr val="FF0000"/>
              </a:solidFill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Inode table: inode table (n blk) – file location</a:t>
            </a:r>
          </a:p>
        </p:txBody>
      </p:sp>
    </p:spTree>
    <p:extLst>
      <p:ext uri="{BB962C8B-B14F-4D97-AF65-F5344CB8AC3E}">
        <p14:creationId xmlns:p14="http://schemas.microsoft.com/office/powerpoint/2010/main" val="3856464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Lecture 6: file system (fs)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Goal of file system:</a:t>
            </a:r>
          </a:p>
          <a:p>
            <a:pPr algn="just"/>
            <a:r>
              <a:rPr lang="en-US" sz="2000"/>
              <a:t>        - Store </a:t>
            </a:r>
            <a:r>
              <a:rPr lang="en-US" sz="2000">
                <a:solidFill>
                  <a:srgbClr val="FF0000"/>
                </a:solidFill>
              </a:rPr>
              <a:t>files</a:t>
            </a:r>
            <a:r>
              <a:rPr lang="en-US" sz="2000"/>
              <a:t> efficiently in </a:t>
            </a:r>
            <a:r>
              <a:rPr lang="en-US" sz="2000">
                <a:solidFill>
                  <a:srgbClr val="FF0000"/>
                </a:solidFill>
              </a:rPr>
              <a:t>disk</a:t>
            </a:r>
            <a:r>
              <a:rPr lang="en-US" sz="2000"/>
              <a:t> </a:t>
            </a:r>
          </a:p>
          <a:p>
            <a:pPr algn="just"/>
            <a:r>
              <a:rPr lang="en-US" sz="2000"/>
              <a:t>Efficiently means two things:</a:t>
            </a:r>
          </a:p>
          <a:p>
            <a:pPr algn="just"/>
            <a:r>
              <a:rPr lang="en-US" sz="2000"/>
              <a:t>        - Space efficiency: no waste of disk space</a:t>
            </a:r>
          </a:p>
          <a:p>
            <a:pPr algn="just"/>
            <a:r>
              <a:rPr lang="en-US" sz="2000"/>
              <a:t>        - Time efficiency : fast access of file (file name =&gt; location)</a:t>
            </a:r>
          </a:p>
          <a:p>
            <a:pPr algn="just"/>
            <a:r>
              <a:rPr lang="en-US" sz="2000"/>
              <a:t>Space efficiency: Divide file into blocks</a:t>
            </a:r>
          </a:p>
          <a:p>
            <a:pPr algn="just"/>
            <a:r>
              <a:rPr lang="en-US" sz="2000"/>
              <a:t>                       Store file blocks scattered in empty disk blocks</a:t>
            </a:r>
          </a:p>
          <a:p>
            <a:pPr algn="just"/>
            <a:r>
              <a:rPr lang="en-US" sz="2000"/>
              <a:t>Time efficiency: Remember file block location in </a:t>
            </a:r>
            <a:r>
              <a:rPr lang="en-US" sz="2000">
                <a:solidFill>
                  <a:srgbClr val="FF0000"/>
                </a:solidFill>
              </a:rPr>
              <a:t>Inode table</a:t>
            </a:r>
          </a:p>
          <a:p>
            <a:pPr marL="0" indent="0" algn="just">
              <a:buNone/>
            </a:pPr>
            <a:endParaRPr lang="en-US" sz="2000">
              <a:solidFill>
                <a:srgbClr val="FF0000"/>
              </a:solidFill>
            </a:endParaRP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351633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IBM : Inode Bit Map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/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1B41E97-765D-4A49-9788-D97E4910DD0F}"/>
              </a:ext>
            </a:extLst>
          </p:cNvPr>
          <p:cNvSpPr/>
          <p:nvPr/>
        </p:nvSpPr>
        <p:spPr>
          <a:xfrm>
            <a:off x="954171" y="3789040"/>
            <a:ext cx="685818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44DF0133-8E96-4079-855A-7AEF34235EBF}"/>
              </a:ext>
            </a:extLst>
          </p:cNvPr>
          <p:cNvCxnSpPr/>
          <p:nvPr/>
        </p:nvCxnSpPr>
        <p:spPr>
          <a:xfrm>
            <a:off x="7668344" y="3789040"/>
            <a:ext cx="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6E3617FD-FD9D-4EEF-8254-5EB65AE39F3C}"/>
              </a:ext>
            </a:extLst>
          </p:cNvPr>
          <p:cNvCxnSpPr/>
          <p:nvPr/>
        </p:nvCxnSpPr>
        <p:spPr>
          <a:xfrm>
            <a:off x="7452320" y="3789040"/>
            <a:ext cx="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7992829C-00C7-4E15-BD21-B434597E826E}"/>
              </a:ext>
            </a:extLst>
          </p:cNvPr>
          <p:cNvCxnSpPr/>
          <p:nvPr/>
        </p:nvCxnSpPr>
        <p:spPr>
          <a:xfrm>
            <a:off x="7236296" y="3789040"/>
            <a:ext cx="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2018EAEA-4571-45DF-B6C1-4864EC873CD1}"/>
              </a:ext>
            </a:extLst>
          </p:cNvPr>
          <p:cNvCxnSpPr/>
          <p:nvPr/>
        </p:nvCxnSpPr>
        <p:spPr>
          <a:xfrm>
            <a:off x="7020272" y="3756774"/>
            <a:ext cx="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65568BF1-62F0-453F-8937-7852D0D98BE4}"/>
              </a:ext>
            </a:extLst>
          </p:cNvPr>
          <p:cNvCxnSpPr/>
          <p:nvPr/>
        </p:nvCxnSpPr>
        <p:spPr>
          <a:xfrm>
            <a:off x="6886851" y="3756774"/>
            <a:ext cx="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32C1308-0632-4B53-B379-E25D467459D5}"/>
              </a:ext>
            </a:extLst>
          </p:cNvPr>
          <p:cNvSpPr txBox="1"/>
          <p:nvPr/>
        </p:nvSpPr>
        <p:spPr>
          <a:xfrm>
            <a:off x="6945760" y="3797368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0E749E-CDFB-46B5-ADD7-95F8A0813035}"/>
              </a:ext>
            </a:extLst>
          </p:cNvPr>
          <p:cNvSpPr txBox="1"/>
          <p:nvPr/>
        </p:nvSpPr>
        <p:spPr>
          <a:xfrm>
            <a:off x="7156453" y="3805695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37837A-23E3-4081-93FC-31209FF2C965}"/>
              </a:ext>
            </a:extLst>
          </p:cNvPr>
          <p:cNvSpPr txBox="1"/>
          <p:nvPr/>
        </p:nvSpPr>
        <p:spPr>
          <a:xfrm>
            <a:off x="7379192" y="3793249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093D087-FAE2-4521-AC6E-738F29590169}"/>
              </a:ext>
            </a:extLst>
          </p:cNvPr>
          <p:cNvSpPr txBox="1"/>
          <p:nvPr/>
        </p:nvSpPr>
        <p:spPr>
          <a:xfrm>
            <a:off x="7584929" y="3772385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2741A80-BD55-4B64-86D1-97F36D342A39}"/>
              </a:ext>
            </a:extLst>
          </p:cNvPr>
          <p:cNvSpPr txBox="1"/>
          <p:nvPr/>
        </p:nvSpPr>
        <p:spPr>
          <a:xfrm>
            <a:off x="6813926" y="3805695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4AE7BAB-7A74-46B7-B729-BCE9AA97324E}"/>
              </a:ext>
            </a:extLst>
          </p:cNvPr>
          <p:cNvSpPr txBox="1"/>
          <p:nvPr/>
        </p:nvSpPr>
        <p:spPr>
          <a:xfrm>
            <a:off x="7584929" y="3403575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378ACB3-E9A4-49F8-9A1D-62EC20D90EB2}"/>
              </a:ext>
            </a:extLst>
          </p:cNvPr>
          <p:cNvSpPr txBox="1"/>
          <p:nvPr/>
        </p:nvSpPr>
        <p:spPr>
          <a:xfrm>
            <a:off x="7379192" y="3403575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AE407D5-BE10-4199-B6E2-2458C9B77E0F}"/>
              </a:ext>
            </a:extLst>
          </p:cNvPr>
          <p:cNvSpPr txBox="1"/>
          <p:nvPr/>
        </p:nvSpPr>
        <p:spPr>
          <a:xfrm>
            <a:off x="7175613" y="3419753"/>
            <a:ext cx="23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226D6FD-0C38-425C-BA05-81F4E947E60D}"/>
              </a:ext>
            </a:extLst>
          </p:cNvPr>
          <p:cNvSpPr txBox="1"/>
          <p:nvPr/>
        </p:nvSpPr>
        <p:spPr>
          <a:xfrm>
            <a:off x="6958325" y="3428035"/>
            <a:ext cx="23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B585CF2-1951-4CDF-A42F-7D30A907A147}"/>
              </a:ext>
            </a:extLst>
          </p:cNvPr>
          <p:cNvSpPr txBox="1"/>
          <p:nvPr/>
        </p:nvSpPr>
        <p:spPr>
          <a:xfrm>
            <a:off x="6818400" y="3428035"/>
            <a:ext cx="23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BF1A0D9-07F2-4A7C-B868-B32DAC070725}"/>
              </a:ext>
            </a:extLst>
          </p:cNvPr>
          <p:cNvSpPr txBox="1"/>
          <p:nvPr/>
        </p:nvSpPr>
        <p:spPr>
          <a:xfrm>
            <a:off x="1524000" y="4565198"/>
            <a:ext cx="67204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 = IBM(Inode Bit Map)</a:t>
            </a:r>
          </a:p>
          <a:p>
            <a:r>
              <a:rPr lang="en-US"/>
              <a:t>1blk = 4Kbyte = 4096byte = can cover 4096*8=32768 inodes</a:t>
            </a:r>
          </a:p>
          <a:p>
            <a:r>
              <a:rPr lang="en-US"/>
              <a:t>1 means being used</a:t>
            </a:r>
          </a:p>
          <a:p>
            <a:r>
              <a:rPr lang="en-US"/>
              <a:t>0 means empty inode</a:t>
            </a:r>
          </a:p>
          <a:p>
            <a:r>
              <a:rPr lang="en-US"/>
              <a:t>inode 1, 2, 3, 4 are used</a:t>
            </a:r>
          </a:p>
          <a:p>
            <a:r>
              <a:rPr lang="en-US"/>
              <a:t>inode 5 is empty and free to use</a:t>
            </a:r>
          </a:p>
        </p:txBody>
      </p:sp>
      <p:sp>
        <p:nvSpPr>
          <p:cNvPr id="60" name="자유형: 도형 59">
            <a:extLst>
              <a:ext uri="{FF2B5EF4-FFF2-40B4-BE49-F238E27FC236}">
                <a16:creationId xmlns:a16="http://schemas.microsoft.com/office/drawing/2014/main" id="{700F6955-3D84-4871-995D-5CF157ED6EF0}"/>
              </a:ext>
            </a:extLst>
          </p:cNvPr>
          <p:cNvSpPr/>
          <p:nvPr/>
        </p:nvSpPr>
        <p:spPr>
          <a:xfrm>
            <a:off x="1988457" y="2235200"/>
            <a:ext cx="624114" cy="1349829"/>
          </a:xfrm>
          <a:custGeom>
            <a:avLst/>
            <a:gdLst>
              <a:gd name="connsiteX0" fmla="*/ 624114 w 624114"/>
              <a:gd name="connsiteY0" fmla="*/ 0 h 1349829"/>
              <a:gd name="connsiteX1" fmla="*/ 595086 w 624114"/>
              <a:gd name="connsiteY1" fmla="*/ 72571 h 1349829"/>
              <a:gd name="connsiteX2" fmla="*/ 580572 w 624114"/>
              <a:gd name="connsiteY2" fmla="*/ 145143 h 1349829"/>
              <a:gd name="connsiteX3" fmla="*/ 551543 w 624114"/>
              <a:gd name="connsiteY3" fmla="*/ 232229 h 1349829"/>
              <a:gd name="connsiteX4" fmla="*/ 537029 w 624114"/>
              <a:gd name="connsiteY4" fmla="*/ 275771 h 1349829"/>
              <a:gd name="connsiteX5" fmla="*/ 464457 w 624114"/>
              <a:gd name="connsiteY5" fmla="*/ 362857 h 1349829"/>
              <a:gd name="connsiteX6" fmla="*/ 435429 w 624114"/>
              <a:gd name="connsiteY6" fmla="*/ 406400 h 1349829"/>
              <a:gd name="connsiteX7" fmla="*/ 420914 w 624114"/>
              <a:gd name="connsiteY7" fmla="*/ 464457 h 1349829"/>
              <a:gd name="connsiteX8" fmla="*/ 377372 w 624114"/>
              <a:gd name="connsiteY8" fmla="*/ 493486 h 1349829"/>
              <a:gd name="connsiteX9" fmla="*/ 348343 w 624114"/>
              <a:gd name="connsiteY9" fmla="*/ 537029 h 1349829"/>
              <a:gd name="connsiteX10" fmla="*/ 304800 w 624114"/>
              <a:gd name="connsiteY10" fmla="*/ 580571 h 1349829"/>
              <a:gd name="connsiteX11" fmla="*/ 275772 w 624114"/>
              <a:gd name="connsiteY11" fmla="*/ 624114 h 1349829"/>
              <a:gd name="connsiteX12" fmla="*/ 188686 w 624114"/>
              <a:gd name="connsiteY12" fmla="*/ 711200 h 1349829"/>
              <a:gd name="connsiteX13" fmla="*/ 116114 w 624114"/>
              <a:gd name="connsiteY13" fmla="*/ 812800 h 1349829"/>
              <a:gd name="connsiteX14" fmla="*/ 87086 w 624114"/>
              <a:gd name="connsiteY14" fmla="*/ 870857 h 1349829"/>
              <a:gd name="connsiteX15" fmla="*/ 58057 w 624114"/>
              <a:gd name="connsiteY15" fmla="*/ 914400 h 1349829"/>
              <a:gd name="connsiteX16" fmla="*/ 29029 w 624114"/>
              <a:gd name="connsiteY16" fmla="*/ 1001486 h 1349829"/>
              <a:gd name="connsiteX17" fmla="*/ 14514 w 624114"/>
              <a:gd name="connsiteY17" fmla="*/ 1045029 h 1349829"/>
              <a:gd name="connsiteX18" fmla="*/ 0 w 624114"/>
              <a:gd name="connsiteY18" fmla="*/ 1088571 h 1349829"/>
              <a:gd name="connsiteX19" fmla="*/ 14514 w 624114"/>
              <a:gd name="connsiteY19" fmla="*/ 1349829 h 1349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24114" h="1349829">
                <a:moveTo>
                  <a:pt x="624114" y="0"/>
                </a:moveTo>
                <a:cubicBezTo>
                  <a:pt x="614438" y="24190"/>
                  <a:pt x="602572" y="47616"/>
                  <a:pt x="595086" y="72571"/>
                </a:cubicBezTo>
                <a:cubicBezTo>
                  <a:pt x="587997" y="96200"/>
                  <a:pt x="587063" y="121343"/>
                  <a:pt x="580572" y="145143"/>
                </a:cubicBezTo>
                <a:cubicBezTo>
                  <a:pt x="572521" y="174664"/>
                  <a:pt x="561219" y="203200"/>
                  <a:pt x="551543" y="232229"/>
                </a:cubicBezTo>
                <a:cubicBezTo>
                  <a:pt x="546705" y="246743"/>
                  <a:pt x="545515" y="263041"/>
                  <a:pt x="537029" y="275771"/>
                </a:cubicBezTo>
                <a:cubicBezTo>
                  <a:pt x="464951" y="383887"/>
                  <a:pt x="557592" y="251094"/>
                  <a:pt x="464457" y="362857"/>
                </a:cubicBezTo>
                <a:cubicBezTo>
                  <a:pt x="453290" y="376258"/>
                  <a:pt x="445105" y="391886"/>
                  <a:pt x="435429" y="406400"/>
                </a:cubicBezTo>
                <a:cubicBezTo>
                  <a:pt x="430591" y="425752"/>
                  <a:pt x="431979" y="447859"/>
                  <a:pt x="420914" y="464457"/>
                </a:cubicBezTo>
                <a:cubicBezTo>
                  <a:pt x="411238" y="478971"/>
                  <a:pt x="389707" y="481151"/>
                  <a:pt x="377372" y="493486"/>
                </a:cubicBezTo>
                <a:cubicBezTo>
                  <a:pt x="365037" y="505821"/>
                  <a:pt x="359511" y="523628"/>
                  <a:pt x="348343" y="537029"/>
                </a:cubicBezTo>
                <a:cubicBezTo>
                  <a:pt x="335202" y="552798"/>
                  <a:pt x="317941" y="564802"/>
                  <a:pt x="304800" y="580571"/>
                </a:cubicBezTo>
                <a:cubicBezTo>
                  <a:pt x="293633" y="593972"/>
                  <a:pt x="287361" y="611076"/>
                  <a:pt x="275772" y="624114"/>
                </a:cubicBezTo>
                <a:cubicBezTo>
                  <a:pt x="248498" y="654797"/>
                  <a:pt x="207046" y="674481"/>
                  <a:pt x="188686" y="711200"/>
                </a:cubicBezTo>
                <a:cubicBezTo>
                  <a:pt x="150477" y="787616"/>
                  <a:pt x="174956" y="753958"/>
                  <a:pt x="116114" y="812800"/>
                </a:cubicBezTo>
                <a:cubicBezTo>
                  <a:pt x="106438" y="832152"/>
                  <a:pt x="97821" y="852071"/>
                  <a:pt x="87086" y="870857"/>
                </a:cubicBezTo>
                <a:cubicBezTo>
                  <a:pt x="78431" y="886003"/>
                  <a:pt x="65142" y="898459"/>
                  <a:pt x="58057" y="914400"/>
                </a:cubicBezTo>
                <a:cubicBezTo>
                  <a:pt x="45630" y="942362"/>
                  <a:pt x="38705" y="972457"/>
                  <a:pt x="29029" y="1001486"/>
                </a:cubicBezTo>
                <a:lnTo>
                  <a:pt x="14514" y="1045029"/>
                </a:lnTo>
                <a:lnTo>
                  <a:pt x="0" y="1088571"/>
                </a:lnTo>
                <a:lnTo>
                  <a:pt x="14514" y="1349829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36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EXT2: Linux file system (1blk=4K byte)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640177D-7565-4BBC-A4C0-5D41CAD0C90E}"/>
              </a:ext>
            </a:extLst>
          </p:cNvPr>
          <p:cNvSpPr txBox="1"/>
          <p:nvPr/>
        </p:nvSpPr>
        <p:spPr>
          <a:xfrm>
            <a:off x="18741" y="3519535"/>
            <a:ext cx="838502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S: super block (1 blk) – global information about this fs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G: group descriptors (n blk) – location of D, I, Inode table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</a:t>
            </a:r>
            <a:r>
              <a:rPr lang="en-US" sz="2000" kern="100">
                <a:solidFill>
                  <a:srgbClr val="FF0000"/>
                </a:solidFill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D: data block bitmap(1 blk) – which disk block is empty</a:t>
            </a:r>
          </a:p>
          <a:p>
            <a:pPr algn="just" latinLnBrk="1"/>
            <a:endParaRPr lang="en-US" sz="2000" kern="100"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I : inode bitmap (1 blk) – which inode is empty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Inode table: inode table (n blk) – file location</a:t>
            </a:r>
          </a:p>
        </p:txBody>
      </p:sp>
    </p:spTree>
    <p:extLst>
      <p:ext uri="{BB962C8B-B14F-4D97-AF65-F5344CB8AC3E}">
        <p14:creationId xmlns:p14="http://schemas.microsoft.com/office/powerpoint/2010/main" val="2795260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DBM : Datablock Bit Map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/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1B41E97-765D-4A49-9788-D97E4910DD0F}"/>
              </a:ext>
            </a:extLst>
          </p:cNvPr>
          <p:cNvSpPr/>
          <p:nvPr/>
        </p:nvSpPr>
        <p:spPr>
          <a:xfrm>
            <a:off x="954171" y="3789040"/>
            <a:ext cx="685818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44DF0133-8E96-4079-855A-7AEF34235EBF}"/>
              </a:ext>
            </a:extLst>
          </p:cNvPr>
          <p:cNvCxnSpPr/>
          <p:nvPr/>
        </p:nvCxnSpPr>
        <p:spPr>
          <a:xfrm>
            <a:off x="7668344" y="3789040"/>
            <a:ext cx="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6E3617FD-FD9D-4EEF-8254-5EB65AE39F3C}"/>
              </a:ext>
            </a:extLst>
          </p:cNvPr>
          <p:cNvCxnSpPr/>
          <p:nvPr/>
        </p:nvCxnSpPr>
        <p:spPr>
          <a:xfrm>
            <a:off x="7452320" y="3789040"/>
            <a:ext cx="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7992829C-00C7-4E15-BD21-B434597E826E}"/>
              </a:ext>
            </a:extLst>
          </p:cNvPr>
          <p:cNvCxnSpPr/>
          <p:nvPr/>
        </p:nvCxnSpPr>
        <p:spPr>
          <a:xfrm>
            <a:off x="7236296" y="3789040"/>
            <a:ext cx="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2018EAEA-4571-45DF-B6C1-4864EC873CD1}"/>
              </a:ext>
            </a:extLst>
          </p:cNvPr>
          <p:cNvCxnSpPr/>
          <p:nvPr/>
        </p:nvCxnSpPr>
        <p:spPr>
          <a:xfrm>
            <a:off x="7020272" y="3756774"/>
            <a:ext cx="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65568BF1-62F0-453F-8937-7852D0D98BE4}"/>
              </a:ext>
            </a:extLst>
          </p:cNvPr>
          <p:cNvCxnSpPr/>
          <p:nvPr/>
        </p:nvCxnSpPr>
        <p:spPr>
          <a:xfrm>
            <a:off x="6886851" y="3756774"/>
            <a:ext cx="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32C1308-0632-4B53-B379-E25D467459D5}"/>
              </a:ext>
            </a:extLst>
          </p:cNvPr>
          <p:cNvSpPr txBox="1"/>
          <p:nvPr/>
        </p:nvSpPr>
        <p:spPr>
          <a:xfrm>
            <a:off x="6945760" y="3797368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0E749E-CDFB-46B5-ADD7-95F8A0813035}"/>
              </a:ext>
            </a:extLst>
          </p:cNvPr>
          <p:cNvSpPr txBox="1"/>
          <p:nvPr/>
        </p:nvSpPr>
        <p:spPr>
          <a:xfrm>
            <a:off x="7156453" y="3805695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37837A-23E3-4081-93FC-31209FF2C965}"/>
              </a:ext>
            </a:extLst>
          </p:cNvPr>
          <p:cNvSpPr txBox="1"/>
          <p:nvPr/>
        </p:nvSpPr>
        <p:spPr>
          <a:xfrm>
            <a:off x="7379192" y="3793249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093D087-FAE2-4521-AC6E-738F29590169}"/>
              </a:ext>
            </a:extLst>
          </p:cNvPr>
          <p:cNvSpPr txBox="1"/>
          <p:nvPr/>
        </p:nvSpPr>
        <p:spPr>
          <a:xfrm>
            <a:off x="7584929" y="3772385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2741A80-BD55-4B64-86D1-97F36D342A39}"/>
              </a:ext>
            </a:extLst>
          </p:cNvPr>
          <p:cNvSpPr txBox="1"/>
          <p:nvPr/>
        </p:nvSpPr>
        <p:spPr>
          <a:xfrm>
            <a:off x="6813926" y="3805695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4AE7BAB-7A74-46B7-B729-BCE9AA97324E}"/>
              </a:ext>
            </a:extLst>
          </p:cNvPr>
          <p:cNvSpPr txBox="1"/>
          <p:nvPr/>
        </p:nvSpPr>
        <p:spPr>
          <a:xfrm>
            <a:off x="7584929" y="3403575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378ACB3-E9A4-49F8-9A1D-62EC20D90EB2}"/>
              </a:ext>
            </a:extLst>
          </p:cNvPr>
          <p:cNvSpPr txBox="1"/>
          <p:nvPr/>
        </p:nvSpPr>
        <p:spPr>
          <a:xfrm>
            <a:off x="7379192" y="3403575"/>
            <a:ext cx="27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AE407D5-BE10-4199-B6E2-2458C9B77E0F}"/>
              </a:ext>
            </a:extLst>
          </p:cNvPr>
          <p:cNvSpPr txBox="1"/>
          <p:nvPr/>
        </p:nvSpPr>
        <p:spPr>
          <a:xfrm>
            <a:off x="7175613" y="3419753"/>
            <a:ext cx="23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226D6FD-0C38-425C-BA05-81F4E947E60D}"/>
              </a:ext>
            </a:extLst>
          </p:cNvPr>
          <p:cNvSpPr txBox="1"/>
          <p:nvPr/>
        </p:nvSpPr>
        <p:spPr>
          <a:xfrm>
            <a:off x="6958325" y="3428035"/>
            <a:ext cx="23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B585CF2-1951-4CDF-A42F-7D30A907A147}"/>
              </a:ext>
            </a:extLst>
          </p:cNvPr>
          <p:cNvSpPr txBox="1"/>
          <p:nvPr/>
        </p:nvSpPr>
        <p:spPr>
          <a:xfrm>
            <a:off x="6818400" y="3428035"/>
            <a:ext cx="23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BF1A0D9-07F2-4A7C-B868-B32DAC070725}"/>
              </a:ext>
            </a:extLst>
          </p:cNvPr>
          <p:cNvSpPr txBox="1"/>
          <p:nvPr/>
        </p:nvSpPr>
        <p:spPr>
          <a:xfrm>
            <a:off x="1524000" y="4565198"/>
            <a:ext cx="67204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1blk = 4Kbyte = 4096byte = can cover 4096*8=32768 blocks</a:t>
            </a:r>
          </a:p>
          <a:p>
            <a:r>
              <a:rPr lang="en-US"/>
              <a:t>1 means being used</a:t>
            </a:r>
          </a:p>
          <a:p>
            <a:r>
              <a:rPr lang="en-US"/>
              <a:t>0 means empty inode</a:t>
            </a:r>
          </a:p>
          <a:p>
            <a:r>
              <a:rPr lang="en-US"/>
              <a:t>disk block 1, 2, 3, 4 are used</a:t>
            </a:r>
          </a:p>
          <a:p>
            <a:r>
              <a:rPr lang="en-US"/>
              <a:t>disk block 5 is empty and free to use</a:t>
            </a:r>
          </a:p>
        </p:txBody>
      </p:sp>
      <p:sp>
        <p:nvSpPr>
          <p:cNvPr id="60" name="자유형: 도형 59">
            <a:extLst>
              <a:ext uri="{FF2B5EF4-FFF2-40B4-BE49-F238E27FC236}">
                <a16:creationId xmlns:a16="http://schemas.microsoft.com/office/drawing/2014/main" id="{700F6955-3D84-4871-995D-5CF157ED6EF0}"/>
              </a:ext>
            </a:extLst>
          </p:cNvPr>
          <p:cNvSpPr/>
          <p:nvPr/>
        </p:nvSpPr>
        <p:spPr>
          <a:xfrm>
            <a:off x="1988457" y="2348856"/>
            <a:ext cx="391885" cy="1236173"/>
          </a:xfrm>
          <a:custGeom>
            <a:avLst/>
            <a:gdLst>
              <a:gd name="connsiteX0" fmla="*/ 624114 w 624114"/>
              <a:gd name="connsiteY0" fmla="*/ 0 h 1349829"/>
              <a:gd name="connsiteX1" fmla="*/ 595086 w 624114"/>
              <a:gd name="connsiteY1" fmla="*/ 72571 h 1349829"/>
              <a:gd name="connsiteX2" fmla="*/ 580572 w 624114"/>
              <a:gd name="connsiteY2" fmla="*/ 145143 h 1349829"/>
              <a:gd name="connsiteX3" fmla="*/ 551543 w 624114"/>
              <a:gd name="connsiteY3" fmla="*/ 232229 h 1349829"/>
              <a:gd name="connsiteX4" fmla="*/ 537029 w 624114"/>
              <a:gd name="connsiteY4" fmla="*/ 275771 h 1349829"/>
              <a:gd name="connsiteX5" fmla="*/ 464457 w 624114"/>
              <a:gd name="connsiteY5" fmla="*/ 362857 h 1349829"/>
              <a:gd name="connsiteX6" fmla="*/ 435429 w 624114"/>
              <a:gd name="connsiteY6" fmla="*/ 406400 h 1349829"/>
              <a:gd name="connsiteX7" fmla="*/ 420914 w 624114"/>
              <a:gd name="connsiteY7" fmla="*/ 464457 h 1349829"/>
              <a:gd name="connsiteX8" fmla="*/ 377372 w 624114"/>
              <a:gd name="connsiteY8" fmla="*/ 493486 h 1349829"/>
              <a:gd name="connsiteX9" fmla="*/ 348343 w 624114"/>
              <a:gd name="connsiteY9" fmla="*/ 537029 h 1349829"/>
              <a:gd name="connsiteX10" fmla="*/ 304800 w 624114"/>
              <a:gd name="connsiteY10" fmla="*/ 580571 h 1349829"/>
              <a:gd name="connsiteX11" fmla="*/ 275772 w 624114"/>
              <a:gd name="connsiteY11" fmla="*/ 624114 h 1349829"/>
              <a:gd name="connsiteX12" fmla="*/ 188686 w 624114"/>
              <a:gd name="connsiteY12" fmla="*/ 711200 h 1349829"/>
              <a:gd name="connsiteX13" fmla="*/ 116114 w 624114"/>
              <a:gd name="connsiteY13" fmla="*/ 812800 h 1349829"/>
              <a:gd name="connsiteX14" fmla="*/ 87086 w 624114"/>
              <a:gd name="connsiteY14" fmla="*/ 870857 h 1349829"/>
              <a:gd name="connsiteX15" fmla="*/ 58057 w 624114"/>
              <a:gd name="connsiteY15" fmla="*/ 914400 h 1349829"/>
              <a:gd name="connsiteX16" fmla="*/ 29029 w 624114"/>
              <a:gd name="connsiteY16" fmla="*/ 1001486 h 1349829"/>
              <a:gd name="connsiteX17" fmla="*/ 14514 w 624114"/>
              <a:gd name="connsiteY17" fmla="*/ 1045029 h 1349829"/>
              <a:gd name="connsiteX18" fmla="*/ 0 w 624114"/>
              <a:gd name="connsiteY18" fmla="*/ 1088571 h 1349829"/>
              <a:gd name="connsiteX19" fmla="*/ 14514 w 624114"/>
              <a:gd name="connsiteY19" fmla="*/ 1349829 h 1349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24114" h="1349829">
                <a:moveTo>
                  <a:pt x="624114" y="0"/>
                </a:moveTo>
                <a:cubicBezTo>
                  <a:pt x="614438" y="24190"/>
                  <a:pt x="602572" y="47616"/>
                  <a:pt x="595086" y="72571"/>
                </a:cubicBezTo>
                <a:cubicBezTo>
                  <a:pt x="587997" y="96200"/>
                  <a:pt x="587063" y="121343"/>
                  <a:pt x="580572" y="145143"/>
                </a:cubicBezTo>
                <a:cubicBezTo>
                  <a:pt x="572521" y="174664"/>
                  <a:pt x="561219" y="203200"/>
                  <a:pt x="551543" y="232229"/>
                </a:cubicBezTo>
                <a:cubicBezTo>
                  <a:pt x="546705" y="246743"/>
                  <a:pt x="545515" y="263041"/>
                  <a:pt x="537029" y="275771"/>
                </a:cubicBezTo>
                <a:cubicBezTo>
                  <a:pt x="464951" y="383887"/>
                  <a:pt x="557592" y="251094"/>
                  <a:pt x="464457" y="362857"/>
                </a:cubicBezTo>
                <a:cubicBezTo>
                  <a:pt x="453290" y="376258"/>
                  <a:pt x="445105" y="391886"/>
                  <a:pt x="435429" y="406400"/>
                </a:cubicBezTo>
                <a:cubicBezTo>
                  <a:pt x="430591" y="425752"/>
                  <a:pt x="431979" y="447859"/>
                  <a:pt x="420914" y="464457"/>
                </a:cubicBezTo>
                <a:cubicBezTo>
                  <a:pt x="411238" y="478971"/>
                  <a:pt x="389707" y="481151"/>
                  <a:pt x="377372" y="493486"/>
                </a:cubicBezTo>
                <a:cubicBezTo>
                  <a:pt x="365037" y="505821"/>
                  <a:pt x="359511" y="523628"/>
                  <a:pt x="348343" y="537029"/>
                </a:cubicBezTo>
                <a:cubicBezTo>
                  <a:pt x="335202" y="552798"/>
                  <a:pt x="317941" y="564802"/>
                  <a:pt x="304800" y="580571"/>
                </a:cubicBezTo>
                <a:cubicBezTo>
                  <a:pt x="293633" y="593972"/>
                  <a:pt x="287361" y="611076"/>
                  <a:pt x="275772" y="624114"/>
                </a:cubicBezTo>
                <a:cubicBezTo>
                  <a:pt x="248498" y="654797"/>
                  <a:pt x="207046" y="674481"/>
                  <a:pt x="188686" y="711200"/>
                </a:cubicBezTo>
                <a:cubicBezTo>
                  <a:pt x="150477" y="787616"/>
                  <a:pt x="174956" y="753958"/>
                  <a:pt x="116114" y="812800"/>
                </a:cubicBezTo>
                <a:cubicBezTo>
                  <a:pt x="106438" y="832152"/>
                  <a:pt x="97821" y="852071"/>
                  <a:pt x="87086" y="870857"/>
                </a:cubicBezTo>
                <a:cubicBezTo>
                  <a:pt x="78431" y="886003"/>
                  <a:pt x="65142" y="898459"/>
                  <a:pt x="58057" y="914400"/>
                </a:cubicBezTo>
                <a:cubicBezTo>
                  <a:pt x="45630" y="942362"/>
                  <a:pt x="38705" y="972457"/>
                  <a:pt x="29029" y="1001486"/>
                </a:cubicBezTo>
                <a:lnTo>
                  <a:pt x="14514" y="1045029"/>
                </a:lnTo>
                <a:lnTo>
                  <a:pt x="0" y="1088571"/>
                </a:lnTo>
                <a:lnTo>
                  <a:pt x="14514" y="1349829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10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EXT2: Linux file system (1blk=4K byte)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640177D-7565-4BBC-A4C0-5D41CAD0C90E}"/>
              </a:ext>
            </a:extLst>
          </p:cNvPr>
          <p:cNvSpPr txBox="1"/>
          <p:nvPr/>
        </p:nvSpPr>
        <p:spPr>
          <a:xfrm>
            <a:off x="18741" y="3519535"/>
            <a:ext cx="838502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S: super block (1 blk) – global information about this fs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</a:t>
            </a:r>
            <a:r>
              <a:rPr lang="en-US" sz="2000" kern="100">
                <a:solidFill>
                  <a:srgbClr val="FF0000"/>
                </a:solidFill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G: group descriptors (n blk) – location of D, I, Inode table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D: data block bitmap(1 blk) – which disk block is empty</a:t>
            </a:r>
          </a:p>
          <a:p>
            <a:pPr algn="just" latinLnBrk="1"/>
            <a:endParaRPr lang="en-US" sz="2000" kern="100"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I : inode bitmap (1 blk) – which inode is empty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Inode table: inode table (n blk) – file location</a:t>
            </a:r>
          </a:p>
        </p:txBody>
      </p:sp>
    </p:spTree>
    <p:extLst>
      <p:ext uri="{BB962C8B-B14F-4D97-AF65-F5344CB8AC3E}">
        <p14:creationId xmlns:p14="http://schemas.microsoft.com/office/powerpoint/2010/main" val="2724412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Group Descriptor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/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자유형: 도형 59">
            <a:extLst>
              <a:ext uri="{FF2B5EF4-FFF2-40B4-BE49-F238E27FC236}">
                <a16:creationId xmlns:a16="http://schemas.microsoft.com/office/drawing/2014/main" id="{700F6955-3D84-4871-995D-5CF157ED6EF0}"/>
              </a:ext>
            </a:extLst>
          </p:cNvPr>
          <p:cNvSpPr/>
          <p:nvPr/>
        </p:nvSpPr>
        <p:spPr>
          <a:xfrm flipH="1">
            <a:off x="1810774" y="2611690"/>
            <a:ext cx="177684" cy="973339"/>
          </a:xfrm>
          <a:custGeom>
            <a:avLst/>
            <a:gdLst>
              <a:gd name="connsiteX0" fmla="*/ 624114 w 624114"/>
              <a:gd name="connsiteY0" fmla="*/ 0 h 1349829"/>
              <a:gd name="connsiteX1" fmla="*/ 595086 w 624114"/>
              <a:gd name="connsiteY1" fmla="*/ 72571 h 1349829"/>
              <a:gd name="connsiteX2" fmla="*/ 580572 w 624114"/>
              <a:gd name="connsiteY2" fmla="*/ 145143 h 1349829"/>
              <a:gd name="connsiteX3" fmla="*/ 551543 w 624114"/>
              <a:gd name="connsiteY3" fmla="*/ 232229 h 1349829"/>
              <a:gd name="connsiteX4" fmla="*/ 537029 w 624114"/>
              <a:gd name="connsiteY4" fmla="*/ 275771 h 1349829"/>
              <a:gd name="connsiteX5" fmla="*/ 464457 w 624114"/>
              <a:gd name="connsiteY5" fmla="*/ 362857 h 1349829"/>
              <a:gd name="connsiteX6" fmla="*/ 435429 w 624114"/>
              <a:gd name="connsiteY6" fmla="*/ 406400 h 1349829"/>
              <a:gd name="connsiteX7" fmla="*/ 420914 w 624114"/>
              <a:gd name="connsiteY7" fmla="*/ 464457 h 1349829"/>
              <a:gd name="connsiteX8" fmla="*/ 377372 w 624114"/>
              <a:gd name="connsiteY8" fmla="*/ 493486 h 1349829"/>
              <a:gd name="connsiteX9" fmla="*/ 348343 w 624114"/>
              <a:gd name="connsiteY9" fmla="*/ 537029 h 1349829"/>
              <a:gd name="connsiteX10" fmla="*/ 304800 w 624114"/>
              <a:gd name="connsiteY10" fmla="*/ 580571 h 1349829"/>
              <a:gd name="connsiteX11" fmla="*/ 275772 w 624114"/>
              <a:gd name="connsiteY11" fmla="*/ 624114 h 1349829"/>
              <a:gd name="connsiteX12" fmla="*/ 188686 w 624114"/>
              <a:gd name="connsiteY12" fmla="*/ 711200 h 1349829"/>
              <a:gd name="connsiteX13" fmla="*/ 116114 w 624114"/>
              <a:gd name="connsiteY13" fmla="*/ 812800 h 1349829"/>
              <a:gd name="connsiteX14" fmla="*/ 87086 w 624114"/>
              <a:gd name="connsiteY14" fmla="*/ 870857 h 1349829"/>
              <a:gd name="connsiteX15" fmla="*/ 58057 w 624114"/>
              <a:gd name="connsiteY15" fmla="*/ 914400 h 1349829"/>
              <a:gd name="connsiteX16" fmla="*/ 29029 w 624114"/>
              <a:gd name="connsiteY16" fmla="*/ 1001486 h 1349829"/>
              <a:gd name="connsiteX17" fmla="*/ 14514 w 624114"/>
              <a:gd name="connsiteY17" fmla="*/ 1045029 h 1349829"/>
              <a:gd name="connsiteX18" fmla="*/ 0 w 624114"/>
              <a:gd name="connsiteY18" fmla="*/ 1088571 h 1349829"/>
              <a:gd name="connsiteX19" fmla="*/ 14514 w 624114"/>
              <a:gd name="connsiteY19" fmla="*/ 1349829 h 1349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24114" h="1349829">
                <a:moveTo>
                  <a:pt x="624114" y="0"/>
                </a:moveTo>
                <a:cubicBezTo>
                  <a:pt x="614438" y="24190"/>
                  <a:pt x="602572" y="47616"/>
                  <a:pt x="595086" y="72571"/>
                </a:cubicBezTo>
                <a:cubicBezTo>
                  <a:pt x="587997" y="96200"/>
                  <a:pt x="587063" y="121343"/>
                  <a:pt x="580572" y="145143"/>
                </a:cubicBezTo>
                <a:cubicBezTo>
                  <a:pt x="572521" y="174664"/>
                  <a:pt x="561219" y="203200"/>
                  <a:pt x="551543" y="232229"/>
                </a:cubicBezTo>
                <a:cubicBezTo>
                  <a:pt x="546705" y="246743"/>
                  <a:pt x="545515" y="263041"/>
                  <a:pt x="537029" y="275771"/>
                </a:cubicBezTo>
                <a:cubicBezTo>
                  <a:pt x="464951" y="383887"/>
                  <a:pt x="557592" y="251094"/>
                  <a:pt x="464457" y="362857"/>
                </a:cubicBezTo>
                <a:cubicBezTo>
                  <a:pt x="453290" y="376258"/>
                  <a:pt x="445105" y="391886"/>
                  <a:pt x="435429" y="406400"/>
                </a:cubicBezTo>
                <a:cubicBezTo>
                  <a:pt x="430591" y="425752"/>
                  <a:pt x="431979" y="447859"/>
                  <a:pt x="420914" y="464457"/>
                </a:cubicBezTo>
                <a:cubicBezTo>
                  <a:pt x="411238" y="478971"/>
                  <a:pt x="389707" y="481151"/>
                  <a:pt x="377372" y="493486"/>
                </a:cubicBezTo>
                <a:cubicBezTo>
                  <a:pt x="365037" y="505821"/>
                  <a:pt x="359511" y="523628"/>
                  <a:pt x="348343" y="537029"/>
                </a:cubicBezTo>
                <a:cubicBezTo>
                  <a:pt x="335202" y="552798"/>
                  <a:pt x="317941" y="564802"/>
                  <a:pt x="304800" y="580571"/>
                </a:cubicBezTo>
                <a:cubicBezTo>
                  <a:pt x="293633" y="593972"/>
                  <a:pt x="287361" y="611076"/>
                  <a:pt x="275772" y="624114"/>
                </a:cubicBezTo>
                <a:cubicBezTo>
                  <a:pt x="248498" y="654797"/>
                  <a:pt x="207046" y="674481"/>
                  <a:pt x="188686" y="711200"/>
                </a:cubicBezTo>
                <a:cubicBezTo>
                  <a:pt x="150477" y="787616"/>
                  <a:pt x="174956" y="753958"/>
                  <a:pt x="116114" y="812800"/>
                </a:cubicBezTo>
                <a:cubicBezTo>
                  <a:pt x="106438" y="832152"/>
                  <a:pt x="97821" y="852071"/>
                  <a:pt x="87086" y="870857"/>
                </a:cubicBezTo>
                <a:cubicBezTo>
                  <a:pt x="78431" y="886003"/>
                  <a:pt x="65142" y="898459"/>
                  <a:pt x="58057" y="914400"/>
                </a:cubicBezTo>
                <a:cubicBezTo>
                  <a:pt x="45630" y="942362"/>
                  <a:pt x="38705" y="972457"/>
                  <a:pt x="29029" y="1001486"/>
                </a:cubicBezTo>
                <a:lnTo>
                  <a:pt x="14514" y="1045029"/>
                </a:lnTo>
                <a:lnTo>
                  <a:pt x="0" y="1088571"/>
                </a:lnTo>
                <a:lnTo>
                  <a:pt x="14514" y="1349829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457AA01-647C-4DF1-B9D5-C58FB890ABCC}"/>
              </a:ext>
            </a:extLst>
          </p:cNvPr>
          <p:cNvSpPr/>
          <p:nvPr/>
        </p:nvSpPr>
        <p:spPr>
          <a:xfrm>
            <a:off x="1619672" y="3933056"/>
            <a:ext cx="3857191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E8C72EB9-CDA3-4932-8851-C06E9A98018A}"/>
              </a:ext>
            </a:extLst>
          </p:cNvPr>
          <p:cNvCxnSpPr/>
          <p:nvPr/>
        </p:nvCxnSpPr>
        <p:spPr>
          <a:xfrm>
            <a:off x="2088343" y="393305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C462404B-68AC-4A35-AF2B-D3C3BD47BABF}"/>
              </a:ext>
            </a:extLst>
          </p:cNvPr>
          <p:cNvCxnSpPr/>
          <p:nvPr/>
        </p:nvCxnSpPr>
        <p:spPr>
          <a:xfrm>
            <a:off x="2511990" y="393305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03C21517-307F-4B3C-B52F-59A20C95CD3A}"/>
              </a:ext>
            </a:extLst>
          </p:cNvPr>
          <p:cNvCxnSpPr/>
          <p:nvPr/>
        </p:nvCxnSpPr>
        <p:spPr>
          <a:xfrm>
            <a:off x="2902857" y="393305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A1D6F1A-33F1-4875-8EE6-0C7B57AE6BED}"/>
              </a:ext>
            </a:extLst>
          </p:cNvPr>
          <p:cNvSpPr txBox="1"/>
          <p:nvPr/>
        </p:nvSpPr>
        <p:spPr>
          <a:xfrm>
            <a:off x="1630202" y="3949370"/>
            <a:ext cx="46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2DF6855-977D-49D8-A385-EF23E36619FF}"/>
              </a:ext>
            </a:extLst>
          </p:cNvPr>
          <p:cNvSpPr txBox="1"/>
          <p:nvPr/>
        </p:nvSpPr>
        <p:spPr>
          <a:xfrm>
            <a:off x="2070398" y="3972423"/>
            <a:ext cx="46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2B756AF-D784-4B19-BA6A-044BE46C4516}"/>
              </a:ext>
            </a:extLst>
          </p:cNvPr>
          <p:cNvSpPr txBox="1"/>
          <p:nvPr/>
        </p:nvSpPr>
        <p:spPr>
          <a:xfrm>
            <a:off x="2440791" y="3956839"/>
            <a:ext cx="46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30A9443-DA31-4EC2-B71F-CBE9A5BA9A16}"/>
              </a:ext>
            </a:extLst>
          </p:cNvPr>
          <p:cNvSpPr txBox="1"/>
          <p:nvPr/>
        </p:nvSpPr>
        <p:spPr>
          <a:xfrm>
            <a:off x="249658" y="4901827"/>
            <a:ext cx="226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DBM block number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CEBBCC0-70FE-49F6-A521-02162D89F4E3}"/>
              </a:ext>
            </a:extLst>
          </p:cNvPr>
          <p:cNvSpPr txBox="1"/>
          <p:nvPr/>
        </p:nvSpPr>
        <p:spPr>
          <a:xfrm>
            <a:off x="2628034" y="5385374"/>
            <a:ext cx="226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IBM block number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567F61F-E741-4235-B11F-32E170FEEF1C}"/>
              </a:ext>
            </a:extLst>
          </p:cNvPr>
          <p:cNvSpPr txBox="1"/>
          <p:nvPr/>
        </p:nvSpPr>
        <p:spPr>
          <a:xfrm>
            <a:off x="3472160" y="4691159"/>
            <a:ext cx="300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Table block number</a:t>
            </a:r>
          </a:p>
        </p:txBody>
      </p:sp>
      <p:sp>
        <p:nvSpPr>
          <p:cNvPr id="65" name="자유형: 도형 64">
            <a:extLst>
              <a:ext uri="{FF2B5EF4-FFF2-40B4-BE49-F238E27FC236}">
                <a16:creationId xmlns:a16="http://schemas.microsoft.com/office/drawing/2014/main" id="{E130349E-6213-4687-B328-74A1FC0DD90C}"/>
              </a:ext>
            </a:extLst>
          </p:cNvPr>
          <p:cNvSpPr/>
          <p:nvPr/>
        </p:nvSpPr>
        <p:spPr>
          <a:xfrm>
            <a:off x="1349829" y="4354286"/>
            <a:ext cx="479274" cy="522514"/>
          </a:xfrm>
          <a:custGeom>
            <a:avLst/>
            <a:gdLst>
              <a:gd name="connsiteX0" fmla="*/ 0 w 479274"/>
              <a:gd name="connsiteY0" fmla="*/ 522514 h 522514"/>
              <a:gd name="connsiteX1" fmla="*/ 159657 w 479274"/>
              <a:gd name="connsiteY1" fmla="*/ 449943 h 522514"/>
              <a:gd name="connsiteX2" fmla="*/ 203200 w 479274"/>
              <a:gd name="connsiteY2" fmla="*/ 420914 h 522514"/>
              <a:gd name="connsiteX3" fmla="*/ 246742 w 479274"/>
              <a:gd name="connsiteY3" fmla="*/ 391885 h 522514"/>
              <a:gd name="connsiteX4" fmla="*/ 304800 w 479274"/>
              <a:gd name="connsiteY4" fmla="*/ 333828 h 522514"/>
              <a:gd name="connsiteX5" fmla="*/ 319314 w 479274"/>
              <a:gd name="connsiteY5" fmla="*/ 290285 h 522514"/>
              <a:gd name="connsiteX6" fmla="*/ 406400 w 479274"/>
              <a:gd name="connsiteY6" fmla="*/ 159657 h 522514"/>
              <a:gd name="connsiteX7" fmla="*/ 435428 w 479274"/>
              <a:gd name="connsiteY7" fmla="*/ 116114 h 522514"/>
              <a:gd name="connsiteX8" fmla="*/ 449942 w 479274"/>
              <a:gd name="connsiteY8" fmla="*/ 72571 h 522514"/>
              <a:gd name="connsiteX9" fmla="*/ 478971 w 479274"/>
              <a:gd name="connsiteY9" fmla="*/ 0 h 52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9274" h="522514">
                <a:moveTo>
                  <a:pt x="0" y="522514"/>
                </a:moveTo>
                <a:cubicBezTo>
                  <a:pt x="106781" y="501158"/>
                  <a:pt x="52046" y="521684"/>
                  <a:pt x="159657" y="449943"/>
                </a:cubicBezTo>
                <a:lnTo>
                  <a:pt x="203200" y="420914"/>
                </a:lnTo>
                <a:lnTo>
                  <a:pt x="246742" y="391885"/>
                </a:lnTo>
                <a:cubicBezTo>
                  <a:pt x="285450" y="275770"/>
                  <a:pt x="227388" y="411241"/>
                  <a:pt x="304800" y="333828"/>
                </a:cubicBezTo>
                <a:cubicBezTo>
                  <a:pt x="315618" y="323010"/>
                  <a:pt x="311884" y="303659"/>
                  <a:pt x="319314" y="290285"/>
                </a:cubicBezTo>
                <a:cubicBezTo>
                  <a:pt x="319318" y="290277"/>
                  <a:pt x="391883" y="181432"/>
                  <a:pt x="406400" y="159657"/>
                </a:cubicBezTo>
                <a:cubicBezTo>
                  <a:pt x="416076" y="145143"/>
                  <a:pt x="429912" y="132663"/>
                  <a:pt x="435428" y="116114"/>
                </a:cubicBezTo>
                <a:cubicBezTo>
                  <a:pt x="440266" y="101600"/>
                  <a:pt x="443100" y="86255"/>
                  <a:pt x="449942" y="72571"/>
                </a:cubicBezTo>
                <a:cubicBezTo>
                  <a:pt x="484338" y="3778"/>
                  <a:pt x="478971" y="56012"/>
                  <a:pt x="4789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자유형: 도형 65">
            <a:extLst>
              <a:ext uri="{FF2B5EF4-FFF2-40B4-BE49-F238E27FC236}">
                <a16:creationId xmlns:a16="http://schemas.microsoft.com/office/drawing/2014/main" id="{599E560F-5113-4815-B33F-8332C736EF34}"/>
              </a:ext>
            </a:extLst>
          </p:cNvPr>
          <p:cNvSpPr/>
          <p:nvPr/>
        </p:nvSpPr>
        <p:spPr>
          <a:xfrm>
            <a:off x="2423886" y="4470283"/>
            <a:ext cx="638628" cy="870974"/>
          </a:xfrm>
          <a:custGeom>
            <a:avLst/>
            <a:gdLst>
              <a:gd name="connsiteX0" fmla="*/ 638628 w 638628"/>
              <a:gd name="connsiteY0" fmla="*/ 870974 h 870974"/>
              <a:gd name="connsiteX1" fmla="*/ 537028 w 638628"/>
              <a:gd name="connsiteY1" fmla="*/ 740346 h 870974"/>
              <a:gd name="connsiteX2" fmla="*/ 449943 w 638628"/>
              <a:gd name="connsiteY2" fmla="*/ 638746 h 870974"/>
              <a:gd name="connsiteX3" fmla="*/ 377371 w 638628"/>
              <a:gd name="connsiteY3" fmla="*/ 551660 h 870974"/>
              <a:gd name="connsiteX4" fmla="*/ 319314 w 638628"/>
              <a:gd name="connsiteY4" fmla="*/ 464574 h 870974"/>
              <a:gd name="connsiteX5" fmla="*/ 275771 w 638628"/>
              <a:gd name="connsiteY5" fmla="*/ 377488 h 870974"/>
              <a:gd name="connsiteX6" fmla="*/ 203200 w 638628"/>
              <a:gd name="connsiteY6" fmla="*/ 290403 h 870974"/>
              <a:gd name="connsiteX7" fmla="*/ 188685 w 638628"/>
              <a:gd name="connsiteY7" fmla="*/ 246860 h 870974"/>
              <a:gd name="connsiteX8" fmla="*/ 130628 w 638628"/>
              <a:gd name="connsiteY8" fmla="*/ 159774 h 870974"/>
              <a:gd name="connsiteX9" fmla="*/ 72571 w 638628"/>
              <a:gd name="connsiteY9" fmla="*/ 72688 h 870974"/>
              <a:gd name="connsiteX10" fmla="*/ 29028 w 638628"/>
              <a:gd name="connsiteY10" fmla="*/ 43660 h 870974"/>
              <a:gd name="connsiteX11" fmla="*/ 0 w 638628"/>
              <a:gd name="connsiteY11" fmla="*/ 117 h 870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38628" h="870974">
                <a:moveTo>
                  <a:pt x="638628" y="870974"/>
                </a:moveTo>
                <a:cubicBezTo>
                  <a:pt x="604761" y="827431"/>
                  <a:pt x="576034" y="779352"/>
                  <a:pt x="537028" y="740346"/>
                </a:cubicBezTo>
                <a:cubicBezTo>
                  <a:pt x="362581" y="565896"/>
                  <a:pt x="560474" y="771382"/>
                  <a:pt x="449943" y="638746"/>
                </a:cubicBezTo>
                <a:cubicBezTo>
                  <a:pt x="356812" y="526989"/>
                  <a:pt x="449445" y="659770"/>
                  <a:pt x="377371" y="551660"/>
                </a:cubicBezTo>
                <a:cubicBezTo>
                  <a:pt x="342860" y="448125"/>
                  <a:pt x="391795" y="573297"/>
                  <a:pt x="319314" y="464574"/>
                </a:cubicBezTo>
                <a:cubicBezTo>
                  <a:pt x="232038" y="333660"/>
                  <a:pt x="389959" y="514511"/>
                  <a:pt x="275771" y="377488"/>
                </a:cubicBezTo>
                <a:cubicBezTo>
                  <a:pt x="235642" y="329335"/>
                  <a:pt x="230229" y="344461"/>
                  <a:pt x="203200" y="290403"/>
                </a:cubicBezTo>
                <a:cubicBezTo>
                  <a:pt x="196358" y="276719"/>
                  <a:pt x="196115" y="260234"/>
                  <a:pt x="188685" y="246860"/>
                </a:cubicBezTo>
                <a:cubicBezTo>
                  <a:pt x="171742" y="216362"/>
                  <a:pt x="149980" y="188803"/>
                  <a:pt x="130628" y="159774"/>
                </a:cubicBezTo>
                <a:lnTo>
                  <a:pt x="72571" y="72688"/>
                </a:lnTo>
                <a:lnTo>
                  <a:pt x="29028" y="43660"/>
                </a:lnTo>
                <a:cubicBezTo>
                  <a:pt x="12984" y="-4473"/>
                  <a:pt x="29813" y="117"/>
                  <a:pt x="0" y="11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자유형: 도형 66">
            <a:extLst>
              <a:ext uri="{FF2B5EF4-FFF2-40B4-BE49-F238E27FC236}">
                <a16:creationId xmlns:a16="http://schemas.microsoft.com/office/drawing/2014/main" id="{A1A0D1B6-F958-41F6-914E-70F8CFC4B6FD}"/>
              </a:ext>
            </a:extLst>
          </p:cNvPr>
          <p:cNvSpPr/>
          <p:nvPr/>
        </p:nvSpPr>
        <p:spPr>
          <a:xfrm>
            <a:off x="2815771" y="4397829"/>
            <a:ext cx="1233715" cy="261257"/>
          </a:xfrm>
          <a:custGeom>
            <a:avLst/>
            <a:gdLst>
              <a:gd name="connsiteX0" fmla="*/ 1233715 w 1233715"/>
              <a:gd name="connsiteY0" fmla="*/ 261257 h 261257"/>
              <a:gd name="connsiteX1" fmla="*/ 1161143 w 1233715"/>
              <a:gd name="connsiteY1" fmla="*/ 217714 h 261257"/>
              <a:gd name="connsiteX2" fmla="*/ 1117600 w 1233715"/>
              <a:gd name="connsiteY2" fmla="*/ 203200 h 261257"/>
              <a:gd name="connsiteX3" fmla="*/ 537029 w 1233715"/>
              <a:gd name="connsiteY3" fmla="*/ 188685 h 261257"/>
              <a:gd name="connsiteX4" fmla="*/ 275772 w 1233715"/>
              <a:gd name="connsiteY4" fmla="*/ 130628 h 261257"/>
              <a:gd name="connsiteX5" fmla="*/ 188686 w 1233715"/>
              <a:gd name="connsiteY5" fmla="*/ 101600 h 261257"/>
              <a:gd name="connsiteX6" fmla="*/ 101600 w 1233715"/>
              <a:gd name="connsiteY6" fmla="*/ 72571 h 261257"/>
              <a:gd name="connsiteX7" fmla="*/ 58058 w 1233715"/>
              <a:gd name="connsiteY7" fmla="*/ 58057 h 261257"/>
              <a:gd name="connsiteX8" fmla="*/ 0 w 1233715"/>
              <a:gd name="connsiteY8" fmla="*/ 0 h 26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3715" h="261257">
                <a:moveTo>
                  <a:pt x="1233715" y="261257"/>
                </a:moveTo>
                <a:cubicBezTo>
                  <a:pt x="1209524" y="246743"/>
                  <a:pt x="1186376" y="230330"/>
                  <a:pt x="1161143" y="217714"/>
                </a:cubicBezTo>
                <a:cubicBezTo>
                  <a:pt x="1147459" y="210872"/>
                  <a:pt x="1132883" y="203911"/>
                  <a:pt x="1117600" y="203200"/>
                </a:cubicBezTo>
                <a:cubicBezTo>
                  <a:pt x="924225" y="194206"/>
                  <a:pt x="730553" y="193523"/>
                  <a:pt x="537029" y="188685"/>
                </a:cubicBezTo>
                <a:cubicBezTo>
                  <a:pt x="479496" y="177179"/>
                  <a:pt x="337276" y="151129"/>
                  <a:pt x="275772" y="130628"/>
                </a:cubicBezTo>
                <a:lnTo>
                  <a:pt x="188686" y="101600"/>
                </a:lnTo>
                <a:lnTo>
                  <a:pt x="101600" y="72571"/>
                </a:lnTo>
                <a:lnTo>
                  <a:pt x="58058" y="58057"/>
                </a:lnTo>
                <a:cubicBezTo>
                  <a:pt x="5514" y="23027"/>
                  <a:pt x="22317" y="44630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30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EXT2: Linux file system (1blk=4K byte)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/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640177D-7565-4BBC-A4C0-5D41CAD0C90E}"/>
              </a:ext>
            </a:extLst>
          </p:cNvPr>
          <p:cNvSpPr txBox="1"/>
          <p:nvPr/>
        </p:nvSpPr>
        <p:spPr>
          <a:xfrm>
            <a:off x="18741" y="3519535"/>
            <a:ext cx="838502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2000" kern="100">
                <a:solidFill>
                  <a:srgbClr val="FF0000"/>
                </a:solidFill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S: super block (1 blk) – global information about this fs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G: group descriptors (n blk) – location of D, I, Inode table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D: data block bitmap(1 blk) – which disk block is empty</a:t>
            </a:r>
          </a:p>
          <a:p>
            <a:pPr algn="just" latinLnBrk="1"/>
            <a:endParaRPr lang="en-US" sz="2000" kern="100"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I : inode bitmap (1 blk) – which inode is empty</a:t>
            </a:r>
          </a:p>
          <a:p>
            <a:pPr algn="just" latinLnBrk="1"/>
            <a:endParaRPr lang="en-US" sz="2000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2000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                Inode table: inode table (n blk) – file location</a:t>
            </a:r>
          </a:p>
        </p:txBody>
      </p:sp>
    </p:spTree>
    <p:extLst>
      <p:ext uri="{BB962C8B-B14F-4D97-AF65-F5344CB8AC3E}">
        <p14:creationId xmlns:p14="http://schemas.microsoft.com/office/powerpoint/2010/main" val="12594070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Superblock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/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75C32D13-FCD2-4399-9C19-3442A1AAE82C}"/>
              </a:ext>
            </a:extLst>
          </p:cNvPr>
          <p:cNvSpPr/>
          <p:nvPr/>
        </p:nvSpPr>
        <p:spPr>
          <a:xfrm>
            <a:off x="954171" y="3429000"/>
            <a:ext cx="7362245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E7B5E1A7-8A5F-4DE2-87F9-C1F1E7F64F94}"/>
              </a:ext>
            </a:extLst>
          </p:cNvPr>
          <p:cNvCxnSpPr/>
          <p:nvPr/>
        </p:nvCxnSpPr>
        <p:spPr>
          <a:xfrm>
            <a:off x="1331640" y="3429000"/>
            <a:ext cx="0" cy="385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774F9E03-1614-434A-81EA-37061514EA53}"/>
              </a:ext>
            </a:extLst>
          </p:cNvPr>
          <p:cNvCxnSpPr/>
          <p:nvPr/>
        </p:nvCxnSpPr>
        <p:spPr>
          <a:xfrm>
            <a:off x="1733600" y="3412686"/>
            <a:ext cx="0" cy="385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DAD274F7-4E0C-4663-B56A-158050931407}"/>
              </a:ext>
            </a:extLst>
          </p:cNvPr>
          <p:cNvCxnSpPr/>
          <p:nvPr/>
        </p:nvCxnSpPr>
        <p:spPr>
          <a:xfrm>
            <a:off x="3764341" y="3429000"/>
            <a:ext cx="0" cy="385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E6EA8C34-2FF5-44D4-9665-A253CA79D7DF}"/>
              </a:ext>
            </a:extLst>
          </p:cNvPr>
          <p:cNvCxnSpPr/>
          <p:nvPr/>
        </p:nvCxnSpPr>
        <p:spPr>
          <a:xfrm>
            <a:off x="4067944" y="3429000"/>
            <a:ext cx="0" cy="385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9668AE07-E97E-4BC5-905A-73D1594AFCB4}"/>
              </a:ext>
            </a:extLst>
          </p:cNvPr>
          <p:cNvCxnSpPr/>
          <p:nvPr/>
        </p:nvCxnSpPr>
        <p:spPr>
          <a:xfrm>
            <a:off x="4935623" y="3429000"/>
            <a:ext cx="0" cy="385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FFDD16E4-03CF-4B8E-9707-CF933717BDA1}"/>
              </a:ext>
            </a:extLst>
          </p:cNvPr>
          <p:cNvCxnSpPr/>
          <p:nvPr/>
        </p:nvCxnSpPr>
        <p:spPr>
          <a:xfrm>
            <a:off x="5295663" y="3429000"/>
            <a:ext cx="0" cy="385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7FF67F0-D240-4F38-A563-C2FC3CBDF1AC}"/>
              </a:ext>
            </a:extLst>
          </p:cNvPr>
          <p:cNvSpPr txBox="1"/>
          <p:nvPr/>
        </p:nvSpPr>
        <p:spPr>
          <a:xfrm>
            <a:off x="3424293" y="4063567"/>
            <a:ext cx="1584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block size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DBDF46-C538-48BC-B0A9-B7506ACDE5C3}"/>
              </a:ext>
            </a:extLst>
          </p:cNvPr>
          <p:cNvSpPr txBox="1"/>
          <p:nvPr/>
        </p:nvSpPr>
        <p:spPr>
          <a:xfrm>
            <a:off x="4993816" y="4047253"/>
            <a:ext cx="1692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magic number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46F64C-EA0E-458C-9396-6E59955FA9E7}"/>
              </a:ext>
            </a:extLst>
          </p:cNvPr>
          <p:cNvSpPr txBox="1"/>
          <p:nvPr/>
        </p:nvSpPr>
        <p:spPr>
          <a:xfrm>
            <a:off x="191240" y="4653137"/>
            <a:ext cx="2228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total inode counts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FA8795-54E6-4DD3-B0E4-42F4B49E1FD0}"/>
              </a:ext>
            </a:extLst>
          </p:cNvPr>
          <p:cNvSpPr txBox="1"/>
          <p:nvPr/>
        </p:nvSpPr>
        <p:spPr>
          <a:xfrm>
            <a:off x="2514058" y="4649192"/>
            <a:ext cx="3403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total block counts</a:t>
            </a:r>
          </a:p>
        </p:txBody>
      </p:sp>
      <p:sp>
        <p:nvSpPr>
          <p:cNvPr id="28" name="자유형: 도형 27">
            <a:extLst>
              <a:ext uri="{FF2B5EF4-FFF2-40B4-BE49-F238E27FC236}">
                <a16:creationId xmlns:a16="http://schemas.microsoft.com/office/drawing/2014/main" id="{7A6C74A1-DE02-47D4-939F-AAF7E15ECB55}"/>
              </a:ext>
            </a:extLst>
          </p:cNvPr>
          <p:cNvSpPr/>
          <p:nvPr/>
        </p:nvSpPr>
        <p:spPr>
          <a:xfrm>
            <a:off x="1117600" y="3933371"/>
            <a:ext cx="14515" cy="754743"/>
          </a:xfrm>
          <a:custGeom>
            <a:avLst/>
            <a:gdLst>
              <a:gd name="connsiteX0" fmla="*/ 0 w 14515"/>
              <a:gd name="connsiteY0" fmla="*/ 754743 h 754743"/>
              <a:gd name="connsiteX1" fmla="*/ 14514 w 14515"/>
              <a:gd name="connsiteY1" fmla="*/ 0 h 75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515" h="754743">
                <a:moveTo>
                  <a:pt x="0" y="754743"/>
                </a:moveTo>
                <a:cubicBezTo>
                  <a:pt x="14917" y="38710"/>
                  <a:pt x="14514" y="290337"/>
                  <a:pt x="14514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자유형: 도형 28">
            <a:extLst>
              <a:ext uri="{FF2B5EF4-FFF2-40B4-BE49-F238E27FC236}">
                <a16:creationId xmlns:a16="http://schemas.microsoft.com/office/drawing/2014/main" id="{BCBA8E4E-CE31-4159-8751-36926C244D1B}"/>
              </a:ext>
            </a:extLst>
          </p:cNvPr>
          <p:cNvSpPr/>
          <p:nvPr/>
        </p:nvSpPr>
        <p:spPr>
          <a:xfrm>
            <a:off x="1596571" y="3947886"/>
            <a:ext cx="1030515" cy="725714"/>
          </a:xfrm>
          <a:custGeom>
            <a:avLst/>
            <a:gdLst>
              <a:gd name="connsiteX0" fmla="*/ 1030515 w 1030515"/>
              <a:gd name="connsiteY0" fmla="*/ 725714 h 725714"/>
              <a:gd name="connsiteX1" fmla="*/ 986972 w 1030515"/>
              <a:gd name="connsiteY1" fmla="*/ 653143 h 725714"/>
              <a:gd name="connsiteX2" fmla="*/ 972458 w 1030515"/>
              <a:gd name="connsiteY2" fmla="*/ 609600 h 725714"/>
              <a:gd name="connsiteX3" fmla="*/ 885372 w 1030515"/>
              <a:gd name="connsiteY3" fmla="*/ 551543 h 725714"/>
              <a:gd name="connsiteX4" fmla="*/ 754743 w 1030515"/>
              <a:gd name="connsiteY4" fmla="*/ 449943 h 725714"/>
              <a:gd name="connsiteX5" fmla="*/ 667658 w 1030515"/>
              <a:gd name="connsiteY5" fmla="*/ 406400 h 725714"/>
              <a:gd name="connsiteX6" fmla="*/ 580572 w 1030515"/>
              <a:gd name="connsiteY6" fmla="*/ 348343 h 725714"/>
              <a:gd name="connsiteX7" fmla="*/ 537029 w 1030515"/>
              <a:gd name="connsiteY7" fmla="*/ 319314 h 725714"/>
              <a:gd name="connsiteX8" fmla="*/ 449943 w 1030515"/>
              <a:gd name="connsiteY8" fmla="*/ 246743 h 725714"/>
              <a:gd name="connsiteX9" fmla="*/ 362858 w 1030515"/>
              <a:gd name="connsiteY9" fmla="*/ 217714 h 725714"/>
              <a:gd name="connsiteX10" fmla="*/ 319315 w 1030515"/>
              <a:gd name="connsiteY10" fmla="*/ 203200 h 725714"/>
              <a:gd name="connsiteX11" fmla="*/ 232229 w 1030515"/>
              <a:gd name="connsiteY11" fmla="*/ 145143 h 725714"/>
              <a:gd name="connsiteX12" fmla="*/ 188686 w 1030515"/>
              <a:gd name="connsiteY12" fmla="*/ 130628 h 725714"/>
              <a:gd name="connsiteX13" fmla="*/ 145143 w 1030515"/>
              <a:gd name="connsiteY13" fmla="*/ 101600 h 725714"/>
              <a:gd name="connsiteX14" fmla="*/ 101600 w 1030515"/>
              <a:gd name="connsiteY14" fmla="*/ 87085 h 725714"/>
              <a:gd name="connsiteX15" fmla="*/ 0 w 1030515"/>
              <a:gd name="connsiteY15" fmla="*/ 0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30515" h="725714">
                <a:moveTo>
                  <a:pt x="1030515" y="725714"/>
                </a:moveTo>
                <a:cubicBezTo>
                  <a:pt x="1016001" y="701524"/>
                  <a:pt x="999588" y="678375"/>
                  <a:pt x="986972" y="653143"/>
                </a:cubicBezTo>
                <a:cubicBezTo>
                  <a:pt x="980130" y="639459"/>
                  <a:pt x="983276" y="620418"/>
                  <a:pt x="972458" y="609600"/>
                </a:cubicBezTo>
                <a:cubicBezTo>
                  <a:pt x="947788" y="584930"/>
                  <a:pt x="910042" y="576213"/>
                  <a:pt x="885372" y="551543"/>
                </a:cubicBezTo>
                <a:cubicBezTo>
                  <a:pt x="817159" y="483330"/>
                  <a:pt x="858909" y="519387"/>
                  <a:pt x="754743" y="449943"/>
                </a:cubicBezTo>
                <a:cubicBezTo>
                  <a:pt x="698469" y="412427"/>
                  <a:pt x="727750" y="426431"/>
                  <a:pt x="667658" y="406400"/>
                </a:cubicBezTo>
                <a:lnTo>
                  <a:pt x="580572" y="348343"/>
                </a:lnTo>
                <a:cubicBezTo>
                  <a:pt x="566058" y="338667"/>
                  <a:pt x="549364" y="331649"/>
                  <a:pt x="537029" y="319314"/>
                </a:cubicBezTo>
                <a:cubicBezTo>
                  <a:pt x="509683" y="291968"/>
                  <a:pt x="486318" y="262910"/>
                  <a:pt x="449943" y="246743"/>
                </a:cubicBezTo>
                <a:cubicBezTo>
                  <a:pt x="421982" y="234316"/>
                  <a:pt x="391886" y="227390"/>
                  <a:pt x="362858" y="217714"/>
                </a:cubicBezTo>
                <a:lnTo>
                  <a:pt x="319315" y="203200"/>
                </a:lnTo>
                <a:cubicBezTo>
                  <a:pt x="290286" y="183848"/>
                  <a:pt x="265327" y="156176"/>
                  <a:pt x="232229" y="145143"/>
                </a:cubicBezTo>
                <a:cubicBezTo>
                  <a:pt x="217715" y="140305"/>
                  <a:pt x="202370" y="137470"/>
                  <a:pt x="188686" y="130628"/>
                </a:cubicBezTo>
                <a:cubicBezTo>
                  <a:pt x="173084" y="122827"/>
                  <a:pt x="160745" y="109401"/>
                  <a:pt x="145143" y="101600"/>
                </a:cubicBezTo>
                <a:cubicBezTo>
                  <a:pt x="131459" y="94758"/>
                  <a:pt x="114974" y="94515"/>
                  <a:pt x="101600" y="87085"/>
                </a:cubicBezTo>
                <a:cubicBezTo>
                  <a:pt x="12905" y="37810"/>
                  <a:pt x="27826" y="55648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자유형: 도형 29">
            <a:extLst>
              <a:ext uri="{FF2B5EF4-FFF2-40B4-BE49-F238E27FC236}">
                <a16:creationId xmlns:a16="http://schemas.microsoft.com/office/drawing/2014/main" id="{BE3D810F-3DD6-4A34-AEDB-F7BF12C04AC5}"/>
              </a:ext>
            </a:extLst>
          </p:cNvPr>
          <p:cNvSpPr/>
          <p:nvPr/>
        </p:nvSpPr>
        <p:spPr>
          <a:xfrm>
            <a:off x="3947886" y="3933371"/>
            <a:ext cx="0" cy="159658"/>
          </a:xfrm>
          <a:custGeom>
            <a:avLst/>
            <a:gdLst>
              <a:gd name="connsiteX0" fmla="*/ 0 w 0"/>
              <a:gd name="connsiteY0" fmla="*/ 159658 h 159658"/>
              <a:gd name="connsiteX1" fmla="*/ 0 w 0"/>
              <a:gd name="connsiteY1" fmla="*/ 0 h 159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59658">
                <a:moveTo>
                  <a:pt x="0" y="159658"/>
                </a:moveTo>
                <a:lnTo>
                  <a:pt x="0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자유형: 도형 31">
            <a:extLst>
              <a:ext uri="{FF2B5EF4-FFF2-40B4-BE49-F238E27FC236}">
                <a16:creationId xmlns:a16="http://schemas.microsoft.com/office/drawing/2014/main" id="{E9E8AD31-0F6A-40F0-976F-1EDECB491CF1}"/>
              </a:ext>
            </a:extLst>
          </p:cNvPr>
          <p:cNvSpPr/>
          <p:nvPr/>
        </p:nvSpPr>
        <p:spPr>
          <a:xfrm>
            <a:off x="5167086" y="3933371"/>
            <a:ext cx="87085" cy="188686"/>
          </a:xfrm>
          <a:custGeom>
            <a:avLst/>
            <a:gdLst>
              <a:gd name="connsiteX0" fmla="*/ 87085 w 87085"/>
              <a:gd name="connsiteY0" fmla="*/ 188686 h 188686"/>
              <a:gd name="connsiteX1" fmla="*/ 58057 w 87085"/>
              <a:gd name="connsiteY1" fmla="*/ 116115 h 188686"/>
              <a:gd name="connsiteX2" fmla="*/ 29028 w 87085"/>
              <a:gd name="connsiteY2" fmla="*/ 72572 h 188686"/>
              <a:gd name="connsiteX3" fmla="*/ 14514 w 87085"/>
              <a:gd name="connsiteY3" fmla="*/ 29029 h 188686"/>
              <a:gd name="connsiteX4" fmla="*/ 0 w 87085"/>
              <a:gd name="connsiteY4" fmla="*/ 0 h 188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085" h="188686">
                <a:moveTo>
                  <a:pt x="87085" y="188686"/>
                </a:moveTo>
                <a:cubicBezTo>
                  <a:pt x="77409" y="164496"/>
                  <a:pt x="69709" y="139418"/>
                  <a:pt x="58057" y="116115"/>
                </a:cubicBezTo>
                <a:cubicBezTo>
                  <a:pt x="50256" y="100513"/>
                  <a:pt x="36829" y="88174"/>
                  <a:pt x="29028" y="72572"/>
                </a:cubicBezTo>
                <a:cubicBezTo>
                  <a:pt x="22186" y="58888"/>
                  <a:pt x="20196" y="43234"/>
                  <a:pt x="14514" y="29029"/>
                </a:cubicBezTo>
                <a:cubicBezTo>
                  <a:pt x="10496" y="18984"/>
                  <a:pt x="4838" y="9676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자유형: 도형 34">
            <a:extLst>
              <a:ext uri="{FF2B5EF4-FFF2-40B4-BE49-F238E27FC236}">
                <a16:creationId xmlns:a16="http://schemas.microsoft.com/office/drawing/2014/main" id="{890EC8FB-A54F-4F0E-A266-491C9269C55A}"/>
              </a:ext>
            </a:extLst>
          </p:cNvPr>
          <p:cNvSpPr/>
          <p:nvPr/>
        </p:nvSpPr>
        <p:spPr>
          <a:xfrm>
            <a:off x="769257" y="2380343"/>
            <a:ext cx="174172" cy="827398"/>
          </a:xfrm>
          <a:custGeom>
            <a:avLst/>
            <a:gdLst>
              <a:gd name="connsiteX0" fmla="*/ 43543 w 174172"/>
              <a:gd name="connsiteY0" fmla="*/ 0 h 827398"/>
              <a:gd name="connsiteX1" fmla="*/ 29029 w 174172"/>
              <a:gd name="connsiteY1" fmla="*/ 72571 h 827398"/>
              <a:gd name="connsiteX2" fmla="*/ 14514 w 174172"/>
              <a:gd name="connsiteY2" fmla="*/ 116114 h 827398"/>
              <a:gd name="connsiteX3" fmla="*/ 0 w 174172"/>
              <a:gd name="connsiteY3" fmla="*/ 174171 h 827398"/>
              <a:gd name="connsiteX4" fmla="*/ 43543 w 174172"/>
              <a:gd name="connsiteY4" fmla="*/ 609600 h 827398"/>
              <a:gd name="connsiteX5" fmla="*/ 58057 w 174172"/>
              <a:gd name="connsiteY5" fmla="*/ 653143 h 827398"/>
              <a:gd name="connsiteX6" fmla="*/ 116114 w 174172"/>
              <a:gd name="connsiteY6" fmla="*/ 740228 h 827398"/>
              <a:gd name="connsiteX7" fmla="*/ 130629 w 174172"/>
              <a:gd name="connsiteY7" fmla="*/ 783771 h 827398"/>
              <a:gd name="connsiteX8" fmla="*/ 174172 w 174172"/>
              <a:gd name="connsiteY8" fmla="*/ 827314 h 827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4172" h="827398">
                <a:moveTo>
                  <a:pt x="43543" y="0"/>
                </a:moveTo>
                <a:cubicBezTo>
                  <a:pt x="38705" y="24190"/>
                  <a:pt x="35012" y="48638"/>
                  <a:pt x="29029" y="72571"/>
                </a:cubicBezTo>
                <a:cubicBezTo>
                  <a:pt x="25318" y="87414"/>
                  <a:pt x="18717" y="101403"/>
                  <a:pt x="14514" y="116114"/>
                </a:cubicBezTo>
                <a:cubicBezTo>
                  <a:pt x="9034" y="135294"/>
                  <a:pt x="4838" y="154819"/>
                  <a:pt x="0" y="174171"/>
                </a:cubicBezTo>
                <a:cubicBezTo>
                  <a:pt x="15788" y="553096"/>
                  <a:pt x="-22237" y="412260"/>
                  <a:pt x="43543" y="609600"/>
                </a:cubicBezTo>
                <a:cubicBezTo>
                  <a:pt x="48381" y="624114"/>
                  <a:pt x="49570" y="640413"/>
                  <a:pt x="58057" y="653143"/>
                </a:cubicBezTo>
                <a:cubicBezTo>
                  <a:pt x="77409" y="682171"/>
                  <a:pt x="105081" y="707131"/>
                  <a:pt x="116114" y="740228"/>
                </a:cubicBezTo>
                <a:cubicBezTo>
                  <a:pt x="120952" y="754742"/>
                  <a:pt x="123787" y="770087"/>
                  <a:pt x="130629" y="783771"/>
                </a:cubicBezTo>
                <a:cubicBezTo>
                  <a:pt x="154413" y="831340"/>
                  <a:pt x="144412" y="827314"/>
                  <a:pt x="174172" y="827314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5D3625-7A8E-498C-9E85-EB980A0A12A4}"/>
                  </a:ext>
                </a:extLst>
              </p:cNvPr>
              <p:cNvSpPr txBox="1"/>
              <p:nvPr/>
            </p:nvSpPr>
            <p:spPr>
              <a:xfrm>
                <a:off x="629145" y="5373216"/>
                <a:ext cx="7362245" cy="935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first data block number: block number of the super block</a:t>
                </a:r>
              </a:p>
              <a:p>
                <a:r>
                  <a:rPr lang="en-US"/>
                  <a:t>block size (m_log_block_size): actual block size=1024*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⁡_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𝑏𝑙𝑜𝑐𝑘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𝑠𝑖𝑧𝑒</m:t>
                        </m:r>
                      </m:sup>
                    </m:sSup>
                  </m:oMath>
                </a14:m>
                <a:endParaRPr lang="en-US"/>
              </a:p>
              <a:p>
                <a:r>
                  <a:rPr lang="en-US"/>
                  <a:t>magic number (m_magic): 0xEF53(EXT2, EXT3, EXT4),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5D3625-7A8E-498C-9E85-EB980A0A1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45" y="5373216"/>
                <a:ext cx="7362245" cy="935641"/>
              </a:xfrm>
              <a:prstGeom prst="rect">
                <a:avLst/>
              </a:prstGeom>
              <a:blipFill>
                <a:blip r:embed="rId2"/>
                <a:stretch>
                  <a:fillRect l="-662" t="-3247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79842D47-101D-4279-BA1D-3E32D3C7F74B}"/>
              </a:ext>
            </a:extLst>
          </p:cNvPr>
          <p:cNvCxnSpPr/>
          <p:nvPr/>
        </p:nvCxnSpPr>
        <p:spPr>
          <a:xfrm>
            <a:off x="3424293" y="3429000"/>
            <a:ext cx="0" cy="385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19A5B4AB-79E2-4449-A971-B4C1C4248C42}"/>
              </a:ext>
            </a:extLst>
          </p:cNvPr>
          <p:cNvSpPr txBox="1"/>
          <p:nvPr/>
        </p:nvSpPr>
        <p:spPr>
          <a:xfrm>
            <a:off x="3835180" y="2737467"/>
            <a:ext cx="2681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first data block number</a:t>
            </a:r>
          </a:p>
        </p:txBody>
      </p:sp>
      <p:cxnSp>
        <p:nvCxnSpPr>
          <p:cNvPr id="55" name="직선 화살표 연결선 54">
            <a:extLst>
              <a:ext uri="{FF2B5EF4-FFF2-40B4-BE49-F238E27FC236}">
                <a16:creationId xmlns:a16="http://schemas.microsoft.com/office/drawing/2014/main" id="{CF03AC35-6660-4741-8A96-92E919599201}"/>
              </a:ext>
            </a:extLst>
          </p:cNvPr>
          <p:cNvCxnSpPr>
            <a:stCxn id="53" idx="1"/>
          </p:cNvCxnSpPr>
          <p:nvPr/>
        </p:nvCxnSpPr>
        <p:spPr>
          <a:xfrm flipH="1">
            <a:off x="3563888" y="2922133"/>
            <a:ext cx="271292" cy="506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633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FF40D1-CE67-4B9A-A9B1-F6F325D07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/>
              <a:t>homework: analyzing ext2 disk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FAC4B15-CA2D-41D4-A191-880F68E36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/>
              <a:t>hw1) Create an empty 1.44MByte disk (virtual disk): myfd</a:t>
            </a:r>
          </a:p>
          <a:p>
            <a:r>
              <a:rPr lang="en-US" sz="1800"/>
              <a:t># dd bs=1024 count=1440 if=/div/zero of=myfd</a:t>
            </a:r>
          </a:p>
          <a:p>
            <a:r>
              <a:rPr lang="en-US" sz="1800"/>
              <a:t>hw2) Create EXT2 file system on it</a:t>
            </a:r>
          </a:p>
          <a:p>
            <a:r>
              <a:rPr lang="en-US" sz="1800"/>
              <a:t># mkfs -t ext2 myfd</a:t>
            </a:r>
          </a:p>
          <a:p>
            <a:r>
              <a:rPr lang="en-US" sz="1800"/>
              <a:t>hw3) Connect it to /root/temp</a:t>
            </a:r>
          </a:p>
          <a:p>
            <a:r>
              <a:rPr lang="en-US" sz="1800"/>
              <a:t># mount -o loop myfd temp</a:t>
            </a:r>
          </a:p>
          <a:p>
            <a:r>
              <a:rPr lang="en-US" sz="1800"/>
              <a:t>hw4) Make a file in myfd: f1</a:t>
            </a:r>
          </a:p>
          <a:p>
            <a:r>
              <a:rPr lang="en-US" sz="1800"/>
              <a:t># cd temp</a:t>
            </a:r>
          </a:p>
          <a:p>
            <a:r>
              <a:rPr lang="en-US" sz="1800"/>
              <a:t># echo korea &gt; f1</a:t>
            </a:r>
          </a:p>
          <a:p>
            <a:r>
              <a:rPr lang="en-US" sz="1800"/>
              <a:t>hw5) Disconnect myfd from /root/temp and read</a:t>
            </a:r>
          </a:p>
          <a:p>
            <a:r>
              <a:rPr lang="en-US" sz="1800"/>
              <a:t># cd ..</a:t>
            </a:r>
          </a:p>
          <a:p>
            <a:r>
              <a:rPr lang="en-US" sz="1800"/>
              <a:t># umount temp</a:t>
            </a:r>
          </a:p>
          <a:p>
            <a:r>
              <a:rPr lang="en-US" sz="1800"/>
              <a:t># xxd -g1 myfd &gt; x</a:t>
            </a:r>
          </a:p>
          <a:p>
            <a:r>
              <a:rPr lang="en-US" sz="1800"/>
              <a:t># vi x</a:t>
            </a:r>
          </a:p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985274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FF40D1-CE67-4B9A-A9B1-F6F325D07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/>
              <a:t>hw 6: reading superblock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FAC4B15-CA2D-41D4-A191-880F68E36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typedef struct  // super block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{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u32 m_inodes_count;  // 0-3. unsigned 32bit=4byte.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u32 m_blocks_count;  // 4-7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u32 m_r_blocks_count; // 8-B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u32 m_free_blocks_count; // C-F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u32 m_free_inodes_count;  // 10-13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u32 m_first_data_block;  // 14-17 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.................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} SuperBlock;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86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0C9AAD-3D7F-49F9-9DB8-EDB3BFB9F6B4}"/>
              </a:ext>
            </a:extLst>
          </p:cNvPr>
          <p:cNvSpPr txBox="1"/>
          <p:nvPr/>
        </p:nvSpPr>
        <p:spPr>
          <a:xfrm>
            <a:off x="1727684" y="255749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HW 6) Reading Superblock (starts at address 0x400)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AD0C81-BD3D-4D8C-AE5B-9E3E360D065A}"/>
              </a:ext>
            </a:extLst>
          </p:cNvPr>
          <p:cNvSpPr txBox="1"/>
          <p:nvPr/>
        </p:nvSpPr>
        <p:spPr>
          <a:xfrm>
            <a:off x="683568" y="83671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0000400: b8 00 00 00 a0 05 00 00 48 00 00 00 70 05 00 00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F8440984-81D7-41C0-9F7E-0F9C57E29933}"/>
              </a:ext>
            </a:extLst>
          </p:cNvPr>
          <p:cNvCxnSpPr>
            <a:cxnSpLocks/>
          </p:cNvCxnSpPr>
          <p:nvPr/>
        </p:nvCxnSpPr>
        <p:spPr>
          <a:xfrm>
            <a:off x="1763688" y="120604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9024597-4F42-473D-A6A4-F12ADCB46693}"/>
              </a:ext>
            </a:extLst>
          </p:cNvPr>
          <p:cNvSpPr txBox="1"/>
          <p:nvPr/>
        </p:nvSpPr>
        <p:spPr>
          <a:xfrm>
            <a:off x="332656" y="1867418"/>
            <a:ext cx="8478688" cy="3566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typedef struct  // super block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{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u32 m_inodes_count;  // 0-3 (</a:t>
            </a:r>
            <a:r>
              <a:rPr lang="en-US" sz="1800" b="1">
                <a:solidFill>
                  <a:srgbClr val="FF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A</a:t>
            </a: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). b8 00 00 00 =&gt; 00 00 00 b8 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                                    =&gt; </a:t>
            </a: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maximum 184 inodes can be used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u32 m_blocks_count;  // 4-7 (</a:t>
            </a:r>
            <a:r>
              <a:rPr lang="en-US" sz="1800" b="1">
                <a:solidFill>
                  <a:srgbClr val="FF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B</a:t>
            </a: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). a0 05 00 00 =&gt; 00 00 05 a0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                                    =&gt; maximum 1440 blocks can be used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u32 m_r_blocks_count; // 8-B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......................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168EFC-91C8-4559-860C-E1EBECB43527}"/>
              </a:ext>
            </a:extLst>
          </p:cNvPr>
          <p:cNvSpPr txBox="1"/>
          <p:nvPr/>
        </p:nvSpPr>
        <p:spPr>
          <a:xfrm>
            <a:off x="2231740" y="12599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96568B6B-20F6-49B0-A28A-8D89D764C10C}"/>
              </a:ext>
            </a:extLst>
          </p:cNvPr>
          <p:cNvCxnSpPr/>
          <p:nvPr/>
        </p:nvCxnSpPr>
        <p:spPr>
          <a:xfrm>
            <a:off x="3203848" y="1206044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4C79408-FFA8-4526-BE5E-1486FBF52B6B}"/>
              </a:ext>
            </a:extLst>
          </p:cNvPr>
          <p:cNvSpPr txBox="1"/>
          <p:nvPr/>
        </p:nvSpPr>
        <p:spPr>
          <a:xfrm>
            <a:off x="3635896" y="125641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947576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Example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/>
              <a:t>Disk = collection of disk blocks (1 disk block = 1K byte)</a:t>
            </a:r>
          </a:p>
          <a:p>
            <a:pPr marL="0" indent="0" algn="just">
              <a:buNone/>
            </a:pPr>
            <a:r>
              <a:rPr lang="en-US" sz="2000"/>
              <a:t>File = collection of file blocks ( 1 file block = 1K byte)</a:t>
            </a:r>
          </a:p>
          <a:p>
            <a:pPr marL="0" indent="0" algn="just">
              <a:buNone/>
            </a:pPr>
            <a:endParaRPr lang="en-US" sz="2000"/>
          </a:p>
          <a:p>
            <a:pPr marL="0" indent="0" algn="just">
              <a:buNone/>
            </a:pPr>
            <a:r>
              <a:rPr lang="en-US" sz="2000"/>
              <a:t>File operations scenario:</a:t>
            </a:r>
          </a:p>
          <a:p>
            <a:pPr marL="0" indent="0" algn="just">
              <a:buNone/>
            </a:pPr>
            <a:r>
              <a:rPr lang="en-US" sz="2000"/>
              <a:t>   write f1 (2 block file)</a:t>
            </a:r>
          </a:p>
          <a:p>
            <a:pPr marL="0" indent="0" algn="just">
              <a:buNone/>
            </a:pPr>
            <a:r>
              <a:rPr lang="en-US" sz="2000"/>
              <a:t>   write f2 (3 block file)</a:t>
            </a:r>
          </a:p>
          <a:p>
            <a:pPr marL="0" indent="0" algn="just">
              <a:buNone/>
            </a:pPr>
            <a:r>
              <a:rPr lang="en-US" sz="2000"/>
              <a:t>   delete f1</a:t>
            </a:r>
          </a:p>
          <a:p>
            <a:pPr marL="0" indent="0" algn="just">
              <a:buNone/>
            </a:pPr>
            <a:r>
              <a:rPr lang="en-US" sz="2000"/>
              <a:t>   write f3 (3 block file)</a:t>
            </a: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641220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0C9AAD-3D7F-49F9-9DB8-EDB3BFB9F6B4}"/>
              </a:ext>
            </a:extLst>
          </p:cNvPr>
          <p:cNvSpPr txBox="1"/>
          <p:nvPr/>
        </p:nvSpPr>
        <p:spPr>
          <a:xfrm>
            <a:off x="1727684" y="255749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HW 7) Reading Group Descriptor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024597-4F42-473D-A6A4-F12ADCB46693}"/>
              </a:ext>
            </a:extLst>
          </p:cNvPr>
          <p:cNvSpPr txBox="1"/>
          <p:nvPr/>
        </p:nvSpPr>
        <p:spPr>
          <a:xfrm>
            <a:off x="332656" y="1867418"/>
            <a:ext cx="8478688" cy="26799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- group descriptor is in the next block after the super block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- super block was at block 1 (m_first_data_block), so group descriptor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   must be at block 2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- block size is 1KB (m_log_block_size) which is 0x400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- therefore, the address of block x must be x*0x400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- go to the address of group descriptor and analyze it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70306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0C9AAD-3D7F-49F9-9DB8-EDB3BFB9F6B4}"/>
              </a:ext>
            </a:extLst>
          </p:cNvPr>
          <p:cNvSpPr txBox="1"/>
          <p:nvPr/>
        </p:nvSpPr>
        <p:spPr>
          <a:xfrm>
            <a:off x="1727684" y="255749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HW 8) Reading DBM, IBM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024597-4F42-473D-A6A4-F12ADCB46693}"/>
              </a:ext>
            </a:extLst>
          </p:cNvPr>
          <p:cNvSpPr txBox="1"/>
          <p:nvPr/>
        </p:nvSpPr>
        <p:spPr>
          <a:xfrm>
            <a:off x="332656" y="1867418"/>
            <a:ext cx="8478688" cy="4967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- each byte in DBM or IBM matches to 8 block numbers or 8 inode numbers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- inside each byte, you reverse bit order to match block or inode numbers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- example: DBM = ff </a:t>
            </a: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f0 </a:t>
            </a: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3d = 1111 1111 1111 0000 0011 1101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         - first byte ff matches block 1-8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         - second byte f0 = 1111 0000 =&gt; 0000 1111 (reversed) matches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            block 13, 14, 15, 16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         - third byte 3d = 0011 1101 =&gt; 1011 1100 (reversd) matches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           block 17, 19, 20, 21, 22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- So, above DBM says block 1-8, 13, 14, 15, 16, 17, 19, 20, 21,22 are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   being used</a:t>
            </a:r>
          </a:p>
          <a:p>
            <a:pPr marL="127000" marR="127000" algn="just">
              <a:lnSpc>
                <a:spcPct val="160000"/>
              </a:lnSpc>
              <a:spcAft>
                <a:spcPts val="0"/>
              </a:spcAft>
            </a:pPr>
            <a:r>
              <a:rPr lang="en-US" sz="1800" b="1">
                <a:solidFill>
                  <a:srgbClr val="000000"/>
                </a:solidFill>
                <a:effectLst/>
                <a:latin typeface="돋움" panose="020B0600000101010101" pitchFamily="50" charset="-127"/>
                <a:ea typeface="바탕" panose="02030600000101010101" pitchFamily="18" charset="-127"/>
                <a:cs typeface="굴림" panose="020B0600000101010101" pitchFamily="50" charset="-127"/>
              </a:rPr>
              <a:t>- IBM: you do the same interpretation as DBM</a:t>
            </a:r>
            <a:endParaRPr lang="en-US" sz="1800" b="1">
              <a:solidFill>
                <a:srgbClr val="00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18256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1800"/>
              <a:t>Example fs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A70BBB8-D47F-4ED8-A0D5-94E11B5A099C}"/>
              </a:ext>
            </a:extLst>
          </p:cNvPr>
          <p:cNvSpPr/>
          <p:nvPr/>
        </p:nvSpPr>
        <p:spPr>
          <a:xfrm>
            <a:off x="2628912" y="1643408"/>
            <a:ext cx="460851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B8443366-4E25-4A09-BF69-75ECDA14BDB1}"/>
              </a:ext>
            </a:extLst>
          </p:cNvPr>
          <p:cNvCxnSpPr/>
          <p:nvPr/>
        </p:nvCxnSpPr>
        <p:spPr>
          <a:xfrm>
            <a:off x="2988952" y="164340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49C806B-6406-48BD-BA49-03BADD2D4FF6}"/>
              </a:ext>
            </a:extLst>
          </p:cNvPr>
          <p:cNvCxnSpPr/>
          <p:nvPr/>
        </p:nvCxnSpPr>
        <p:spPr>
          <a:xfrm>
            <a:off x="3348992" y="164340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1B4FEA47-E0C9-4FB5-B3BD-AC80BE56E1B8}"/>
              </a:ext>
            </a:extLst>
          </p:cNvPr>
          <p:cNvCxnSpPr/>
          <p:nvPr/>
        </p:nvCxnSpPr>
        <p:spPr>
          <a:xfrm>
            <a:off x="4055752" y="164340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5F0DCCD-4D85-4FED-AEC4-4DFA00148C69}"/>
              </a:ext>
            </a:extLst>
          </p:cNvPr>
          <p:cNvCxnSpPr/>
          <p:nvPr/>
        </p:nvCxnSpPr>
        <p:spPr>
          <a:xfrm>
            <a:off x="3681762" y="164340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CF17116-6152-4CC8-87E3-854196FFC417}"/>
              </a:ext>
            </a:extLst>
          </p:cNvPr>
          <p:cNvCxnSpPr/>
          <p:nvPr/>
        </p:nvCxnSpPr>
        <p:spPr>
          <a:xfrm>
            <a:off x="5437224" y="164340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311CBCF2-C763-4916-86BE-60D6BB472004}"/>
              </a:ext>
            </a:extLst>
          </p:cNvPr>
          <p:cNvCxnSpPr/>
          <p:nvPr/>
        </p:nvCxnSpPr>
        <p:spPr>
          <a:xfrm>
            <a:off x="4357104" y="164340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6E31A25-E6BE-45C3-A28D-64F9EE80D07F}"/>
              </a:ext>
            </a:extLst>
          </p:cNvPr>
          <p:cNvCxnSpPr/>
          <p:nvPr/>
        </p:nvCxnSpPr>
        <p:spPr>
          <a:xfrm>
            <a:off x="4717144" y="164340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71CB0CC-EC48-4503-A555-83F8291B432F}"/>
              </a:ext>
            </a:extLst>
          </p:cNvPr>
          <p:cNvCxnSpPr/>
          <p:nvPr/>
        </p:nvCxnSpPr>
        <p:spPr>
          <a:xfrm>
            <a:off x="5077184" y="164340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6CE88FE-083E-4964-A7C7-46FB710DD6FE}"/>
              </a:ext>
            </a:extLst>
          </p:cNvPr>
          <p:cNvSpPr txBox="1"/>
          <p:nvPr/>
        </p:nvSpPr>
        <p:spPr>
          <a:xfrm>
            <a:off x="2656183" y="20034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2DB537-64B9-4306-8931-3F2192B16D4A}"/>
              </a:ext>
            </a:extLst>
          </p:cNvPr>
          <p:cNvSpPr txBox="1"/>
          <p:nvPr/>
        </p:nvSpPr>
        <p:spPr>
          <a:xfrm>
            <a:off x="3052047" y="20034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ED48CF-2F33-4AD7-A149-71E945FCD11D}"/>
              </a:ext>
            </a:extLst>
          </p:cNvPr>
          <p:cNvSpPr txBox="1"/>
          <p:nvPr/>
        </p:nvSpPr>
        <p:spPr>
          <a:xfrm>
            <a:off x="3378217" y="20034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F4D38C-8A15-4CDA-AEF5-499B0DDE7542}"/>
              </a:ext>
            </a:extLst>
          </p:cNvPr>
          <p:cNvSpPr txBox="1"/>
          <p:nvPr/>
        </p:nvSpPr>
        <p:spPr>
          <a:xfrm>
            <a:off x="3730619" y="202019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7D7745-8CFB-40A1-8C05-CD4487D96A78}"/>
              </a:ext>
            </a:extLst>
          </p:cNvPr>
          <p:cNvSpPr txBox="1"/>
          <p:nvPr/>
        </p:nvSpPr>
        <p:spPr>
          <a:xfrm>
            <a:off x="4039890" y="202019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C6CCD8-402F-4BAF-BA58-FF68BF6D4E83}"/>
              </a:ext>
            </a:extLst>
          </p:cNvPr>
          <p:cNvSpPr txBox="1"/>
          <p:nvPr/>
        </p:nvSpPr>
        <p:spPr>
          <a:xfrm>
            <a:off x="4382894" y="202159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24815C-5D96-4837-B8E9-5DB8388FD512}"/>
              </a:ext>
            </a:extLst>
          </p:cNvPr>
          <p:cNvSpPr txBox="1"/>
          <p:nvPr/>
        </p:nvSpPr>
        <p:spPr>
          <a:xfrm>
            <a:off x="4742517" y="20034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AF7220-B08E-4F4E-9AC8-8F71B8652E46}"/>
              </a:ext>
            </a:extLst>
          </p:cNvPr>
          <p:cNvSpPr txBox="1"/>
          <p:nvPr/>
        </p:nvSpPr>
        <p:spPr>
          <a:xfrm>
            <a:off x="5102140" y="20035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52815F7A-434A-4055-8378-EBDB09C31E13}"/>
              </a:ext>
            </a:extLst>
          </p:cNvPr>
          <p:cNvSpPr/>
          <p:nvPr/>
        </p:nvSpPr>
        <p:spPr>
          <a:xfrm>
            <a:off x="1908832" y="3140968"/>
            <a:ext cx="1627285" cy="17036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2FC58E53-D424-4502-9C13-0186DC899899}"/>
              </a:ext>
            </a:extLst>
          </p:cNvPr>
          <p:cNvSpPr/>
          <p:nvPr/>
        </p:nvSpPr>
        <p:spPr>
          <a:xfrm>
            <a:off x="4355976" y="3140968"/>
            <a:ext cx="1801327" cy="17036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C1993A-E93D-4290-9C1C-00D20FA9024B}"/>
              </a:ext>
            </a:extLst>
          </p:cNvPr>
          <p:cNvSpPr txBox="1"/>
          <p:nvPr/>
        </p:nvSpPr>
        <p:spPr>
          <a:xfrm>
            <a:off x="2215181" y="4966170"/>
            <a:ext cx="112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directory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200F0AF-C1F7-4D83-979E-7E9D633705EA}"/>
              </a:ext>
            </a:extLst>
          </p:cNvPr>
          <p:cNvSpPr txBox="1"/>
          <p:nvPr/>
        </p:nvSpPr>
        <p:spPr>
          <a:xfrm>
            <a:off x="4550019" y="4966170"/>
            <a:ext cx="1774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table</a:t>
            </a:r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11AC7E70-CF3B-425D-ABA0-B9990FFD775B}"/>
              </a:ext>
            </a:extLst>
          </p:cNvPr>
          <p:cNvCxnSpPr>
            <a:cxnSpLocks/>
            <a:stCxn id="31" idx="0"/>
            <a:endCxn id="31" idx="2"/>
          </p:cNvCxnSpPr>
          <p:nvPr/>
        </p:nvCxnSpPr>
        <p:spPr>
          <a:xfrm>
            <a:off x="2722475" y="3140968"/>
            <a:ext cx="0" cy="1703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2AB1ADA5-55A1-4C25-BCC3-8454E7061A04}"/>
              </a:ext>
            </a:extLst>
          </p:cNvPr>
          <p:cNvCxnSpPr/>
          <p:nvPr/>
        </p:nvCxnSpPr>
        <p:spPr>
          <a:xfrm>
            <a:off x="1894948" y="3443608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5B4DF6EC-3B68-4C3E-B5B1-474769BE65C4}"/>
              </a:ext>
            </a:extLst>
          </p:cNvPr>
          <p:cNvCxnSpPr/>
          <p:nvPr/>
        </p:nvCxnSpPr>
        <p:spPr>
          <a:xfrm>
            <a:off x="1937962" y="3712386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45FDF4AD-21EB-4D44-B504-82F4D12FF4E2}"/>
              </a:ext>
            </a:extLst>
          </p:cNvPr>
          <p:cNvCxnSpPr/>
          <p:nvPr/>
        </p:nvCxnSpPr>
        <p:spPr>
          <a:xfrm>
            <a:off x="1908832" y="4019672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E1673103-2201-4E1D-95AB-F498EFB2679B}"/>
              </a:ext>
            </a:extLst>
          </p:cNvPr>
          <p:cNvCxnSpPr/>
          <p:nvPr/>
        </p:nvCxnSpPr>
        <p:spPr>
          <a:xfrm>
            <a:off x="1894948" y="4283805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0C4DC81-88E2-4241-9F4E-E4E536FEDBA1}"/>
              </a:ext>
            </a:extLst>
          </p:cNvPr>
          <p:cNvSpPr txBox="1"/>
          <p:nvPr/>
        </p:nvSpPr>
        <p:spPr>
          <a:xfrm>
            <a:off x="1894948" y="31197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fname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975AFAF-6E0B-4D77-B782-FC31F85EB470}"/>
              </a:ext>
            </a:extLst>
          </p:cNvPr>
          <p:cNvSpPr txBox="1"/>
          <p:nvPr/>
        </p:nvSpPr>
        <p:spPr>
          <a:xfrm>
            <a:off x="2723654" y="311976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</a:t>
            </a:r>
          </a:p>
        </p:txBody>
      </p: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7C7C2C3A-0CE0-44AB-ADE8-2CD160E1DC8A}"/>
              </a:ext>
            </a:extLst>
          </p:cNvPr>
          <p:cNvCxnSpPr/>
          <p:nvPr/>
        </p:nvCxnSpPr>
        <p:spPr>
          <a:xfrm>
            <a:off x="4355976" y="3443608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F63E2BF9-91F3-49A4-B25E-9903638502F3}"/>
              </a:ext>
            </a:extLst>
          </p:cNvPr>
          <p:cNvCxnSpPr/>
          <p:nvPr/>
        </p:nvCxnSpPr>
        <p:spPr>
          <a:xfrm>
            <a:off x="4382894" y="3712386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0F40E0EA-AA8D-420C-BB3B-4CDE4207FD43}"/>
              </a:ext>
            </a:extLst>
          </p:cNvPr>
          <p:cNvCxnSpPr/>
          <p:nvPr/>
        </p:nvCxnSpPr>
        <p:spPr>
          <a:xfrm>
            <a:off x="4382894" y="3962426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282A853F-E9BD-4D59-956F-DE0880181119}"/>
              </a:ext>
            </a:extLst>
          </p:cNvPr>
          <p:cNvCxnSpPr/>
          <p:nvPr/>
        </p:nvCxnSpPr>
        <p:spPr>
          <a:xfrm>
            <a:off x="4382894" y="4283805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9BA6CA35-073F-4156-B090-32ED1AD146C6}"/>
              </a:ext>
            </a:extLst>
          </p:cNvPr>
          <p:cNvSpPr txBox="1"/>
          <p:nvPr/>
        </p:nvSpPr>
        <p:spPr>
          <a:xfrm>
            <a:off x="4027403" y="394367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C865D3D-E014-496C-902B-93C6640BB040}"/>
              </a:ext>
            </a:extLst>
          </p:cNvPr>
          <p:cNvSpPr txBox="1"/>
          <p:nvPr/>
        </p:nvSpPr>
        <p:spPr>
          <a:xfrm>
            <a:off x="4049640" y="367904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7A2C6AA-5EBB-469A-9787-B03A5BED6802}"/>
              </a:ext>
            </a:extLst>
          </p:cNvPr>
          <p:cNvSpPr txBox="1"/>
          <p:nvPr/>
        </p:nvSpPr>
        <p:spPr>
          <a:xfrm>
            <a:off x="4055752" y="339886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638337B-F04E-4480-805F-CC6D07053639}"/>
              </a:ext>
            </a:extLst>
          </p:cNvPr>
          <p:cNvSpPr txBox="1"/>
          <p:nvPr/>
        </p:nvSpPr>
        <p:spPr>
          <a:xfrm>
            <a:off x="4061864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8B6E3291-D4E1-4F4E-8DFF-82EA91C03654}"/>
              </a:ext>
            </a:extLst>
          </p:cNvPr>
          <p:cNvSpPr/>
          <p:nvPr/>
        </p:nvSpPr>
        <p:spPr>
          <a:xfrm>
            <a:off x="2611967" y="2365829"/>
            <a:ext cx="160262" cy="609600"/>
          </a:xfrm>
          <a:custGeom>
            <a:avLst/>
            <a:gdLst>
              <a:gd name="connsiteX0" fmla="*/ 160262 w 160262"/>
              <a:gd name="connsiteY0" fmla="*/ 0 h 609600"/>
              <a:gd name="connsiteX1" fmla="*/ 116719 w 160262"/>
              <a:gd name="connsiteY1" fmla="*/ 246742 h 609600"/>
              <a:gd name="connsiteX2" fmla="*/ 102204 w 160262"/>
              <a:gd name="connsiteY2" fmla="*/ 290285 h 609600"/>
              <a:gd name="connsiteX3" fmla="*/ 44147 w 160262"/>
              <a:gd name="connsiteY3" fmla="*/ 377371 h 609600"/>
              <a:gd name="connsiteX4" fmla="*/ 29633 w 160262"/>
              <a:gd name="connsiteY4" fmla="*/ 420914 h 609600"/>
              <a:gd name="connsiteX5" fmla="*/ 604 w 160262"/>
              <a:gd name="connsiteY5" fmla="*/ 464457 h 609600"/>
              <a:gd name="connsiteX6" fmla="*/ 15119 w 160262"/>
              <a:gd name="connsiteY6" fmla="*/ 595085 h 609600"/>
              <a:gd name="connsiteX7" fmla="*/ 15119 w 160262"/>
              <a:gd name="connsiteY7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262" h="609600">
                <a:moveTo>
                  <a:pt x="160262" y="0"/>
                </a:moveTo>
                <a:cubicBezTo>
                  <a:pt x="142977" y="190124"/>
                  <a:pt x="162645" y="108964"/>
                  <a:pt x="116719" y="246742"/>
                </a:cubicBezTo>
                <a:cubicBezTo>
                  <a:pt x="111881" y="261256"/>
                  <a:pt x="110691" y="277555"/>
                  <a:pt x="102204" y="290285"/>
                </a:cubicBezTo>
                <a:lnTo>
                  <a:pt x="44147" y="377371"/>
                </a:lnTo>
                <a:cubicBezTo>
                  <a:pt x="39309" y="391885"/>
                  <a:pt x="36475" y="407230"/>
                  <a:pt x="29633" y="420914"/>
                </a:cubicBezTo>
                <a:cubicBezTo>
                  <a:pt x="21832" y="436516"/>
                  <a:pt x="2053" y="447073"/>
                  <a:pt x="604" y="464457"/>
                </a:cubicBezTo>
                <a:cubicBezTo>
                  <a:pt x="-3034" y="508116"/>
                  <a:pt x="10759" y="551492"/>
                  <a:pt x="15119" y="595085"/>
                </a:cubicBezTo>
                <a:cubicBezTo>
                  <a:pt x="15600" y="599899"/>
                  <a:pt x="15119" y="604762"/>
                  <a:pt x="15119" y="60960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자유형: 도형 18">
            <a:extLst>
              <a:ext uri="{FF2B5EF4-FFF2-40B4-BE49-F238E27FC236}">
                <a16:creationId xmlns:a16="http://schemas.microsoft.com/office/drawing/2014/main" id="{C4B8E63A-388E-45C3-A64C-FEDDDB509A28}"/>
              </a:ext>
            </a:extLst>
          </p:cNvPr>
          <p:cNvSpPr/>
          <p:nvPr/>
        </p:nvSpPr>
        <p:spPr>
          <a:xfrm>
            <a:off x="3222171" y="2380343"/>
            <a:ext cx="1886870" cy="667657"/>
          </a:xfrm>
          <a:custGeom>
            <a:avLst/>
            <a:gdLst>
              <a:gd name="connsiteX0" fmla="*/ 0 w 1886870"/>
              <a:gd name="connsiteY0" fmla="*/ 0 h 667657"/>
              <a:gd name="connsiteX1" fmla="*/ 29029 w 1886870"/>
              <a:gd name="connsiteY1" fmla="*/ 72571 h 667657"/>
              <a:gd name="connsiteX2" fmla="*/ 87086 w 1886870"/>
              <a:gd name="connsiteY2" fmla="*/ 116114 h 667657"/>
              <a:gd name="connsiteX3" fmla="*/ 188686 w 1886870"/>
              <a:gd name="connsiteY3" fmla="*/ 159657 h 667657"/>
              <a:gd name="connsiteX4" fmla="*/ 246743 w 1886870"/>
              <a:gd name="connsiteY4" fmla="*/ 174171 h 667657"/>
              <a:gd name="connsiteX5" fmla="*/ 304800 w 1886870"/>
              <a:gd name="connsiteY5" fmla="*/ 217714 h 667657"/>
              <a:gd name="connsiteX6" fmla="*/ 566058 w 1886870"/>
              <a:gd name="connsiteY6" fmla="*/ 261257 h 667657"/>
              <a:gd name="connsiteX7" fmla="*/ 624115 w 1886870"/>
              <a:gd name="connsiteY7" fmla="*/ 275771 h 667657"/>
              <a:gd name="connsiteX8" fmla="*/ 667658 w 1886870"/>
              <a:gd name="connsiteY8" fmla="*/ 290286 h 667657"/>
              <a:gd name="connsiteX9" fmla="*/ 740229 w 1886870"/>
              <a:gd name="connsiteY9" fmla="*/ 304800 h 667657"/>
              <a:gd name="connsiteX10" fmla="*/ 798286 w 1886870"/>
              <a:gd name="connsiteY10" fmla="*/ 319314 h 667657"/>
              <a:gd name="connsiteX11" fmla="*/ 928915 w 1886870"/>
              <a:gd name="connsiteY11" fmla="*/ 333828 h 667657"/>
              <a:gd name="connsiteX12" fmla="*/ 1465943 w 1886870"/>
              <a:gd name="connsiteY12" fmla="*/ 362857 h 667657"/>
              <a:gd name="connsiteX13" fmla="*/ 1611086 w 1886870"/>
              <a:gd name="connsiteY13" fmla="*/ 391886 h 667657"/>
              <a:gd name="connsiteX14" fmla="*/ 1698172 w 1886870"/>
              <a:gd name="connsiteY14" fmla="*/ 420914 h 667657"/>
              <a:gd name="connsiteX15" fmla="*/ 1828800 w 1886870"/>
              <a:gd name="connsiteY15" fmla="*/ 522514 h 667657"/>
              <a:gd name="connsiteX16" fmla="*/ 1857829 w 1886870"/>
              <a:gd name="connsiteY16" fmla="*/ 566057 h 667657"/>
              <a:gd name="connsiteX17" fmla="*/ 1886858 w 1886870"/>
              <a:gd name="connsiteY17" fmla="*/ 667657 h 66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86870" h="667657">
                <a:moveTo>
                  <a:pt x="0" y="0"/>
                </a:moveTo>
                <a:cubicBezTo>
                  <a:pt x="9676" y="24190"/>
                  <a:pt x="13397" y="51728"/>
                  <a:pt x="29029" y="72571"/>
                </a:cubicBezTo>
                <a:cubicBezTo>
                  <a:pt x="43543" y="91923"/>
                  <a:pt x="66573" y="103293"/>
                  <a:pt x="87086" y="116114"/>
                </a:cubicBezTo>
                <a:cubicBezTo>
                  <a:pt x="119682" y="136487"/>
                  <a:pt x="152297" y="149260"/>
                  <a:pt x="188686" y="159657"/>
                </a:cubicBezTo>
                <a:cubicBezTo>
                  <a:pt x="207866" y="165137"/>
                  <a:pt x="227391" y="169333"/>
                  <a:pt x="246743" y="174171"/>
                </a:cubicBezTo>
                <a:cubicBezTo>
                  <a:pt x="266095" y="188685"/>
                  <a:pt x="281711" y="210499"/>
                  <a:pt x="304800" y="217714"/>
                </a:cubicBezTo>
                <a:cubicBezTo>
                  <a:pt x="420922" y="254002"/>
                  <a:pt x="464454" y="235856"/>
                  <a:pt x="566058" y="261257"/>
                </a:cubicBezTo>
                <a:cubicBezTo>
                  <a:pt x="585410" y="266095"/>
                  <a:pt x="604935" y="270291"/>
                  <a:pt x="624115" y="275771"/>
                </a:cubicBezTo>
                <a:cubicBezTo>
                  <a:pt x="638826" y="279974"/>
                  <a:pt x="652815" y="286575"/>
                  <a:pt x="667658" y="290286"/>
                </a:cubicBezTo>
                <a:cubicBezTo>
                  <a:pt x="691591" y="296269"/>
                  <a:pt x="716147" y="299449"/>
                  <a:pt x="740229" y="304800"/>
                </a:cubicBezTo>
                <a:cubicBezTo>
                  <a:pt x="759702" y="309127"/>
                  <a:pt x="778570" y="316281"/>
                  <a:pt x="798286" y="319314"/>
                </a:cubicBezTo>
                <a:cubicBezTo>
                  <a:pt x="841588" y="325976"/>
                  <a:pt x="885301" y="329674"/>
                  <a:pt x="928915" y="333828"/>
                </a:cubicBezTo>
                <a:cubicBezTo>
                  <a:pt x="1160200" y="355855"/>
                  <a:pt x="1176850" y="351293"/>
                  <a:pt x="1465943" y="362857"/>
                </a:cubicBezTo>
                <a:cubicBezTo>
                  <a:pt x="1524805" y="372667"/>
                  <a:pt x="1556947" y="375644"/>
                  <a:pt x="1611086" y="391886"/>
                </a:cubicBezTo>
                <a:cubicBezTo>
                  <a:pt x="1640394" y="400679"/>
                  <a:pt x="1698172" y="420914"/>
                  <a:pt x="1698172" y="420914"/>
                </a:cubicBezTo>
                <a:cubicBezTo>
                  <a:pt x="1758864" y="461375"/>
                  <a:pt x="1786166" y="471352"/>
                  <a:pt x="1828800" y="522514"/>
                </a:cubicBezTo>
                <a:cubicBezTo>
                  <a:pt x="1839967" y="535915"/>
                  <a:pt x="1848153" y="551543"/>
                  <a:pt x="1857829" y="566057"/>
                </a:cubicBezTo>
                <a:cubicBezTo>
                  <a:pt x="1888388" y="657733"/>
                  <a:pt x="1886858" y="622544"/>
                  <a:pt x="1886858" y="66765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4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Example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/>
              <a:t>Disk = collection of disk blocks (1 disk block = 1K byte)</a:t>
            </a:r>
          </a:p>
          <a:p>
            <a:pPr marL="0" indent="0" algn="just">
              <a:buNone/>
            </a:pPr>
            <a:r>
              <a:rPr lang="en-US" sz="2000"/>
              <a:t>File = collection of file blocks ( 1 file block = 1K byte)</a:t>
            </a:r>
          </a:p>
          <a:p>
            <a:pPr marL="0" indent="0" algn="just">
              <a:buNone/>
            </a:pPr>
            <a:endParaRPr lang="en-US" sz="2000"/>
          </a:p>
          <a:p>
            <a:pPr marL="0" indent="0" algn="just">
              <a:buNone/>
            </a:pPr>
            <a:r>
              <a:rPr lang="en-US" sz="2000"/>
              <a:t>File operations scenario:</a:t>
            </a:r>
          </a:p>
          <a:p>
            <a:pPr marL="0" indent="0" algn="just">
              <a:buNone/>
            </a:pPr>
            <a:r>
              <a:rPr lang="en-US" sz="2000"/>
              <a:t>   </a:t>
            </a:r>
            <a:r>
              <a:rPr lang="en-US" sz="2000">
                <a:solidFill>
                  <a:srgbClr val="FF0000"/>
                </a:solidFill>
              </a:rPr>
              <a:t>write f1 (2 block file)</a:t>
            </a:r>
          </a:p>
          <a:p>
            <a:pPr marL="0" indent="0" algn="just">
              <a:buNone/>
            </a:pPr>
            <a:r>
              <a:rPr lang="en-US" sz="2000"/>
              <a:t>   write f2 (3 block file)</a:t>
            </a:r>
          </a:p>
          <a:p>
            <a:pPr marL="0" indent="0" algn="just">
              <a:buNone/>
            </a:pPr>
            <a:r>
              <a:rPr lang="en-US" sz="2000"/>
              <a:t>   delete f1</a:t>
            </a:r>
          </a:p>
          <a:p>
            <a:pPr marL="0" indent="0" algn="just">
              <a:buNone/>
            </a:pPr>
            <a:r>
              <a:rPr lang="en-US" sz="2000"/>
              <a:t>   write f3 (3 block file)</a:t>
            </a: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02768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1800"/>
              <a:t>Example fs after "</a:t>
            </a:r>
            <a:r>
              <a:rPr lang="en-US" sz="1800">
                <a:solidFill>
                  <a:srgbClr val="FF0000"/>
                </a:solidFill>
              </a:rPr>
              <a:t>write f1 (2blk file)"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A70BBB8-D47F-4ED8-A0D5-94E11B5A099C}"/>
              </a:ext>
            </a:extLst>
          </p:cNvPr>
          <p:cNvSpPr/>
          <p:nvPr/>
        </p:nvSpPr>
        <p:spPr>
          <a:xfrm>
            <a:off x="2556904" y="1079599"/>
            <a:ext cx="460851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B8443366-4E25-4A09-BF69-75ECDA14BDB1}"/>
              </a:ext>
            </a:extLst>
          </p:cNvPr>
          <p:cNvCxnSpPr/>
          <p:nvPr/>
        </p:nvCxnSpPr>
        <p:spPr>
          <a:xfrm>
            <a:off x="291694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49C806B-6406-48BD-BA49-03BADD2D4FF6}"/>
              </a:ext>
            </a:extLst>
          </p:cNvPr>
          <p:cNvCxnSpPr/>
          <p:nvPr/>
        </p:nvCxnSpPr>
        <p:spPr>
          <a:xfrm>
            <a:off x="327698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1B4FEA47-E0C9-4FB5-B3BD-AC80BE56E1B8}"/>
              </a:ext>
            </a:extLst>
          </p:cNvPr>
          <p:cNvCxnSpPr/>
          <p:nvPr/>
        </p:nvCxnSpPr>
        <p:spPr>
          <a:xfrm>
            <a:off x="398374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5F0DCCD-4D85-4FED-AEC4-4DFA00148C69}"/>
              </a:ext>
            </a:extLst>
          </p:cNvPr>
          <p:cNvCxnSpPr/>
          <p:nvPr/>
        </p:nvCxnSpPr>
        <p:spPr>
          <a:xfrm>
            <a:off x="360975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CF17116-6152-4CC8-87E3-854196FFC417}"/>
              </a:ext>
            </a:extLst>
          </p:cNvPr>
          <p:cNvCxnSpPr/>
          <p:nvPr/>
        </p:nvCxnSpPr>
        <p:spPr>
          <a:xfrm>
            <a:off x="536521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311CBCF2-C763-4916-86BE-60D6BB472004}"/>
              </a:ext>
            </a:extLst>
          </p:cNvPr>
          <p:cNvCxnSpPr/>
          <p:nvPr/>
        </p:nvCxnSpPr>
        <p:spPr>
          <a:xfrm>
            <a:off x="428509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6E31A25-E6BE-45C3-A28D-64F9EE80D07F}"/>
              </a:ext>
            </a:extLst>
          </p:cNvPr>
          <p:cNvCxnSpPr/>
          <p:nvPr/>
        </p:nvCxnSpPr>
        <p:spPr>
          <a:xfrm>
            <a:off x="464513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71CB0CC-EC48-4503-A555-83F8291B432F}"/>
              </a:ext>
            </a:extLst>
          </p:cNvPr>
          <p:cNvCxnSpPr/>
          <p:nvPr/>
        </p:nvCxnSpPr>
        <p:spPr>
          <a:xfrm>
            <a:off x="500517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6CE88FE-083E-4964-A7C7-46FB710DD6FE}"/>
              </a:ext>
            </a:extLst>
          </p:cNvPr>
          <p:cNvSpPr txBox="1"/>
          <p:nvPr/>
        </p:nvSpPr>
        <p:spPr>
          <a:xfrm>
            <a:off x="2584175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2DB537-64B9-4306-8931-3F2192B16D4A}"/>
              </a:ext>
            </a:extLst>
          </p:cNvPr>
          <p:cNvSpPr txBox="1"/>
          <p:nvPr/>
        </p:nvSpPr>
        <p:spPr>
          <a:xfrm>
            <a:off x="2980039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ED48CF-2F33-4AD7-A149-71E945FCD11D}"/>
              </a:ext>
            </a:extLst>
          </p:cNvPr>
          <p:cNvSpPr txBox="1"/>
          <p:nvPr/>
        </p:nvSpPr>
        <p:spPr>
          <a:xfrm>
            <a:off x="3306209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F4D38C-8A15-4CDA-AEF5-499B0DDE7542}"/>
              </a:ext>
            </a:extLst>
          </p:cNvPr>
          <p:cNvSpPr txBox="1"/>
          <p:nvPr/>
        </p:nvSpPr>
        <p:spPr>
          <a:xfrm>
            <a:off x="3658611" y="14563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7D7745-8CFB-40A1-8C05-CD4487D96A78}"/>
              </a:ext>
            </a:extLst>
          </p:cNvPr>
          <p:cNvSpPr txBox="1"/>
          <p:nvPr/>
        </p:nvSpPr>
        <p:spPr>
          <a:xfrm>
            <a:off x="3967882" y="14563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C6CCD8-402F-4BAF-BA58-FF68BF6D4E83}"/>
              </a:ext>
            </a:extLst>
          </p:cNvPr>
          <p:cNvSpPr txBox="1"/>
          <p:nvPr/>
        </p:nvSpPr>
        <p:spPr>
          <a:xfrm>
            <a:off x="4310886" y="145778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24815C-5D96-4837-B8E9-5DB8388FD512}"/>
              </a:ext>
            </a:extLst>
          </p:cNvPr>
          <p:cNvSpPr txBox="1"/>
          <p:nvPr/>
        </p:nvSpPr>
        <p:spPr>
          <a:xfrm>
            <a:off x="4670509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AF7220-B08E-4F4E-9AC8-8F71B8652E46}"/>
              </a:ext>
            </a:extLst>
          </p:cNvPr>
          <p:cNvSpPr txBox="1"/>
          <p:nvPr/>
        </p:nvSpPr>
        <p:spPr>
          <a:xfrm>
            <a:off x="5030132" y="143973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52815F7A-434A-4055-8378-EBDB09C31E13}"/>
              </a:ext>
            </a:extLst>
          </p:cNvPr>
          <p:cNvSpPr/>
          <p:nvPr/>
        </p:nvSpPr>
        <p:spPr>
          <a:xfrm>
            <a:off x="1836824" y="2577159"/>
            <a:ext cx="1627285" cy="17036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2FC58E53-D424-4502-9C13-0186DC899899}"/>
              </a:ext>
            </a:extLst>
          </p:cNvPr>
          <p:cNvSpPr/>
          <p:nvPr/>
        </p:nvSpPr>
        <p:spPr>
          <a:xfrm>
            <a:off x="4283968" y="2577159"/>
            <a:ext cx="1801327" cy="17036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C1993A-E93D-4290-9C1C-00D20FA9024B}"/>
              </a:ext>
            </a:extLst>
          </p:cNvPr>
          <p:cNvSpPr txBox="1"/>
          <p:nvPr/>
        </p:nvSpPr>
        <p:spPr>
          <a:xfrm>
            <a:off x="2143173" y="4402361"/>
            <a:ext cx="112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directory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200F0AF-C1F7-4D83-979E-7E9D633705EA}"/>
              </a:ext>
            </a:extLst>
          </p:cNvPr>
          <p:cNvSpPr txBox="1"/>
          <p:nvPr/>
        </p:nvSpPr>
        <p:spPr>
          <a:xfrm>
            <a:off x="4478011" y="4402361"/>
            <a:ext cx="1774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table</a:t>
            </a:r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11AC7E70-CF3B-425D-ABA0-B9990FFD775B}"/>
              </a:ext>
            </a:extLst>
          </p:cNvPr>
          <p:cNvCxnSpPr>
            <a:cxnSpLocks/>
            <a:stCxn id="31" idx="0"/>
            <a:endCxn id="31" idx="2"/>
          </p:cNvCxnSpPr>
          <p:nvPr/>
        </p:nvCxnSpPr>
        <p:spPr>
          <a:xfrm>
            <a:off x="2650467" y="2577159"/>
            <a:ext cx="0" cy="1703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2AB1ADA5-55A1-4C25-BCC3-8454E7061A04}"/>
              </a:ext>
            </a:extLst>
          </p:cNvPr>
          <p:cNvCxnSpPr/>
          <p:nvPr/>
        </p:nvCxnSpPr>
        <p:spPr>
          <a:xfrm>
            <a:off x="1822940" y="2879799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5B4DF6EC-3B68-4C3E-B5B1-474769BE65C4}"/>
              </a:ext>
            </a:extLst>
          </p:cNvPr>
          <p:cNvCxnSpPr/>
          <p:nvPr/>
        </p:nvCxnSpPr>
        <p:spPr>
          <a:xfrm>
            <a:off x="1865954" y="3148577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45FDF4AD-21EB-4D44-B504-82F4D12FF4E2}"/>
              </a:ext>
            </a:extLst>
          </p:cNvPr>
          <p:cNvCxnSpPr/>
          <p:nvPr/>
        </p:nvCxnSpPr>
        <p:spPr>
          <a:xfrm>
            <a:off x="1836824" y="3455863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E1673103-2201-4E1D-95AB-F498EFB2679B}"/>
              </a:ext>
            </a:extLst>
          </p:cNvPr>
          <p:cNvCxnSpPr/>
          <p:nvPr/>
        </p:nvCxnSpPr>
        <p:spPr>
          <a:xfrm>
            <a:off x="1822940" y="3719996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0C4DC81-88E2-4241-9F4E-E4E536FEDBA1}"/>
              </a:ext>
            </a:extLst>
          </p:cNvPr>
          <p:cNvSpPr txBox="1"/>
          <p:nvPr/>
        </p:nvSpPr>
        <p:spPr>
          <a:xfrm>
            <a:off x="1822940" y="255597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fname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975AFAF-6E0B-4D77-B782-FC31F85EB470}"/>
              </a:ext>
            </a:extLst>
          </p:cNvPr>
          <p:cNvSpPr txBox="1"/>
          <p:nvPr/>
        </p:nvSpPr>
        <p:spPr>
          <a:xfrm>
            <a:off x="2651646" y="255595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</a:t>
            </a:r>
          </a:p>
        </p:txBody>
      </p: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7C7C2C3A-0CE0-44AB-ADE8-2CD160E1DC8A}"/>
              </a:ext>
            </a:extLst>
          </p:cNvPr>
          <p:cNvCxnSpPr/>
          <p:nvPr/>
        </p:nvCxnSpPr>
        <p:spPr>
          <a:xfrm>
            <a:off x="4283968" y="2879799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F63E2BF9-91F3-49A4-B25E-9903638502F3}"/>
              </a:ext>
            </a:extLst>
          </p:cNvPr>
          <p:cNvCxnSpPr/>
          <p:nvPr/>
        </p:nvCxnSpPr>
        <p:spPr>
          <a:xfrm>
            <a:off x="4310886" y="3148577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0F40E0EA-AA8D-420C-BB3B-4CDE4207FD43}"/>
              </a:ext>
            </a:extLst>
          </p:cNvPr>
          <p:cNvCxnSpPr/>
          <p:nvPr/>
        </p:nvCxnSpPr>
        <p:spPr>
          <a:xfrm>
            <a:off x="4310886" y="3398617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282A853F-E9BD-4D59-956F-DE0880181119}"/>
              </a:ext>
            </a:extLst>
          </p:cNvPr>
          <p:cNvCxnSpPr/>
          <p:nvPr/>
        </p:nvCxnSpPr>
        <p:spPr>
          <a:xfrm>
            <a:off x="4310886" y="3719996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9BA6CA35-073F-4156-B090-32ED1AD146C6}"/>
              </a:ext>
            </a:extLst>
          </p:cNvPr>
          <p:cNvSpPr txBox="1"/>
          <p:nvPr/>
        </p:nvSpPr>
        <p:spPr>
          <a:xfrm>
            <a:off x="3955395" y="33798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C865D3D-E014-496C-902B-93C6640BB040}"/>
              </a:ext>
            </a:extLst>
          </p:cNvPr>
          <p:cNvSpPr txBox="1"/>
          <p:nvPr/>
        </p:nvSpPr>
        <p:spPr>
          <a:xfrm>
            <a:off x="3977632" y="3115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7A2C6AA-5EBB-469A-9787-B03A5BED6802}"/>
              </a:ext>
            </a:extLst>
          </p:cNvPr>
          <p:cNvSpPr txBox="1"/>
          <p:nvPr/>
        </p:nvSpPr>
        <p:spPr>
          <a:xfrm>
            <a:off x="3983744" y="283505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638337B-F04E-4480-805F-CC6D07053639}"/>
              </a:ext>
            </a:extLst>
          </p:cNvPr>
          <p:cNvSpPr txBox="1"/>
          <p:nvPr/>
        </p:nvSpPr>
        <p:spPr>
          <a:xfrm>
            <a:off x="3989856" y="257715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8B6E3291-D4E1-4F4E-8DFF-82EA91C03654}"/>
              </a:ext>
            </a:extLst>
          </p:cNvPr>
          <p:cNvSpPr/>
          <p:nvPr/>
        </p:nvSpPr>
        <p:spPr>
          <a:xfrm>
            <a:off x="2539959" y="1802020"/>
            <a:ext cx="160262" cy="609600"/>
          </a:xfrm>
          <a:custGeom>
            <a:avLst/>
            <a:gdLst>
              <a:gd name="connsiteX0" fmla="*/ 160262 w 160262"/>
              <a:gd name="connsiteY0" fmla="*/ 0 h 609600"/>
              <a:gd name="connsiteX1" fmla="*/ 116719 w 160262"/>
              <a:gd name="connsiteY1" fmla="*/ 246742 h 609600"/>
              <a:gd name="connsiteX2" fmla="*/ 102204 w 160262"/>
              <a:gd name="connsiteY2" fmla="*/ 290285 h 609600"/>
              <a:gd name="connsiteX3" fmla="*/ 44147 w 160262"/>
              <a:gd name="connsiteY3" fmla="*/ 377371 h 609600"/>
              <a:gd name="connsiteX4" fmla="*/ 29633 w 160262"/>
              <a:gd name="connsiteY4" fmla="*/ 420914 h 609600"/>
              <a:gd name="connsiteX5" fmla="*/ 604 w 160262"/>
              <a:gd name="connsiteY5" fmla="*/ 464457 h 609600"/>
              <a:gd name="connsiteX6" fmla="*/ 15119 w 160262"/>
              <a:gd name="connsiteY6" fmla="*/ 595085 h 609600"/>
              <a:gd name="connsiteX7" fmla="*/ 15119 w 160262"/>
              <a:gd name="connsiteY7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262" h="609600">
                <a:moveTo>
                  <a:pt x="160262" y="0"/>
                </a:moveTo>
                <a:cubicBezTo>
                  <a:pt x="142977" y="190124"/>
                  <a:pt x="162645" y="108964"/>
                  <a:pt x="116719" y="246742"/>
                </a:cubicBezTo>
                <a:cubicBezTo>
                  <a:pt x="111881" y="261256"/>
                  <a:pt x="110691" y="277555"/>
                  <a:pt x="102204" y="290285"/>
                </a:cubicBezTo>
                <a:lnTo>
                  <a:pt x="44147" y="377371"/>
                </a:lnTo>
                <a:cubicBezTo>
                  <a:pt x="39309" y="391885"/>
                  <a:pt x="36475" y="407230"/>
                  <a:pt x="29633" y="420914"/>
                </a:cubicBezTo>
                <a:cubicBezTo>
                  <a:pt x="21832" y="436516"/>
                  <a:pt x="2053" y="447073"/>
                  <a:pt x="604" y="464457"/>
                </a:cubicBezTo>
                <a:cubicBezTo>
                  <a:pt x="-3034" y="508116"/>
                  <a:pt x="10759" y="551492"/>
                  <a:pt x="15119" y="595085"/>
                </a:cubicBezTo>
                <a:cubicBezTo>
                  <a:pt x="15600" y="599899"/>
                  <a:pt x="15119" y="604762"/>
                  <a:pt x="15119" y="60960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자유형: 도형 18">
            <a:extLst>
              <a:ext uri="{FF2B5EF4-FFF2-40B4-BE49-F238E27FC236}">
                <a16:creationId xmlns:a16="http://schemas.microsoft.com/office/drawing/2014/main" id="{C4B8E63A-388E-45C3-A64C-FEDDDB509A28}"/>
              </a:ext>
            </a:extLst>
          </p:cNvPr>
          <p:cNvSpPr/>
          <p:nvPr/>
        </p:nvSpPr>
        <p:spPr>
          <a:xfrm>
            <a:off x="3150163" y="1816534"/>
            <a:ext cx="1886870" cy="667657"/>
          </a:xfrm>
          <a:custGeom>
            <a:avLst/>
            <a:gdLst>
              <a:gd name="connsiteX0" fmla="*/ 0 w 1886870"/>
              <a:gd name="connsiteY0" fmla="*/ 0 h 667657"/>
              <a:gd name="connsiteX1" fmla="*/ 29029 w 1886870"/>
              <a:gd name="connsiteY1" fmla="*/ 72571 h 667657"/>
              <a:gd name="connsiteX2" fmla="*/ 87086 w 1886870"/>
              <a:gd name="connsiteY2" fmla="*/ 116114 h 667657"/>
              <a:gd name="connsiteX3" fmla="*/ 188686 w 1886870"/>
              <a:gd name="connsiteY3" fmla="*/ 159657 h 667657"/>
              <a:gd name="connsiteX4" fmla="*/ 246743 w 1886870"/>
              <a:gd name="connsiteY4" fmla="*/ 174171 h 667657"/>
              <a:gd name="connsiteX5" fmla="*/ 304800 w 1886870"/>
              <a:gd name="connsiteY5" fmla="*/ 217714 h 667657"/>
              <a:gd name="connsiteX6" fmla="*/ 566058 w 1886870"/>
              <a:gd name="connsiteY6" fmla="*/ 261257 h 667657"/>
              <a:gd name="connsiteX7" fmla="*/ 624115 w 1886870"/>
              <a:gd name="connsiteY7" fmla="*/ 275771 h 667657"/>
              <a:gd name="connsiteX8" fmla="*/ 667658 w 1886870"/>
              <a:gd name="connsiteY8" fmla="*/ 290286 h 667657"/>
              <a:gd name="connsiteX9" fmla="*/ 740229 w 1886870"/>
              <a:gd name="connsiteY9" fmla="*/ 304800 h 667657"/>
              <a:gd name="connsiteX10" fmla="*/ 798286 w 1886870"/>
              <a:gd name="connsiteY10" fmla="*/ 319314 h 667657"/>
              <a:gd name="connsiteX11" fmla="*/ 928915 w 1886870"/>
              <a:gd name="connsiteY11" fmla="*/ 333828 h 667657"/>
              <a:gd name="connsiteX12" fmla="*/ 1465943 w 1886870"/>
              <a:gd name="connsiteY12" fmla="*/ 362857 h 667657"/>
              <a:gd name="connsiteX13" fmla="*/ 1611086 w 1886870"/>
              <a:gd name="connsiteY13" fmla="*/ 391886 h 667657"/>
              <a:gd name="connsiteX14" fmla="*/ 1698172 w 1886870"/>
              <a:gd name="connsiteY14" fmla="*/ 420914 h 667657"/>
              <a:gd name="connsiteX15" fmla="*/ 1828800 w 1886870"/>
              <a:gd name="connsiteY15" fmla="*/ 522514 h 667657"/>
              <a:gd name="connsiteX16" fmla="*/ 1857829 w 1886870"/>
              <a:gd name="connsiteY16" fmla="*/ 566057 h 667657"/>
              <a:gd name="connsiteX17" fmla="*/ 1886858 w 1886870"/>
              <a:gd name="connsiteY17" fmla="*/ 667657 h 66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86870" h="667657">
                <a:moveTo>
                  <a:pt x="0" y="0"/>
                </a:moveTo>
                <a:cubicBezTo>
                  <a:pt x="9676" y="24190"/>
                  <a:pt x="13397" y="51728"/>
                  <a:pt x="29029" y="72571"/>
                </a:cubicBezTo>
                <a:cubicBezTo>
                  <a:pt x="43543" y="91923"/>
                  <a:pt x="66573" y="103293"/>
                  <a:pt x="87086" y="116114"/>
                </a:cubicBezTo>
                <a:cubicBezTo>
                  <a:pt x="119682" y="136487"/>
                  <a:pt x="152297" y="149260"/>
                  <a:pt x="188686" y="159657"/>
                </a:cubicBezTo>
                <a:cubicBezTo>
                  <a:pt x="207866" y="165137"/>
                  <a:pt x="227391" y="169333"/>
                  <a:pt x="246743" y="174171"/>
                </a:cubicBezTo>
                <a:cubicBezTo>
                  <a:pt x="266095" y="188685"/>
                  <a:pt x="281711" y="210499"/>
                  <a:pt x="304800" y="217714"/>
                </a:cubicBezTo>
                <a:cubicBezTo>
                  <a:pt x="420922" y="254002"/>
                  <a:pt x="464454" y="235856"/>
                  <a:pt x="566058" y="261257"/>
                </a:cubicBezTo>
                <a:cubicBezTo>
                  <a:pt x="585410" y="266095"/>
                  <a:pt x="604935" y="270291"/>
                  <a:pt x="624115" y="275771"/>
                </a:cubicBezTo>
                <a:cubicBezTo>
                  <a:pt x="638826" y="279974"/>
                  <a:pt x="652815" y="286575"/>
                  <a:pt x="667658" y="290286"/>
                </a:cubicBezTo>
                <a:cubicBezTo>
                  <a:pt x="691591" y="296269"/>
                  <a:pt x="716147" y="299449"/>
                  <a:pt x="740229" y="304800"/>
                </a:cubicBezTo>
                <a:cubicBezTo>
                  <a:pt x="759702" y="309127"/>
                  <a:pt x="778570" y="316281"/>
                  <a:pt x="798286" y="319314"/>
                </a:cubicBezTo>
                <a:cubicBezTo>
                  <a:pt x="841588" y="325976"/>
                  <a:pt x="885301" y="329674"/>
                  <a:pt x="928915" y="333828"/>
                </a:cubicBezTo>
                <a:cubicBezTo>
                  <a:pt x="1160200" y="355855"/>
                  <a:pt x="1176850" y="351293"/>
                  <a:pt x="1465943" y="362857"/>
                </a:cubicBezTo>
                <a:cubicBezTo>
                  <a:pt x="1524805" y="372667"/>
                  <a:pt x="1556947" y="375644"/>
                  <a:pt x="1611086" y="391886"/>
                </a:cubicBezTo>
                <a:cubicBezTo>
                  <a:pt x="1640394" y="400679"/>
                  <a:pt x="1698172" y="420914"/>
                  <a:pt x="1698172" y="420914"/>
                </a:cubicBezTo>
                <a:cubicBezTo>
                  <a:pt x="1758864" y="461375"/>
                  <a:pt x="1786166" y="471352"/>
                  <a:pt x="1828800" y="522514"/>
                </a:cubicBezTo>
                <a:cubicBezTo>
                  <a:pt x="1839967" y="535915"/>
                  <a:pt x="1848153" y="551543"/>
                  <a:pt x="1857829" y="566057"/>
                </a:cubicBezTo>
                <a:cubicBezTo>
                  <a:pt x="1888388" y="657733"/>
                  <a:pt x="1886858" y="622544"/>
                  <a:pt x="1886858" y="66765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DB4AB6-B1A1-447A-A5A0-AEF2DF43D7BE}"/>
              </a:ext>
            </a:extLst>
          </p:cNvPr>
          <p:cNvSpPr txBox="1"/>
          <p:nvPr/>
        </p:nvSpPr>
        <p:spPr>
          <a:xfrm>
            <a:off x="3595111" y="109633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CAF014-8D86-4E99-81A4-06C6912A33A4}"/>
              </a:ext>
            </a:extLst>
          </p:cNvPr>
          <p:cNvSpPr txBox="1"/>
          <p:nvPr/>
        </p:nvSpPr>
        <p:spPr>
          <a:xfrm>
            <a:off x="3255207" y="109305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4AFC97-727F-4883-B6C9-77BE67850B6E}"/>
              </a:ext>
            </a:extLst>
          </p:cNvPr>
          <p:cNvSpPr txBox="1"/>
          <p:nvPr/>
        </p:nvSpPr>
        <p:spPr>
          <a:xfrm>
            <a:off x="2042187" y="28849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53DDA7-03B1-42C9-A849-CFA4A3D0B06B}"/>
              </a:ext>
            </a:extLst>
          </p:cNvPr>
          <p:cNvSpPr txBox="1"/>
          <p:nvPr/>
        </p:nvSpPr>
        <p:spPr>
          <a:xfrm>
            <a:off x="2823544" y="283505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052D03-04B1-443D-B717-06C5CB31A963}"/>
              </a:ext>
            </a:extLst>
          </p:cNvPr>
          <p:cNvSpPr txBox="1"/>
          <p:nvPr/>
        </p:nvSpPr>
        <p:spPr>
          <a:xfrm>
            <a:off x="4333995" y="257902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6CCF367-E4B3-4BAB-B52F-AEADD9CFB914}"/>
              </a:ext>
            </a:extLst>
          </p:cNvPr>
          <p:cNvSpPr txBox="1"/>
          <p:nvPr/>
        </p:nvSpPr>
        <p:spPr>
          <a:xfrm>
            <a:off x="4525365" y="2564181"/>
            <a:ext cx="43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,3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B18EFC-1E6D-4F7E-989F-F366989E68FA}"/>
              </a:ext>
            </a:extLst>
          </p:cNvPr>
          <p:cNvSpPr txBox="1"/>
          <p:nvPr/>
        </p:nvSpPr>
        <p:spPr>
          <a:xfrm>
            <a:off x="1619672" y="5157192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 store file blocks in </a:t>
            </a:r>
            <a:r>
              <a:rPr lang="en-US">
                <a:solidFill>
                  <a:srgbClr val="FF0000"/>
                </a:solidFill>
              </a:rPr>
              <a:t>empty disk blocks</a:t>
            </a:r>
          </a:p>
          <a:p>
            <a:r>
              <a:rPr lang="en-US"/>
              <a:t>- remember file block location in </a:t>
            </a:r>
            <a:r>
              <a:rPr lang="en-US">
                <a:solidFill>
                  <a:srgbClr val="FF0000"/>
                </a:solidFill>
              </a:rPr>
              <a:t>an empty inode</a:t>
            </a:r>
          </a:p>
          <a:p>
            <a:r>
              <a:rPr lang="en-US"/>
              <a:t>- remember </a:t>
            </a:r>
            <a:r>
              <a:rPr lang="en-US">
                <a:solidFill>
                  <a:srgbClr val="FF0000"/>
                </a:solidFill>
              </a:rPr>
              <a:t>inode number </a:t>
            </a:r>
            <a:r>
              <a:rPr lang="en-US"/>
              <a:t>for this file in the directory</a:t>
            </a:r>
          </a:p>
          <a:p>
            <a:r>
              <a:rPr lang="en-US"/>
              <a:t>- where is f1? ==&gt; go to inode 0 ==&gt; block 2, 3</a:t>
            </a:r>
          </a:p>
        </p:txBody>
      </p:sp>
    </p:spTree>
    <p:extLst>
      <p:ext uri="{BB962C8B-B14F-4D97-AF65-F5344CB8AC3E}">
        <p14:creationId xmlns:p14="http://schemas.microsoft.com/office/powerpoint/2010/main" val="226128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Example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/>
              <a:t>Disk = collection of disk blocks (1 disk block = 1K byte)</a:t>
            </a:r>
          </a:p>
          <a:p>
            <a:pPr marL="0" indent="0" algn="just">
              <a:buNone/>
            </a:pPr>
            <a:r>
              <a:rPr lang="en-US" sz="2000"/>
              <a:t>File = collection of file blocks ( 1 file block = 1K byte)</a:t>
            </a:r>
          </a:p>
          <a:p>
            <a:pPr marL="0" indent="0" algn="just">
              <a:buNone/>
            </a:pPr>
            <a:endParaRPr lang="en-US" sz="2000"/>
          </a:p>
          <a:p>
            <a:pPr marL="0" indent="0" algn="just">
              <a:buNone/>
            </a:pPr>
            <a:r>
              <a:rPr lang="en-US" sz="2000"/>
              <a:t>File operations scenario:</a:t>
            </a:r>
          </a:p>
          <a:p>
            <a:pPr marL="0" indent="0" algn="just">
              <a:buNone/>
            </a:pPr>
            <a:r>
              <a:rPr lang="en-US" sz="2000"/>
              <a:t>   write f1 (2 block file)</a:t>
            </a:r>
          </a:p>
          <a:p>
            <a:pPr marL="0" indent="0" algn="just">
              <a:buNone/>
            </a:pPr>
            <a:r>
              <a:rPr lang="en-US" sz="2000"/>
              <a:t>   </a:t>
            </a:r>
            <a:r>
              <a:rPr lang="en-US" sz="2000">
                <a:solidFill>
                  <a:srgbClr val="FF0000"/>
                </a:solidFill>
              </a:rPr>
              <a:t>write f2 (3 block file)</a:t>
            </a:r>
          </a:p>
          <a:p>
            <a:pPr marL="0" indent="0" algn="just">
              <a:buNone/>
            </a:pPr>
            <a:r>
              <a:rPr lang="en-US" sz="2000"/>
              <a:t>   delete f1</a:t>
            </a:r>
          </a:p>
          <a:p>
            <a:pPr marL="0" indent="0" algn="just">
              <a:buNone/>
            </a:pPr>
            <a:r>
              <a:rPr lang="en-US" sz="2000"/>
              <a:t>   write f3 (3 block file)</a:t>
            </a: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29846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1800"/>
              <a:t>Example fs after "</a:t>
            </a:r>
            <a:r>
              <a:rPr lang="en-US" sz="1800">
                <a:solidFill>
                  <a:srgbClr val="FF0000"/>
                </a:solidFill>
              </a:rPr>
              <a:t>write f2 (3blk file)"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A70BBB8-D47F-4ED8-A0D5-94E11B5A099C}"/>
              </a:ext>
            </a:extLst>
          </p:cNvPr>
          <p:cNvSpPr/>
          <p:nvPr/>
        </p:nvSpPr>
        <p:spPr>
          <a:xfrm>
            <a:off x="2556904" y="1079599"/>
            <a:ext cx="460851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B8443366-4E25-4A09-BF69-75ECDA14BDB1}"/>
              </a:ext>
            </a:extLst>
          </p:cNvPr>
          <p:cNvCxnSpPr/>
          <p:nvPr/>
        </p:nvCxnSpPr>
        <p:spPr>
          <a:xfrm>
            <a:off x="291694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49C806B-6406-48BD-BA49-03BADD2D4FF6}"/>
              </a:ext>
            </a:extLst>
          </p:cNvPr>
          <p:cNvCxnSpPr/>
          <p:nvPr/>
        </p:nvCxnSpPr>
        <p:spPr>
          <a:xfrm>
            <a:off x="327698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1B4FEA47-E0C9-4FB5-B3BD-AC80BE56E1B8}"/>
              </a:ext>
            </a:extLst>
          </p:cNvPr>
          <p:cNvCxnSpPr/>
          <p:nvPr/>
        </p:nvCxnSpPr>
        <p:spPr>
          <a:xfrm>
            <a:off x="398374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5F0DCCD-4D85-4FED-AEC4-4DFA00148C69}"/>
              </a:ext>
            </a:extLst>
          </p:cNvPr>
          <p:cNvCxnSpPr/>
          <p:nvPr/>
        </p:nvCxnSpPr>
        <p:spPr>
          <a:xfrm>
            <a:off x="3609754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CF17116-6152-4CC8-87E3-854196FFC417}"/>
              </a:ext>
            </a:extLst>
          </p:cNvPr>
          <p:cNvCxnSpPr/>
          <p:nvPr/>
        </p:nvCxnSpPr>
        <p:spPr>
          <a:xfrm>
            <a:off x="536521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311CBCF2-C763-4916-86BE-60D6BB472004}"/>
              </a:ext>
            </a:extLst>
          </p:cNvPr>
          <p:cNvCxnSpPr/>
          <p:nvPr/>
        </p:nvCxnSpPr>
        <p:spPr>
          <a:xfrm>
            <a:off x="428509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6E31A25-E6BE-45C3-A28D-64F9EE80D07F}"/>
              </a:ext>
            </a:extLst>
          </p:cNvPr>
          <p:cNvCxnSpPr/>
          <p:nvPr/>
        </p:nvCxnSpPr>
        <p:spPr>
          <a:xfrm>
            <a:off x="464513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71CB0CC-EC48-4503-A555-83F8291B432F}"/>
              </a:ext>
            </a:extLst>
          </p:cNvPr>
          <p:cNvCxnSpPr/>
          <p:nvPr/>
        </p:nvCxnSpPr>
        <p:spPr>
          <a:xfrm>
            <a:off x="5005176" y="107959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6CE88FE-083E-4964-A7C7-46FB710DD6FE}"/>
              </a:ext>
            </a:extLst>
          </p:cNvPr>
          <p:cNvSpPr txBox="1"/>
          <p:nvPr/>
        </p:nvSpPr>
        <p:spPr>
          <a:xfrm>
            <a:off x="2584175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2DB537-64B9-4306-8931-3F2192B16D4A}"/>
              </a:ext>
            </a:extLst>
          </p:cNvPr>
          <p:cNvSpPr txBox="1"/>
          <p:nvPr/>
        </p:nvSpPr>
        <p:spPr>
          <a:xfrm>
            <a:off x="2980039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ED48CF-2F33-4AD7-A149-71E945FCD11D}"/>
              </a:ext>
            </a:extLst>
          </p:cNvPr>
          <p:cNvSpPr txBox="1"/>
          <p:nvPr/>
        </p:nvSpPr>
        <p:spPr>
          <a:xfrm>
            <a:off x="3306209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F4D38C-8A15-4CDA-AEF5-499B0DDE7542}"/>
              </a:ext>
            </a:extLst>
          </p:cNvPr>
          <p:cNvSpPr txBox="1"/>
          <p:nvPr/>
        </p:nvSpPr>
        <p:spPr>
          <a:xfrm>
            <a:off x="3658611" y="14563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7D7745-8CFB-40A1-8C05-CD4487D96A78}"/>
              </a:ext>
            </a:extLst>
          </p:cNvPr>
          <p:cNvSpPr txBox="1"/>
          <p:nvPr/>
        </p:nvSpPr>
        <p:spPr>
          <a:xfrm>
            <a:off x="3967882" y="14563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C6CCD8-402F-4BAF-BA58-FF68BF6D4E83}"/>
              </a:ext>
            </a:extLst>
          </p:cNvPr>
          <p:cNvSpPr txBox="1"/>
          <p:nvPr/>
        </p:nvSpPr>
        <p:spPr>
          <a:xfrm>
            <a:off x="4310886" y="145778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24815C-5D96-4837-B8E9-5DB8388FD512}"/>
              </a:ext>
            </a:extLst>
          </p:cNvPr>
          <p:cNvSpPr txBox="1"/>
          <p:nvPr/>
        </p:nvSpPr>
        <p:spPr>
          <a:xfrm>
            <a:off x="4670509" y="14396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AF7220-B08E-4F4E-9AC8-8F71B8652E46}"/>
              </a:ext>
            </a:extLst>
          </p:cNvPr>
          <p:cNvSpPr txBox="1"/>
          <p:nvPr/>
        </p:nvSpPr>
        <p:spPr>
          <a:xfrm>
            <a:off x="5030132" y="143973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52815F7A-434A-4055-8378-EBDB09C31E13}"/>
              </a:ext>
            </a:extLst>
          </p:cNvPr>
          <p:cNvSpPr/>
          <p:nvPr/>
        </p:nvSpPr>
        <p:spPr>
          <a:xfrm>
            <a:off x="1836824" y="2577159"/>
            <a:ext cx="1627285" cy="17036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2FC58E53-D424-4502-9C13-0186DC899899}"/>
              </a:ext>
            </a:extLst>
          </p:cNvPr>
          <p:cNvSpPr/>
          <p:nvPr/>
        </p:nvSpPr>
        <p:spPr>
          <a:xfrm>
            <a:off x="4283968" y="2577159"/>
            <a:ext cx="1801327" cy="17036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C1993A-E93D-4290-9C1C-00D20FA9024B}"/>
              </a:ext>
            </a:extLst>
          </p:cNvPr>
          <p:cNvSpPr txBox="1"/>
          <p:nvPr/>
        </p:nvSpPr>
        <p:spPr>
          <a:xfrm>
            <a:off x="2143173" y="4402361"/>
            <a:ext cx="112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directory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200F0AF-C1F7-4D83-979E-7E9D633705EA}"/>
              </a:ext>
            </a:extLst>
          </p:cNvPr>
          <p:cNvSpPr txBox="1"/>
          <p:nvPr/>
        </p:nvSpPr>
        <p:spPr>
          <a:xfrm>
            <a:off x="4478011" y="4402361"/>
            <a:ext cx="1774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table</a:t>
            </a:r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11AC7E70-CF3B-425D-ABA0-B9990FFD775B}"/>
              </a:ext>
            </a:extLst>
          </p:cNvPr>
          <p:cNvCxnSpPr>
            <a:cxnSpLocks/>
            <a:stCxn id="31" idx="0"/>
            <a:endCxn id="31" idx="2"/>
          </p:cNvCxnSpPr>
          <p:nvPr/>
        </p:nvCxnSpPr>
        <p:spPr>
          <a:xfrm>
            <a:off x="2650467" y="2577159"/>
            <a:ext cx="0" cy="1703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2AB1ADA5-55A1-4C25-BCC3-8454E7061A04}"/>
              </a:ext>
            </a:extLst>
          </p:cNvPr>
          <p:cNvCxnSpPr/>
          <p:nvPr/>
        </p:nvCxnSpPr>
        <p:spPr>
          <a:xfrm>
            <a:off x="1822940" y="2879799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5B4DF6EC-3B68-4C3E-B5B1-474769BE65C4}"/>
              </a:ext>
            </a:extLst>
          </p:cNvPr>
          <p:cNvCxnSpPr/>
          <p:nvPr/>
        </p:nvCxnSpPr>
        <p:spPr>
          <a:xfrm>
            <a:off x="1865954" y="3148577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45FDF4AD-21EB-4D44-B504-82F4D12FF4E2}"/>
              </a:ext>
            </a:extLst>
          </p:cNvPr>
          <p:cNvCxnSpPr/>
          <p:nvPr/>
        </p:nvCxnSpPr>
        <p:spPr>
          <a:xfrm>
            <a:off x="1836824" y="3455863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E1673103-2201-4E1D-95AB-F498EFB2679B}"/>
              </a:ext>
            </a:extLst>
          </p:cNvPr>
          <p:cNvCxnSpPr/>
          <p:nvPr/>
        </p:nvCxnSpPr>
        <p:spPr>
          <a:xfrm>
            <a:off x="1822940" y="3719996"/>
            <a:ext cx="1627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0C4DC81-88E2-4241-9F4E-E4E536FEDBA1}"/>
              </a:ext>
            </a:extLst>
          </p:cNvPr>
          <p:cNvSpPr txBox="1"/>
          <p:nvPr/>
        </p:nvSpPr>
        <p:spPr>
          <a:xfrm>
            <a:off x="1822940" y="255597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fname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975AFAF-6E0B-4D77-B782-FC31F85EB470}"/>
              </a:ext>
            </a:extLst>
          </p:cNvPr>
          <p:cNvSpPr txBox="1"/>
          <p:nvPr/>
        </p:nvSpPr>
        <p:spPr>
          <a:xfrm>
            <a:off x="2651646" y="255595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</a:t>
            </a:r>
          </a:p>
        </p:txBody>
      </p: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7C7C2C3A-0CE0-44AB-ADE8-2CD160E1DC8A}"/>
              </a:ext>
            </a:extLst>
          </p:cNvPr>
          <p:cNvCxnSpPr/>
          <p:nvPr/>
        </p:nvCxnSpPr>
        <p:spPr>
          <a:xfrm>
            <a:off x="4283968" y="2879799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F63E2BF9-91F3-49A4-B25E-9903638502F3}"/>
              </a:ext>
            </a:extLst>
          </p:cNvPr>
          <p:cNvCxnSpPr/>
          <p:nvPr/>
        </p:nvCxnSpPr>
        <p:spPr>
          <a:xfrm>
            <a:off x="4310886" y="3148577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0F40E0EA-AA8D-420C-BB3B-4CDE4207FD43}"/>
              </a:ext>
            </a:extLst>
          </p:cNvPr>
          <p:cNvCxnSpPr/>
          <p:nvPr/>
        </p:nvCxnSpPr>
        <p:spPr>
          <a:xfrm>
            <a:off x="4310886" y="3398617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282A853F-E9BD-4D59-956F-DE0880181119}"/>
              </a:ext>
            </a:extLst>
          </p:cNvPr>
          <p:cNvCxnSpPr/>
          <p:nvPr/>
        </p:nvCxnSpPr>
        <p:spPr>
          <a:xfrm>
            <a:off x="4310886" y="3719996"/>
            <a:ext cx="180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9BA6CA35-073F-4156-B090-32ED1AD146C6}"/>
              </a:ext>
            </a:extLst>
          </p:cNvPr>
          <p:cNvSpPr txBox="1"/>
          <p:nvPr/>
        </p:nvSpPr>
        <p:spPr>
          <a:xfrm>
            <a:off x="3955395" y="33798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C865D3D-E014-496C-902B-93C6640BB040}"/>
              </a:ext>
            </a:extLst>
          </p:cNvPr>
          <p:cNvSpPr txBox="1"/>
          <p:nvPr/>
        </p:nvSpPr>
        <p:spPr>
          <a:xfrm>
            <a:off x="3977632" y="3115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7A2C6AA-5EBB-469A-9787-B03A5BED6802}"/>
              </a:ext>
            </a:extLst>
          </p:cNvPr>
          <p:cNvSpPr txBox="1"/>
          <p:nvPr/>
        </p:nvSpPr>
        <p:spPr>
          <a:xfrm>
            <a:off x="3983744" y="283505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638337B-F04E-4480-805F-CC6D07053639}"/>
              </a:ext>
            </a:extLst>
          </p:cNvPr>
          <p:cNvSpPr txBox="1"/>
          <p:nvPr/>
        </p:nvSpPr>
        <p:spPr>
          <a:xfrm>
            <a:off x="3989856" y="257715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8B6E3291-D4E1-4F4E-8DFF-82EA91C03654}"/>
              </a:ext>
            </a:extLst>
          </p:cNvPr>
          <p:cNvSpPr/>
          <p:nvPr/>
        </p:nvSpPr>
        <p:spPr>
          <a:xfrm>
            <a:off x="2539959" y="1802020"/>
            <a:ext cx="160262" cy="609600"/>
          </a:xfrm>
          <a:custGeom>
            <a:avLst/>
            <a:gdLst>
              <a:gd name="connsiteX0" fmla="*/ 160262 w 160262"/>
              <a:gd name="connsiteY0" fmla="*/ 0 h 609600"/>
              <a:gd name="connsiteX1" fmla="*/ 116719 w 160262"/>
              <a:gd name="connsiteY1" fmla="*/ 246742 h 609600"/>
              <a:gd name="connsiteX2" fmla="*/ 102204 w 160262"/>
              <a:gd name="connsiteY2" fmla="*/ 290285 h 609600"/>
              <a:gd name="connsiteX3" fmla="*/ 44147 w 160262"/>
              <a:gd name="connsiteY3" fmla="*/ 377371 h 609600"/>
              <a:gd name="connsiteX4" fmla="*/ 29633 w 160262"/>
              <a:gd name="connsiteY4" fmla="*/ 420914 h 609600"/>
              <a:gd name="connsiteX5" fmla="*/ 604 w 160262"/>
              <a:gd name="connsiteY5" fmla="*/ 464457 h 609600"/>
              <a:gd name="connsiteX6" fmla="*/ 15119 w 160262"/>
              <a:gd name="connsiteY6" fmla="*/ 595085 h 609600"/>
              <a:gd name="connsiteX7" fmla="*/ 15119 w 160262"/>
              <a:gd name="connsiteY7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262" h="609600">
                <a:moveTo>
                  <a:pt x="160262" y="0"/>
                </a:moveTo>
                <a:cubicBezTo>
                  <a:pt x="142977" y="190124"/>
                  <a:pt x="162645" y="108964"/>
                  <a:pt x="116719" y="246742"/>
                </a:cubicBezTo>
                <a:cubicBezTo>
                  <a:pt x="111881" y="261256"/>
                  <a:pt x="110691" y="277555"/>
                  <a:pt x="102204" y="290285"/>
                </a:cubicBezTo>
                <a:lnTo>
                  <a:pt x="44147" y="377371"/>
                </a:lnTo>
                <a:cubicBezTo>
                  <a:pt x="39309" y="391885"/>
                  <a:pt x="36475" y="407230"/>
                  <a:pt x="29633" y="420914"/>
                </a:cubicBezTo>
                <a:cubicBezTo>
                  <a:pt x="21832" y="436516"/>
                  <a:pt x="2053" y="447073"/>
                  <a:pt x="604" y="464457"/>
                </a:cubicBezTo>
                <a:cubicBezTo>
                  <a:pt x="-3034" y="508116"/>
                  <a:pt x="10759" y="551492"/>
                  <a:pt x="15119" y="595085"/>
                </a:cubicBezTo>
                <a:cubicBezTo>
                  <a:pt x="15600" y="599899"/>
                  <a:pt x="15119" y="604762"/>
                  <a:pt x="15119" y="60960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자유형: 도형 18">
            <a:extLst>
              <a:ext uri="{FF2B5EF4-FFF2-40B4-BE49-F238E27FC236}">
                <a16:creationId xmlns:a16="http://schemas.microsoft.com/office/drawing/2014/main" id="{C4B8E63A-388E-45C3-A64C-FEDDDB509A28}"/>
              </a:ext>
            </a:extLst>
          </p:cNvPr>
          <p:cNvSpPr/>
          <p:nvPr/>
        </p:nvSpPr>
        <p:spPr>
          <a:xfrm>
            <a:off x="3150163" y="1816534"/>
            <a:ext cx="1886870" cy="667657"/>
          </a:xfrm>
          <a:custGeom>
            <a:avLst/>
            <a:gdLst>
              <a:gd name="connsiteX0" fmla="*/ 0 w 1886870"/>
              <a:gd name="connsiteY0" fmla="*/ 0 h 667657"/>
              <a:gd name="connsiteX1" fmla="*/ 29029 w 1886870"/>
              <a:gd name="connsiteY1" fmla="*/ 72571 h 667657"/>
              <a:gd name="connsiteX2" fmla="*/ 87086 w 1886870"/>
              <a:gd name="connsiteY2" fmla="*/ 116114 h 667657"/>
              <a:gd name="connsiteX3" fmla="*/ 188686 w 1886870"/>
              <a:gd name="connsiteY3" fmla="*/ 159657 h 667657"/>
              <a:gd name="connsiteX4" fmla="*/ 246743 w 1886870"/>
              <a:gd name="connsiteY4" fmla="*/ 174171 h 667657"/>
              <a:gd name="connsiteX5" fmla="*/ 304800 w 1886870"/>
              <a:gd name="connsiteY5" fmla="*/ 217714 h 667657"/>
              <a:gd name="connsiteX6" fmla="*/ 566058 w 1886870"/>
              <a:gd name="connsiteY6" fmla="*/ 261257 h 667657"/>
              <a:gd name="connsiteX7" fmla="*/ 624115 w 1886870"/>
              <a:gd name="connsiteY7" fmla="*/ 275771 h 667657"/>
              <a:gd name="connsiteX8" fmla="*/ 667658 w 1886870"/>
              <a:gd name="connsiteY8" fmla="*/ 290286 h 667657"/>
              <a:gd name="connsiteX9" fmla="*/ 740229 w 1886870"/>
              <a:gd name="connsiteY9" fmla="*/ 304800 h 667657"/>
              <a:gd name="connsiteX10" fmla="*/ 798286 w 1886870"/>
              <a:gd name="connsiteY10" fmla="*/ 319314 h 667657"/>
              <a:gd name="connsiteX11" fmla="*/ 928915 w 1886870"/>
              <a:gd name="connsiteY11" fmla="*/ 333828 h 667657"/>
              <a:gd name="connsiteX12" fmla="*/ 1465943 w 1886870"/>
              <a:gd name="connsiteY12" fmla="*/ 362857 h 667657"/>
              <a:gd name="connsiteX13" fmla="*/ 1611086 w 1886870"/>
              <a:gd name="connsiteY13" fmla="*/ 391886 h 667657"/>
              <a:gd name="connsiteX14" fmla="*/ 1698172 w 1886870"/>
              <a:gd name="connsiteY14" fmla="*/ 420914 h 667657"/>
              <a:gd name="connsiteX15" fmla="*/ 1828800 w 1886870"/>
              <a:gd name="connsiteY15" fmla="*/ 522514 h 667657"/>
              <a:gd name="connsiteX16" fmla="*/ 1857829 w 1886870"/>
              <a:gd name="connsiteY16" fmla="*/ 566057 h 667657"/>
              <a:gd name="connsiteX17" fmla="*/ 1886858 w 1886870"/>
              <a:gd name="connsiteY17" fmla="*/ 667657 h 66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86870" h="667657">
                <a:moveTo>
                  <a:pt x="0" y="0"/>
                </a:moveTo>
                <a:cubicBezTo>
                  <a:pt x="9676" y="24190"/>
                  <a:pt x="13397" y="51728"/>
                  <a:pt x="29029" y="72571"/>
                </a:cubicBezTo>
                <a:cubicBezTo>
                  <a:pt x="43543" y="91923"/>
                  <a:pt x="66573" y="103293"/>
                  <a:pt x="87086" y="116114"/>
                </a:cubicBezTo>
                <a:cubicBezTo>
                  <a:pt x="119682" y="136487"/>
                  <a:pt x="152297" y="149260"/>
                  <a:pt x="188686" y="159657"/>
                </a:cubicBezTo>
                <a:cubicBezTo>
                  <a:pt x="207866" y="165137"/>
                  <a:pt x="227391" y="169333"/>
                  <a:pt x="246743" y="174171"/>
                </a:cubicBezTo>
                <a:cubicBezTo>
                  <a:pt x="266095" y="188685"/>
                  <a:pt x="281711" y="210499"/>
                  <a:pt x="304800" y="217714"/>
                </a:cubicBezTo>
                <a:cubicBezTo>
                  <a:pt x="420922" y="254002"/>
                  <a:pt x="464454" y="235856"/>
                  <a:pt x="566058" y="261257"/>
                </a:cubicBezTo>
                <a:cubicBezTo>
                  <a:pt x="585410" y="266095"/>
                  <a:pt x="604935" y="270291"/>
                  <a:pt x="624115" y="275771"/>
                </a:cubicBezTo>
                <a:cubicBezTo>
                  <a:pt x="638826" y="279974"/>
                  <a:pt x="652815" y="286575"/>
                  <a:pt x="667658" y="290286"/>
                </a:cubicBezTo>
                <a:cubicBezTo>
                  <a:pt x="691591" y="296269"/>
                  <a:pt x="716147" y="299449"/>
                  <a:pt x="740229" y="304800"/>
                </a:cubicBezTo>
                <a:cubicBezTo>
                  <a:pt x="759702" y="309127"/>
                  <a:pt x="778570" y="316281"/>
                  <a:pt x="798286" y="319314"/>
                </a:cubicBezTo>
                <a:cubicBezTo>
                  <a:pt x="841588" y="325976"/>
                  <a:pt x="885301" y="329674"/>
                  <a:pt x="928915" y="333828"/>
                </a:cubicBezTo>
                <a:cubicBezTo>
                  <a:pt x="1160200" y="355855"/>
                  <a:pt x="1176850" y="351293"/>
                  <a:pt x="1465943" y="362857"/>
                </a:cubicBezTo>
                <a:cubicBezTo>
                  <a:pt x="1524805" y="372667"/>
                  <a:pt x="1556947" y="375644"/>
                  <a:pt x="1611086" y="391886"/>
                </a:cubicBezTo>
                <a:cubicBezTo>
                  <a:pt x="1640394" y="400679"/>
                  <a:pt x="1698172" y="420914"/>
                  <a:pt x="1698172" y="420914"/>
                </a:cubicBezTo>
                <a:cubicBezTo>
                  <a:pt x="1758864" y="461375"/>
                  <a:pt x="1786166" y="471352"/>
                  <a:pt x="1828800" y="522514"/>
                </a:cubicBezTo>
                <a:cubicBezTo>
                  <a:pt x="1839967" y="535915"/>
                  <a:pt x="1848153" y="551543"/>
                  <a:pt x="1857829" y="566057"/>
                </a:cubicBezTo>
                <a:cubicBezTo>
                  <a:pt x="1888388" y="657733"/>
                  <a:pt x="1886858" y="622544"/>
                  <a:pt x="1886858" y="66765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DB4AB6-B1A1-447A-A5A0-AEF2DF43D7BE}"/>
              </a:ext>
            </a:extLst>
          </p:cNvPr>
          <p:cNvSpPr txBox="1"/>
          <p:nvPr/>
        </p:nvSpPr>
        <p:spPr>
          <a:xfrm>
            <a:off x="3595111" y="109633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CAF014-8D86-4E99-81A4-06C6912A33A4}"/>
              </a:ext>
            </a:extLst>
          </p:cNvPr>
          <p:cNvSpPr txBox="1"/>
          <p:nvPr/>
        </p:nvSpPr>
        <p:spPr>
          <a:xfrm>
            <a:off x="3255207" y="109305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4AFC97-727F-4883-B6C9-77BE67850B6E}"/>
              </a:ext>
            </a:extLst>
          </p:cNvPr>
          <p:cNvSpPr txBox="1"/>
          <p:nvPr/>
        </p:nvSpPr>
        <p:spPr>
          <a:xfrm>
            <a:off x="2042187" y="28849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53DDA7-03B1-42C9-A849-CFA4A3D0B06B}"/>
              </a:ext>
            </a:extLst>
          </p:cNvPr>
          <p:cNvSpPr txBox="1"/>
          <p:nvPr/>
        </p:nvSpPr>
        <p:spPr>
          <a:xfrm>
            <a:off x="2823544" y="283505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052D03-04B1-443D-B717-06C5CB31A963}"/>
              </a:ext>
            </a:extLst>
          </p:cNvPr>
          <p:cNvSpPr txBox="1"/>
          <p:nvPr/>
        </p:nvSpPr>
        <p:spPr>
          <a:xfrm>
            <a:off x="4333995" y="257902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6CCF367-E4B3-4BAB-B52F-AEADD9CFB914}"/>
              </a:ext>
            </a:extLst>
          </p:cNvPr>
          <p:cNvSpPr txBox="1"/>
          <p:nvPr/>
        </p:nvSpPr>
        <p:spPr>
          <a:xfrm>
            <a:off x="4525365" y="2564181"/>
            <a:ext cx="43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,3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B18EFC-1E6D-4F7E-989F-F366989E68FA}"/>
              </a:ext>
            </a:extLst>
          </p:cNvPr>
          <p:cNvSpPr txBox="1"/>
          <p:nvPr/>
        </p:nvSpPr>
        <p:spPr>
          <a:xfrm>
            <a:off x="1619672" y="5157192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 store file blocks in </a:t>
            </a:r>
            <a:r>
              <a:rPr lang="en-US">
                <a:solidFill>
                  <a:srgbClr val="FF0000"/>
                </a:solidFill>
              </a:rPr>
              <a:t>empty disk blocks</a:t>
            </a:r>
          </a:p>
          <a:p>
            <a:r>
              <a:rPr lang="en-US"/>
              <a:t>- remember file block location in </a:t>
            </a:r>
            <a:r>
              <a:rPr lang="en-US">
                <a:solidFill>
                  <a:srgbClr val="FF0000"/>
                </a:solidFill>
              </a:rPr>
              <a:t>an empty inode</a:t>
            </a:r>
          </a:p>
          <a:p>
            <a:r>
              <a:rPr lang="en-US"/>
              <a:t>- remember </a:t>
            </a:r>
            <a:r>
              <a:rPr lang="en-US">
                <a:solidFill>
                  <a:srgbClr val="FF0000"/>
                </a:solidFill>
              </a:rPr>
              <a:t>inode number </a:t>
            </a:r>
            <a:r>
              <a:rPr lang="en-US"/>
              <a:t>for this file in the directory</a:t>
            </a:r>
          </a:p>
          <a:p>
            <a:r>
              <a:rPr lang="en-US"/>
              <a:t>- where is f2? ==&gt; go to inode 1 ==&gt; block 4, 5, 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F0EBAB-E7AD-4FEC-B26A-683D21CA8F39}"/>
              </a:ext>
            </a:extLst>
          </p:cNvPr>
          <p:cNvSpPr txBox="1"/>
          <p:nvPr/>
        </p:nvSpPr>
        <p:spPr>
          <a:xfrm>
            <a:off x="4652860" y="110908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6E63ED-56B0-4823-BD6D-6288FF4CE60F}"/>
              </a:ext>
            </a:extLst>
          </p:cNvPr>
          <p:cNvSpPr txBox="1"/>
          <p:nvPr/>
        </p:nvSpPr>
        <p:spPr>
          <a:xfrm>
            <a:off x="4293830" y="11018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0DA47B-A7F3-4FC3-952C-BEA226DA90B0}"/>
              </a:ext>
            </a:extLst>
          </p:cNvPr>
          <p:cNvSpPr txBox="1"/>
          <p:nvPr/>
        </p:nvSpPr>
        <p:spPr>
          <a:xfrm>
            <a:off x="3955150" y="109460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CF0C43-9ECF-4477-992F-556C294938A9}"/>
              </a:ext>
            </a:extLst>
          </p:cNvPr>
          <p:cNvSpPr txBox="1"/>
          <p:nvPr/>
        </p:nvSpPr>
        <p:spPr>
          <a:xfrm>
            <a:off x="4295093" y="2871931"/>
            <a:ext cx="133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4, 5, 6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108327A-2EED-4E5B-9CB6-59DBEC10C22E}"/>
              </a:ext>
            </a:extLst>
          </p:cNvPr>
          <p:cNvSpPr txBox="1"/>
          <p:nvPr/>
        </p:nvSpPr>
        <p:spPr>
          <a:xfrm>
            <a:off x="2060491" y="313270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2B5651-DAE3-44E7-B691-1B050AAE0F49}"/>
              </a:ext>
            </a:extLst>
          </p:cNvPr>
          <p:cNvSpPr txBox="1"/>
          <p:nvPr/>
        </p:nvSpPr>
        <p:spPr>
          <a:xfrm>
            <a:off x="2843742" y="3115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83893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Example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/>
              <a:t>Disk = collection of disk blocks (1 disk block = 1K byte)</a:t>
            </a:r>
          </a:p>
          <a:p>
            <a:pPr marL="0" indent="0" algn="just">
              <a:buNone/>
            </a:pPr>
            <a:r>
              <a:rPr lang="en-US" sz="2000"/>
              <a:t>File = collection of file blocks ( 1 file block = 1K byte)</a:t>
            </a:r>
          </a:p>
          <a:p>
            <a:pPr marL="0" indent="0" algn="just">
              <a:buNone/>
            </a:pPr>
            <a:endParaRPr lang="en-US" sz="2000"/>
          </a:p>
          <a:p>
            <a:pPr marL="0" indent="0" algn="just">
              <a:buNone/>
            </a:pPr>
            <a:r>
              <a:rPr lang="en-US" sz="2000"/>
              <a:t>File operations scenario:</a:t>
            </a:r>
          </a:p>
          <a:p>
            <a:pPr marL="0" indent="0" algn="just">
              <a:buNone/>
            </a:pPr>
            <a:r>
              <a:rPr lang="en-US" sz="2000"/>
              <a:t>   write f1 (2 block file)</a:t>
            </a:r>
          </a:p>
          <a:p>
            <a:pPr marL="0" indent="0" algn="just">
              <a:buNone/>
            </a:pPr>
            <a:r>
              <a:rPr lang="en-US" sz="2000"/>
              <a:t>   write f2 (3 block file)</a:t>
            </a:r>
          </a:p>
          <a:p>
            <a:pPr marL="0" indent="0" algn="just">
              <a:buNone/>
            </a:pPr>
            <a:r>
              <a:rPr lang="en-US" sz="2000"/>
              <a:t>   </a:t>
            </a:r>
            <a:r>
              <a:rPr lang="en-US" sz="2000">
                <a:solidFill>
                  <a:srgbClr val="FF0000"/>
                </a:solidFill>
              </a:rPr>
              <a:t>delete f1</a:t>
            </a:r>
          </a:p>
          <a:p>
            <a:pPr marL="0" indent="0" algn="just">
              <a:buNone/>
            </a:pPr>
            <a:r>
              <a:rPr lang="en-US" sz="2000"/>
              <a:t>   write f3 (3 block file)</a:t>
            </a: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0855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5728</TotalTime>
  <Words>2343</Words>
  <Application>Microsoft Office PowerPoint</Application>
  <PresentationFormat>화면 슬라이드 쇼(4:3)</PresentationFormat>
  <Paragraphs>576</Paragraphs>
  <Slides>31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37" baseType="lpstr">
      <vt:lpstr>돋움</vt:lpstr>
      <vt:lpstr>맑은 고딕</vt:lpstr>
      <vt:lpstr>바탕</vt:lpstr>
      <vt:lpstr>Arial</vt:lpstr>
      <vt:lpstr>Cambria Math</vt:lpstr>
      <vt:lpstr>Office 테마</vt:lpstr>
      <vt:lpstr>Lecture 6: file system (fs)</vt:lpstr>
      <vt:lpstr>Lecture 6: file system (fs)</vt:lpstr>
      <vt:lpstr>Example </vt:lpstr>
      <vt:lpstr>Example fs</vt:lpstr>
      <vt:lpstr>Example </vt:lpstr>
      <vt:lpstr>Example fs after "write f1 (2blk file)"</vt:lpstr>
      <vt:lpstr>Example </vt:lpstr>
      <vt:lpstr>Example fs after "write f2 (3blk file)"</vt:lpstr>
      <vt:lpstr>Example </vt:lpstr>
      <vt:lpstr>Example fs after "delete f1"</vt:lpstr>
      <vt:lpstr>Example </vt:lpstr>
      <vt:lpstr>Example fs after "write f3 (3 blk)"</vt:lpstr>
      <vt:lpstr>file system: remember file block location</vt:lpstr>
      <vt:lpstr>EXT2: Linux file system (1blk=4K byte) </vt:lpstr>
      <vt:lpstr>EXT2: Linux file system </vt:lpstr>
      <vt:lpstr>EXT2: Linux file system </vt:lpstr>
      <vt:lpstr>inode table: array of inode </vt:lpstr>
      <vt:lpstr>inode table: array of inode </vt:lpstr>
      <vt:lpstr>EXT2: Linux file system (1blk=4K byte) </vt:lpstr>
      <vt:lpstr>IBM : Inode Bit Map </vt:lpstr>
      <vt:lpstr>EXT2: Linux file system (1blk=4K byte) </vt:lpstr>
      <vt:lpstr>DBM : Datablock Bit Map </vt:lpstr>
      <vt:lpstr>EXT2: Linux file system (1blk=4K byte) </vt:lpstr>
      <vt:lpstr>Group Descriptor </vt:lpstr>
      <vt:lpstr>EXT2: Linux file system (1blk=4K byte) </vt:lpstr>
      <vt:lpstr>Superblock </vt:lpstr>
      <vt:lpstr>homework: analyzing ext2 disk</vt:lpstr>
      <vt:lpstr>hw 6: reading superblock</vt:lpstr>
      <vt:lpstr>PowerPoint 프레젠테이션</vt:lpstr>
      <vt:lpstr>PowerPoint 프레젠테이션</vt:lpstr>
      <vt:lpstr>PowerPoint 프레젠테이션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Studying OS</dc:title>
  <dc:creator>Microsoft Corporation</dc:creator>
  <cp:lastModifiedBy>kim ki</cp:lastModifiedBy>
  <cp:revision>293</cp:revision>
  <dcterms:created xsi:type="dcterms:W3CDTF">2006-10-05T04:04:58Z</dcterms:created>
  <dcterms:modified xsi:type="dcterms:W3CDTF">2022-01-02T03:00:15Z</dcterms:modified>
</cp:coreProperties>
</file>