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42" r:id="rId2"/>
    <p:sldId id="367" r:id="rId3"/>
    <p:sldId id="368" r:id="rId4"/>
    <p:sldId id="370" r:id="rId5"/>
    <p:sldId id="369" r:id="rId6"/>
    <p:sldId id="371" r:id="rId7"/>
    <p:sldId id="372" r:id="rId8"/>
    <p:sldId id="377" r:id="rId9"/>
    <p:sldId id="373" r:id="rId10"/>
    <p:sldId id="374" r:id="rId11"/>
    <p:sldId id="375" r:id="rId12"/>
    <p:sldId id="376" r:id="rId13"/>
    <p:sldId id="379" r:id="rId14"/>
    <p:sldId id="378" r:id="rId15"/>
    <p:sldId id="386" r:id="rId16"/>
    <p:sldId id="385" r:id="rId17"/>
    <p:sldId id="387" r:id="rId18"/>
    <p:sldId id="382" r:id="rId19"/>
    <p:sldId id="383" r:id="rId20"/>
    <p:sldId id="384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79" d="100"/>
          <a:sy n="79" d="100"/>
        </p:scale>
        <p:origin x="15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2021-12-24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5: process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interrupt, </a:t>
            </a:r>
            <a:r>
              <a:rPr lang="en-US" sz="2000">
                <a:solidFill>
                  <a:srgbClr val="FF0000"/>
                </a:solidFill>
              </a:rPr>
              <a:t>process</a:t>
            </a:r>
            <a:r>
              <a:rPr lang="en-US" sz="2000"/>
              <a:t>, file, memory, I/O</a:t>
            </a:r>
          </a:p>
          <a:p>
            <a:pPr algn="just"/>
            <a:endParaRPr lang="en-US" sz="2000"/>
          </a:p>
          <a:p>
            <a:pPr algn="just"/>
            <a:r>
              <a:rPr lang="en-US" sz="2000"/>
              <a:t>- process definition</a:t>
            </a:r>
          </a:p>
          <a:p>
            <a:pPr algn="just"/>
            <a:r>
              <a:rPr lang="en-US" sz="2000"/>
              <a:t>- Multiprogramming, Timesharing</a:t>
            </a:r>
          </a:p>
          <a:p>
            <a:pPr algn="just"/>
            <a:r>
              <a:rPr lang="en-US" sz="2000"/>
              <a:t>- process descriptor, process queue, run queue</a:t>
            </a:r>
          </a:p>
          <a:p>
            <a:pPr algn="just"/>
            <a:r>
              <a:rPr lang="en-US" sz="2000"/>
              <a:t>- pid, process state, time slice, mm, eip</a:t>
            </a:r>
          </a:p>
          <a:p>
            <a:pPr algn="just"/>
            <a:r>
              <a:rPr lang="en-US" sz="2000"/>
              <a:t>- task_struct{}, thread_union{}, KMS(Kernel Mode Stack)</a:t>
            </a:r>
          </a:p>
          <a:p>
            <a:pPr algn="just"/>
            <a:r>
              <a:rPr lang="en-US" sz="2000"/>
              <a:t>- init_task, current</a:t>
            </a:r>
          </a:p>
          <a:p>
            <a:pPr algn="just"/>
            <a:r>
              <a:rPr lang="en-US" sz="2000"/>
              <a:t>- process schedule example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74" y="265393"/>
            <a:ext cx="8686800" cy="265182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p2 runs and uses up all 10 ticks, stop p2, </a:t>
            </a:r>
            <a:br>
              <a:rPr lang="en-US" sz="2000"/>
            </a:br>
            <a:r>
              <a:rPr lang="en-US" sz="2000"/>
              <a:t>remember stopped location (</a:t>
            </a:r>
            <a:r>
              <a:rPr lang="en-US" sz="2000">
                <a:solidFill>
                  <a:srgbClr val="FF0000"/>
                </a:solidFill>
              </a:rPr>
              <a:t>b</a:t>
            </a:r>
            <a:r>
              <a:rPr lang="en-US" sz="2000"/>
              <a:t>) in p2's eip, </a:t>
            </a:r>
            <a:br>
              <a:rPr lang="en-US" sz="2000"/>
            </a:br>
            <a:r>
              <a:rPr lang="en-US" sz="2000"/>
              <a:t>restore p2's tq to 10 ticks again, schedule p3 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07022" y="2300376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43608" y="2477674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373461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406" y="265393"/>
            <a:ext cx="8678367" cy="240588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p3 runs, user types 'x' after 2 ticks , INT 33, stop p3, </a:t>
            </a:r>
            <a:br>
              <a:rPr lang="en-US" sz="2000"/>
            </a:br>
            <a:r>
              <a:rPr lang="en-US" sz="2000"/>
              <a:t>remember stopped location(</a:t>
            </a:r>
            <a:r>
              <a:rPr lang="en-US" sz="2000">
                <a:solidFill>
                  <a:srgbClr val="FF0000"/>
                </a:solidFill>
              </a:rPr>
              <a:t>c</a:t>
            </a:r>
            <a:r>
              <a:rPr lang="en-US" sz="2000"/>
              <a:t>) in p3's eip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28423" y="1668845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63611" y="1484784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43608" y="1664151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115368" y="1510263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70" y="2241896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4045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10" y="310418"/>
            <a:ext cx="8678367" cy="240588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jump to ISR (interrupt[1]=&gt;atkbd_interrupt) for INT 33,</a:t>
            </a:r>
            <a:br>
              <a:rPr lang="en-US" sz="2000"/>
            </a:br>
            <a:r>
              <a:rPr lang="en-US" sz="2000"/>
              <a:t>handle INT 33 (display 'x', remember 'x' in keyboard input buffer)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07444" y="485236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72339" y="5006250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115368" y="1510263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70" y="2241896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42326" y="4883138"/>
            <a:ext cx="1626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559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507" y="6167353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C8BD98EA-AAA9-44BB-B3D0-DC13C606C763}"/>
              </a:ext>
            </a:extLst>
          </p:cNvPr>
          <p:cNvSpPr/>
          <p:nvPr/>
        </p:nvSpPr>
        <p:spPr>
          <a:xfrm>
            <a:off x="8387763" y="609600"/>
            <a:ext cx="433949" cy="4124358"/>
          </a:xfrm>
          <a:custGeom>
            <a:avLst/>
            <a:gdLst>
              <a:gd name="connsiteX0" fmla="*/ 248237 w 433949"/>
              <a:gd name="connsiteY0" fmla="*/ 0 h 4124358"/>
              <a:gd name="connsiteX1" fmla="*/ 320808 w 433949"/>
              <a:gd name="connsiteY1" fmla="*/ 116114 h 4124358"/>
              <a:gd name="connsiteX2" fmla="*/ 349837 w 433949"/>
              <a:gd name="connsiteY2" fmla="*/ 159657 h 4124358"/>
              <a:gd name="connsiteX3" fmla="*/ 364351 w 433949"/>
              <a:gd name="connsiteY3" fmla="*/ 203200 h 4124358"/>
              <a:gd name="connsiteX4" fmla="*/ 378866 w 433949"/>
              <a:gd name="connsiteY4" fmla="*/ 261257 h 4124358"/>
              <a:gd name="connsiteX5" fmla="*/ 407894 w 433949"/>
              <a:gd name="connsiteY5" fmla="*/ 348343 h 4124358"/>
              <a:gd name="connsiteX6" fmla="*/ 407894 w 433949"/>
              <a:gd name="connsiteY6" fmla="*/ 1219200 h 4124358"/>
              <a:gd name="connsiteX7" fmla="*/ 378866 w 433949"/>
              <a:gd name="connsiteY7" fmla="*/ 1451429 h 4124358"/>
              <a:gd name="connsiteX8" fmla="*/ 364351 w 433949"/>
              <a:gd name="connsiteY8" fmla="*/ 1553029 h 4124358"/>
              <a:gd name="connsiteX9" fmla="*/ 335323 w 433949"/>
              <a:gd name="connsiteY9" fmla="*/ 1654629 h 4124358"/>
              <a:gd name="connsiteX10" fmla="*/ 320808 w 433949"/>
              <a:gd name="connsiteY10" fmla="*/ 1741714 h 4124358"/>
              <a:gd name="connsiteX11" fmla="*/ 306294 w 433949"/>
              <a:gd name="connsiteY11" fmla="*/ 1785257 h 4124358"/>
              <a:gd name="connsiteX12" fmla="*/ 291780 w 433949"/>
              <a:gd name="connsiteY12" fmla="*/ 1857829 h 4124358"/>
              <a:gd name="connsiteX13" fmla="*/ 277266 w 433949"/>
              <a:gd name="connsiteY13" fmla="*/ 1944914 h 4124358"/>
              <a:gd name="connsiteX14" fmla="*/ 262751 w 433949"/>
              <a:gd name="connsiteY14" fmla="*/ 1988457 h 4124358"/>
              <a:gd name="connsiteX15" fmla="*/ 233723 w 433949"/>
              <a:gd name="connsiteY15" fmla="*/ 2133600 h 4124358"/>
              <a:gd name="connsiteX16" fmla="*/ 175666 w 433949"/>
              <a:gd name="connsiteY16" fmla="*/ 2365829 h 4124358"/>
              <a:gd name="connsiteX17" fmla="*/ 146637 w 433949"/>
              <a:gd name="connsiteY17" fmla="*/ 2554514 h 4124358"/>
              <a:gd name="connsiteX18" fmla="*/ 132123 w 433949"/>
              <a:gd name="connsiteY18" fmla="*/ 2641600 h 4124358"/>
              <a:gd name="connsiteX19" fmla="*/ 117608 w 433949"/>
              <a:gd name="connsiteY19" fmla="*/ 2743200 h 4124358"/>
              <a:gd name="connsiteX20" fmla="*/ 103094 w 433949"/>
              <a:gd name="connsiteY20" fmla="*/ 2859314 h 4124358"/>
              <a:gd name="connsiteX21" fmla="*/ 74066 w 433949"/>
              <a:gd name="connsiteY21" fmla="*/ 2917371 h 4124358"/>
              <a:gd name="connsiteX22" fmla="*/ 59551 w 433949"/>
              <a:gd name="connsiteY22" fmla="*/ 3033486 h 4124358"/>
              <a:gd name="connsiteX23" fmla="*/ 30523 w 433949"/>
              <a:gd name="connsiteY23" fmla="*/ 3222171 h 4124358"/>
              <a:gd name="connsiteX24" fmla="*/ 16008 w 433949"/>
              <a:gd name="connsiteY24" fmla="*/ 3367314 h 4124358"/>
              <a:gd name="connsiteX25" fmla="*/ 16008 w 433949"/>
              <a:gd name="connsiteY25" fmla="*/ 4122057 h 4124358"/>
              <a:gd name="connsiteX26" fmla="*/ 30523 w 433949"/>
              <a:gd name="connsiteY26" fmla="*/ 4093029 h 4124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33949" h="4124358">
                <a:moveTo>
                  <a:pt x="248237" y="0"/>
                </a:moveTo>
                <a:cubicBezTo>
                  <a:pt x="272427" y="38705"/>
                  <a:pt x="296304" y="77607"/>
                  <a:pt x="320808" y="116114"/>
                </a:cubicBezTo>
                <a:cubicBezTo>
                  <a:pt x="330173" y="130831"/>
                  <a:pt x="349837" y="159657"/>
                  <a:pt x="349837" y="159657"/>
                </a:cubicBezTo>
                <a:cubicBezTo>
                  <a:pt x="354675" y="174171"/>
                  <a:pt x="360148" y="188489"/>
                  <a:pt x="364351" y="203200"/>
                </a:cubicBezTo>
                <a:cubicBezTo>
                  <a:pt x="369831" y="222380"/>
                  <a:pt x="373134" y="242150"/>
                  <a:pt x="378866" y="261257"/>
                </a:cubicBezTo>
                <a:cubicBezTo>
                  <a:pt x="387659" y="290565"/>
                  <a:pt x="407894" y="348343"/>
                  <a:pt x="407894" y="348343"/>
                </a:cubicBezTo>
                <a:cubicBezTo>
                  <a:pt x="452344" y="703949"/>
                  <a:pt x="431377" y="491212"/>
                  <a:pt x="407894" y="1219200"/>
                </a:cubicBezTo>
                <a:cubicBezTo>
                  <a:pt x="404644" y="1319965"/>
                  <a:pt x="392784" y="1360966"/>
                  <a:pt x="378866" y="1451429"/>
                </a:cubicBezTo>
                <a:cubicBezTo>
                  <a:pt x="373664" y="1485242"/>
                  <a:pt x="371519" y="1519578"/>
                  <a:pt x="364351" y="1553029"/>
                </a:cubicBezTo>
                <a:cubicBezTo>
                  <a:pt x="356971" y="1587469"/>
                  <a:pt x="343243" y="1620309"/>
                  <a:pt x="335323" y="1654629"/>
                </a:cubicBezTo>
                <a:cubicBezTo>
                  <a:pt x="328706" y="1683304"/>
                  <a:pt x="327192" y="1712986"/>
                  <a:pt x="320808" y="1741714"/>
                </a:cubicBezTo>
                <a:cubicBezTo>
                  <a:pt x="317489" y="1756649"/>
                  <a:pt x="310005" y="1770414"/>
                  <a:pt x="306294" y="1785257"/>
                </a:cubicBezTo>
                <a:cubicBezTo>
                  <a:pt x="300311" y="1809190"/>
                  <a:pt x="296193" y="1833557"/>
                  <a:pt x="291780" y="1857829"/>
                </a:cubicBezTo>
                <a:cubicBezTo>
                  <a:pt x="286516" y="1886783"/>
                  <a:pt x="283650" y="1916186"/>
                  <a:pt x="277266" y="1944914"/>
                </a:cubicBezTo>
                <a:cubicBezTo>
                  <a:pt x="273947" y="1959849"/>
                  <a:pt x="266191" y="1973549"/>
                  <a:pt x="262751" y="1988457"/>
                </a:cubicBezTo>
                <a:cubicBezTo>
                  <a:pt x="251657" y="2036533"/>
                  <a:pt x="249326" y="2086793"/>
                  <a:pt x="233723" y="2133600"/>
                </a:cubicBezTo>
                <a:cubicBezTo>
                  <a:pt x="196330" y="2245777"/>
                  <a:pt x="199023" y="2225698"/>
                  <a:pt x="175666" y="2365829"/>
                </a:cubicBezTo>
                <a:cubicBezTo>
                  <a:pt x="139477" y="2582953"/>
                  <a:pt x="183971" y="2311841"/>
                  <a:pt x="146637" y="2554514"/>
                </a:cubicBezTo>
                <a:cubicBezTo>
                  <a:pt x="142162" y="2583601"/>
                  <a:pt x="136598" y="2612513"/>
                  <a:pt x="132123" y="2641600"/>
                </a:cubicBezTo>
                <a:cubicBezTo>
                  <a:pt x="126921" y="2675413"/>
                  <a:pt x="122129" y="2709290"/>
                  <a:pt x="117608" y="2743200"/>
                </a:cubicBezTo>
                <a:cubicBezTo>
                  <a:pt x="112453" y="2781864"/>
                  <a:pt x="112554" y="2821473"/>
                  <a:pt x="103094" y="2859314"/>
                </a:cubicBezTo>
                <a:cubicBezTo>
                  <a:pt x="97846" y="2880305"/>
                  <a:pt x="83742" y="2898019"/>
                  <a:pt x="74066" y="2917371"/>
                </a:cubicBezTo>
                <a:cubicBezTo>
                  <a:pt x="69228" y="2956076"/>
                  <a:pt x="65067" y="2994872"/>
                  <a:pt x="59551" y="3033486"/>
                </a:cubicBezTo>
                <a:cubicBezTo>
                  <a:pt x="42052" y="3155974"/>
                  <a:pt x="46130" y="3089511"/>
                  <a:pt x="30523" y="3222171"/>
                </a:cubicBezTo>
                <a:cubicBezTo>
                  <a:pt x="24842" y="3270460"/>
                  <a:pt x="20846" y="3318933"/>
                  <a:pt x="16008" y="3367314"/>
                </a:cubicBezTo>
                <a:cubicBezTo>
                  <a:pt x="-37" y="3704274"/>
                  <a:pt x="-10056" y="3744136"/>
                  <a:pt x="16008" y="4122057"/>
                </a:cubicBezTo>
                <a:cubicBezTo>
                  <a:pt x="16752" y="4132850"/>
                  <a:pt x="25685" y="4102705"/>
                  <a:pt x="30523" y="409302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88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10" y="310418"/>
            <a:ext cx="8678367" cy="240588"/>
          </a:xfrm>
        </p:spPr>
        <p:txBody>
          <a:bodyPr>
            <a:noAutofit/>
          </a:bodyPr>
          <a:lstStyle/>
          <a:p>
            <a:pPr algn="just"/>
            <a:r>
              <a:rPr lang="en-US" sz="2000"/>
              <a:t>after handling of INT 33, reschedule ==&gt; p3 resumes at </a:t>
            </a:r>
            <a:r>
              <a:rPr lang="en-US" sz="200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80297" y="1484553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66796" y="1664151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115368" y="1510263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70" y="2241896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30423" y="4853644"/>
            <a:ext cx="95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559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507" y="6167353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90783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p3 runs, user types 'y', INT 33, stop p3. remember stopped location(</a:t>
            </a:r>
            <a:r>
              <a:rPr lang="en-US" sz="2000">
                <a:solidFill>
                  <a:srgbClr val="FF0000"/>
                </a:solidFill>
              </a:rPr>
              <a:t>c2</a:t>
            </a:r>
            <a:r>
              <a:rPr lang="en-US" sz="2000"/>
              <a:t>) in </a:t>
            </a:r>
            <a:br>
              <a:rPr lang="en-US" sz="2000"/>
            </a:br>
            <a:r>
              <a:rPr lang="en-US" sz="2000"/>
              <a:t>p3's eip =&gt; jump to atkbd_interrupt, handle INT33</a:t>
            </a:r>
            <a:br>
              <a:rPr lang="en-US" sz="2000"/>
            </a:br>
            <a:endParaRPr lang="en-US" sz="2000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05404" y="485236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70300" y="5006250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-29027" y="4883138"/>
            <a:ext cx="1072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499" y="6107801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FA35C2-C80E-4BEA-BD47-A7AA5D39E7C0}"/>
              </a:ext>
            </a:extLst>
          </p:cNvPr>
          <p:cNvSpPr txBox="1"/>
          <p:nvPr/>
        </p:nvSpPr>
        <p:spPr>
          <a:xfrm>
            <a:off x="7699343" y="6121697"/>
            <a:ext cx="228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y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ABA8E71E-EFE6-4007-AA4F-C7F8B3AE6062}"/>
              </a:ext>
            </a:extLst>
          </p:cNvPr>
          <p:cNvSpPr/>
          <p:nvPr/>
        </p:nvSpPr>
        <p:spPr>
          <a:xfrm>
            <a:off x="6371771" y="493486"/>
            <a:ext cx="2017486" cy="4207549"/>
          </a:xfrm>
          <a:custGeom>
            <a:avLst/>
            <a:gdLst>
              <a:gd name="connsiteX0" fmla="*/ 0 w 2017486"/>
              <a:gd name="connsiteY0" fmla="*/ 0 h 4207549"/>
              <a:gd name="connsiteX1" fmla="*/ 348343 w 2017486"/>
              <a:gd name="connsiteY1" fmla="*/ 43543 h 4207549"/>
              <a:gd name="connsiteX2" fmla="*/ 551543 w 2017486"/>
              <a:gd name="connsiteY2" fmla="*/ 72571 h 4207549"/>
              <a:gd name="connsiteX3" fmla="*/ 667658 w 2017486"/>
              <a:gd name="connsiteY3" fmla="*/ 101600 h 4207549"/>
              <a:gd name="connsiteX4" fmla="*/ 740229 w 2017486"/>
              <a:gd name="connsiteY4" fmla="*/ 116114 h 4207549"/>
              <a:gd name="connsiteX5" fmla="*/ 841829 w 2017486"/>
              <a:gd name="connsiteY5" fmla="*/ 159657 h 4207549"/>
              <a:gd name="connsiteX6" fmla="*/ 899886 w 2017486"/>
              <a:gd name="connsiteY6" fmla="*/ 174171 h 4207549"/>
              <a:gd name="connsiteX7" fmla="*/ 1045029 w 2017486"/>
              <a:gd name="connsiteY7" fmla="*/ 246743 h 4207549"/>
              <a:gd name="connsiteX8" fmla="*/ 1161143 w 2017486"/>
              <a:gd name="connsiteY8" fmla="*/ 290285 h 4207549"/>
              <a:gd name="connsiteX9" fmla="*/ 1306286 w 2017486"/>
              <a:gd name="connsiteY9" fmla="*/ 362857 h 4207549"/>
              <a:gd name="connsiteX10" fmla="*/ 1436915 w 2017486"/>
              <a:gd name="connsiteY10" fmla="*/ 478971 h 4207549"/>
              <a:gd name="connsiteX11" fmla="*/ 1538515 w 2017486"/>
              <a:gd name="connsiteY11" fmla="*/ 580571 h 4207549"/>
              <a:gd name="connsiteX12" fmla="*/ 1611086 w 2017486"/>
              <a:gd name="connsiteY12" fmla="*/ 696685 h 4207549"/>
              <a:gd name="connsiteX13" fmla="*/ 1698172 w 2017486"/>
              <a:gd name="connsiteY13" fmla="*/ 827314 h 4207549"/>
              <a:gd name="connsiteX14" fmla="*/ 1727200 w 2017486"/>
              <a:gd name="connsiteY14" fmla="*/ 928914 h 4207549"/>
              <a:gd name="connsiteX15" fmla="*/ 1799772 w 2017486"/>
              <a:gd name="connsiteY15" fmla="*/ 1059543 h 4207549"/>
              <a:gd name="connsiteX16" fmla="*/ 1843315 w 2017486"/>
              <a:gd name="connsiteY16" fmla="*/ 1161143 h 4207549"/>
              <a:gd name="connsiteX17" fmla="*/ 1857829 w 2017486"/>
              <a:gd name="connsiteY17" fmla="*/ 1233714 h 4207549"/>
              <a:gd name="connsiteX18" fmla="*/ 1872343 w 2017486"/>
              <a:gd name="connsiteY18" fmla="*/ 1277257 h 4207549"/>
              <a:gd name="connsiteX19" fmla="*/ 1886858 w 2017486"/>
              <a:gd name="connsiteY19" fmla="*/ 1335314 h 4207549"/>
              <a:gd name="connsiteX20" fmla="*/ 1901372 w 2017486"/>
              <a:gd name="connsiteY20" fmla="*/ 1378857 h 4207549"/>
              <a:gd name="connsiteX21" fmla="*/ 1915886 w 2017486"/>
              <a:gd name="connsiteY21" fmla="*/ 1436914 h 4207549"/>
              <a:gd name="connsiteX22" fmla="*/ 1959429 w 2017486"/>
              <a:gd name="connsiteY22" fmla="*/ 1553028 h 4207549"/>
              <a:gd name="connsiteX23" fmla="*/ 1988458 w 2017486"/>
              <a:gd name="connsiteY23" fmla="*/ 1683657 h 4207549"/>
              <a:gd name="connsiteX24" fmla="*/ 2017486 w 2017486"/>
              <a:gd name="connsiteY24" fmla="*/ 1843314 h 4207549"/>
              <a:gd name="connsiteX25" fmla="*/ 2002972 w 2017486"/>
              <a:gd name="connsiteY25" fmla="*/ 3483428 h 4207549"/>
              <a:gd name="connsiteX26" fmla="*/ 1973943 w 2017486"/>
              <a:gd name="connsiteY26" fmla="*/ 3657600 h 4207549"/>
              <a:gd name="connsiteX27" fmla="*/ 1959429 w 2017486"/>
              <a:gd name="connsiteY27" fmla="*/ 3904343 h 4207549"/>
              <a:gd name="connsiteX28" fmla="*/ 1944915 w 2017486"/>
              <a:gd name="connsiteY28" fmla="*/ 4165600 h 4207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17486" h="4207549">
                <a:moveTo>
                  <a:pt x="0" y="0"/>
                </a:moveTo>
                <a:cubicBezTo>
                  <a:pt x="410330" y="27355"/>
                  <a:pt x="55883" y="-7319"/>
                  <a:pt x="348343" y="43543"/>
                </a:cubicBezTo>
                <a:cubicBezTo>
                  <a:pt x="415752" y="55266"/>
                  <a:pt x="485165" y="55976"/>
                  <a:pt x="551543" y="72571"/>
                </a:cubicBezTo>
                <a:lnTo>
                  <a:pt x="667658" y="101600"/>
                </a:lnTo>
                <a:cubicBezTo>
                  <a:pt x="691696" y="107147"/>
                  <a:pt x="716296" y="110131"/>
                  <a:pt x="740229" y="116114"/>
                </a:cubicBezTo>
                <a:cubicBezTo>
                  <a:pt x="812318" y="134136"/>
                  <a:pt x="758746" y="128501"/>
                  <a:pt x="841829" y="159657"/>
                </a:cubicBezTo>
                <a:cubicBezTo>
                  <a:pt x="860507" y="166661"/>
                  <a:pt x="880534" y="169333"/>
                  <a:pt x="899886" y="174171"/>
                </a:cubicBezTo>
                <a:cubicBezTo>
                  <a:pt x="948267" y="198362"/>
                  <a:pt x="994806" y="226654"/>
                  <a:pt x="1045029" y="246743"/>
                </a:cubicBezTo>
                <a:cubicBezTo>
                  <a:pt x="1131805" y="281453"/>
                  <a:pt x="1092883" y="267532"/>
                  <a:pt x="1161143" y="290285"/>
                </a:cubicBezTo>
                <a:cubicBezTo>
                  <a:pt x="1264827" y="359408"/>
                  <a:pt x="1214382" y="339881"/>
                  <a:pt x="1306286" y="362857"/>
                </a:cubicBezTo>
                <a:cubicBezTo>
                  <a:pt x="1355824" y="395882"/>
                  <a:pt x="1403774" y="423736"/>
                  <a:pt x="1436915" y="478971"/>
                </a:cubicBezTo>
                <a:cubicBezTo>
                  <a:pt x="1491590" y="570096"/>
                  <a:pt x="1455225" y="538927"/>
                  <a:pt x="1538515" y="580571"/>
                </a:cubicBezTo>
                <a:cubicBezTo>
                  <a:pt x="1588472" y="680487"/>
                  <a:pt x="1543256" y="598709"/>
                  <a:pt x="1611086" y="696685"/>
                </a:cubicBezTo>
                <a:cubicBezTo>
                  <a:pt x="1640874" y="739712"/>
                  <a:pt x="1698172" y="827314"/>
                  <a:pt x="1698172" y="827314"/>
                </a:cubicBezTo>
                <a:cubicBezTo>
                  <a:pt x="1702822" y="845914"/>
                  <a:pt x="1716789" y="908093"/>
                  <a:pt x="1727200" y="928914"/>
                </a:cubicBezTo>
                <a:cubicBezTo>
                  <a:pt x="1782256" y="1039027"/>
                  <a:pt x="1757834" y="961689"/>
                  <a:pt x="1799772" y="1059543"/>
                </a:cubicBezTo>
                <a:cubicBezTo>
                  <a:pt x="1863842" y="1209039"/>
                  <a:pt x="1747035" y="968584"/>
                  <a:pt x="1843315" y="1161143"/>
                </a:cubicBezTo>
                <a:cubicBezTo>
                  <a:pt x="1848153" y="1185333"/>
                  <a:pt x="1851846" y="1209781"/>
                  <a:pt x="1857829" y="1233714"/>
                </a:cubicBezTo>
                <a:cubicBezTo>
                  <a:pt x="1861540" y="1248557"/>
                  <a:pt x="1868140" y="1262546"/>
                  <a:pt x="1872343" y="1277257"/>
                </a:cubicBezTo>
                <a:cubicBezTo>
                  <a:pt x="1877823" y="1296437"/>
                  <a:pt x="1881378" y="1316134"/>
                  <a:pt x="1886858" y="1335314"/>
                </a:cubicBezTo>
                <a:cubicBezTo>
                  <a:pt x="1891061" y="1350025"/>
                  <a:pt x="1897169" y="1364146"/>
                  <a:pt x="1901372" y="1378857"/>
                </a:cubicBezTo>
                <a:cubicBezTo>
                  <a:pt x="1906852" y="1398037"/>
                  <a:pt x="1909578" y="1417990"/>
                  <a:pt x="1915886" y="1436914"/>
                </a:cubicBezTo>
                <a:cubicBezTo>
                  <a:pt x="1946565" y="1528949"/>
                  <a:pt x="1939044" y="1481680"/>
                  <a:pt x="1959429" y="1553028"/>
                </a:cubicBezTo>
                <a:cubicBezTo>
                  <a:pt x="1977125" y="1614965"/>
                  <a:pt x="1973495" y="1616324"/>
                  <a:pt x="1988458" y="1683657"/>
                </a:cubicBezTo>
                <a:cubicBezTo>
                  <a:pt x="2015830" y="1806829"/>
                  <a:pt x="1992329" y="1667214"/>
                  <a:pt x="2017486" y="1843314"/>
                </a:cubicBezTo>
                <a:cubicBezTo>
                  <a:pt x="2012648" y="2390019"/>
                  <a:pt x="2016090" y="2936859"/>
                  <a:pt x="2002972" y="3483428"/>
                </a:cubicBezTo>
                <a:cubicBezTo>
                  <a:pt x="2001560" y="3542269"/>
                  <a:pt x="1973943" y="3657600"/>
                  <a:pt x="1973943" y="3657600"/>
                </a:cubicBezTo>
                <a:cubicBezTo>
                  <a:pt x="1969105" y="3739848"/>
                  <a:pt x="1963999" y="3822080"/>
                  <a:pt x="1959429" y="3904343"/>
                </a:cubicBezTo>
                <a:cubicBezTo>
                  <a:pt x="1944661" y="4170177"/>
                  <a:pt x="1944915" y="4272941"/>
                  <a:pt x="1944915" y="41656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B240FC81-EBB2-41F6-BA75-D8AEEA0E02F7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6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after handling of INT 33, reschedule ==&gt; p3 resumes at </a:t>
            </a:r>
            <a:r>
              <a:rPr lang="en-US" sz="2000">
                <a:solidFill>
                  <a:srgbClr val="FF0000"/>
                </a:solidFill>
              </a:rPr>
              <a:t>c2</a:t>
            </a:r>
            <a:br>
              <a:rPr lang="en-US" sz="2000"/>
            </a:br>
            <a:endParaRPr lang="en-US" sz="2000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89122" y="1484229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54018" y="1638118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-29027" y="4883138"/>
            <a:ext cx="1072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499" y="6107801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FA35C2-C80E-4BEA-BD47-A7AA5D39E7C0}"/>
              </a:ext>
            </a:extLst>
          </p:cNvPr>
          <p:cNvSpPr txBox="1"/>
          <p:nvPr/>
        </p:nvSpPr>
        <p:spPr>
          <a:xfrm>
            <a:off x="7699343" y="6121697"/>
            <a:ext cx="228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y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FA5B205D-4F96-4F9F-839B-4BB9575A33BD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01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p3 runs, user types Enter key , INT 33, stop p3. </a:t>
            </a:r>
            <a:br>
              <a:rPr lang="en-US" sz="2000"/>
            </a:br>
            <a:r>
              <a:rPr lang="en-US" sz="2000"/>
              <a:t>remember stopped location(</a:t>
            </a:r>
            <a:r>
              <a:rPr lang="en-US" sz="2000">
                <a:solidFill>
                  <a:srgbClr val="FF0000"/>
                </a:solidFill>
              </a:rPr>
              <a:t>c3</a:t>
            </a:r>
            <a:r>
              <a:rPr lang="en-US" sz="2000"/>
              <a:t>) in p3's eip,</a:t>
            </a:r>
            <a:br>
              <a:rPr lang="en-US" sz="2000"/>
            </a:br>
            <a:r>
              <a:rPr lang="en-US" sz="2000"/>
              <a:t>jump to ISR of INT 33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05404" y="485236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70300" y="5006250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-108519" y="4883138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499" y="6107801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FA35C2-C80E-4BEA-BD47-A7AA5D39E7C0}"/>
              </a:ext>
            </a:extLst>
          </p:cNvPr>
          <p:cNvSpPr txBox="1"/>
          <p:nvPr/>
        </p:nvSpPr>
        <p:spPr>
          <a:xfrm>
            <a:off x="7699343" y="6121697"/>
            <a:ext cx="228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y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6CFF7438-827B-478D-8E55-7595A0BA3FAC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25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atkbd_interrupt: "Enter" key means user finished typing command</a:t>
            </a:r>
            <a:br>
              <a:rPr lang="en-US" sz="2000"/>
            </a:br>
            <a:r>
              <a:rPr lang="en-US" sz="2000"/>
              <a:t>=&gt; find out who was waiting this command</a:t>
            </a:r>
            <a:br>
              <a:rPr lang="en-US" sz="2000"/>
            </a:br>
            <a:r>
              <a:rPr lang="en-US" sz="2000"/>
              <a:t>=&gt;copy "xy" to p1's buf variable, wakes up p1 (put p1 back to run queue)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05404" y="485236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70300" y="5006250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35114" y="4883138"/>
            <a:ext cx="1152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499" y="6107801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FA35C2-C80E-4BEA-BD47-A7AA5D39E7C0}"/>
              </a:ext>
            </a:extLst>
          </p:cNvPr>
          <p:cNvSpPr txBox="1"/>
          <p:nvPr/>
        </p:nvSpPr>
        <p:spPr>
          <a:xfrm>
            <a:off x="7699343" y="6121697"/>
            <a:ext cx="228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y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A2E78A-9E4D-466D-9121-7F293116F702}"/>
              </a:ext>
            </a:extLst>
          </p:cNvPr>
          <p:cNvSpPr txBox="1"/>
          <p:nvPr/>
        </p:nvSpPr>
        <p:spPr>
          <a:xfrm>
            <a:off x="354239" y="3552780"/>
            <a:ext cx="399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42" name="자유형: 도형 41">
            <a:extLst>
              <a:ext uri="{FF2B5EF4-FFF2-40B4-BE49-F238E27FC236}">
                <a16:creationId xmlns:a16="http://schemas.microsoft.com/office/drawing/2014/main" id="{5EF0C696-BDCF-48B4-9520-32B0668B8B65}"/>
              </a:ext>
            </a:extLst>
          </p:cNvPr>
          <p:cNvSpPr/>
          <p:nvPr/>
        </p:nvSpPr>
        <p:spPr>
          <a:xfrm>
            <a:off x="3265644" y="554455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B00C4D55-62AE-46C0-B71E-6E1D8E919E81}"/>
              </a:ext>
            </a:extLst>
          </p:cNvPr>
          <p:cNvSpPr/>
          <p:nvPr/>
        </p:nvSpPr>
        <p:spPr>
          <a:xfrm>
            <a:off x="4432896" y="5498303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50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after handling of INT 33, reschedule ==&gt; p3 resumes at </a:t>
            </a:r>
            <a:r>
              <a:rPr lang="en-US" sz="2000">
                <a:solidFill>
                  <a:srgbClr val="FF0000"/>
                </a:solidFill>
              </a:rPr>
              <a:t>c3</a:t>
            </a:r>
            <a:endParaRPr lang="en-US" sz="2000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6122226" y="598268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6290146" y="566280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74555" y="1499515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39451" y="1653404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15035" y="4883138"/>
            <a:ext cx="1028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A107E1-8E67-48E6-AF4A-2F619B86BB83}"/>
              </a:ext>
            </a:extLst>
          </p:cNvPr>
          <p:cNvSpPr txBox="1"/>
          <p:nvPr/>
        </p:nvSpPr>
        <p:spPr>
          <a:xfrm>
            <a:off x="7419499" y="6107801"/>
            <a:ext cx="25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FA35C2-C80E-4BEA-BD47-A7AA5D39E7C0}"/>
              </a:ext>
            </a:extLst>
          </p:cNvPr>
          <p:cNvSpPr txBox="1"/>
          <p:nvPr/>
        </p:nvSpPr>
        <p:spPr>
          <a:xfrm>
            <a:off x="7699343" y="6121697"/>
            <a:ext cx="228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y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A2E78A-9E4D-466D-9121-7F293116F702}"/>
              </a:ext>
            </a:extLst>
          </p:cNvPr>
          <p:cNvSpPr txBox="1"/>
          <p:nvPr/>
        </p:nvSpPr>
        <p:spPr>
          <a:xfrm>
            <a:off x="354239" y="3552780"/>
            <a:ext cx="399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42" name="자유형: 도형 41">
            <a:extLst>
              <a:ext uri="{FF2B5EF4-FFF2-40B4-BE49-F238E27FC236}">
                <a16:creationId xmlns:a16="http://schemas.microsoft.com/office/drawing/2014/main" id="{5EF0C696-BDCF-48B4-9520-32B0668B8B65}"/>
              </a:ext>
            </a:extLst>
          </p:cNvPr>
          <p:cNvSpPr/>
          <p:nvPr/>
        </p:nvSpPr>
        <p:spPr>
          <a:xfrm>
            <a:off x="3265644" y="554455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B00C4D55-62AE-46C0-B71E-6E1D8E919E81}"/>
              </a:ext>
            </a:extLst>
          </p:cNvPr>
          <p:cNvSpPr/>
          <p:nvPr/>
        </p:nvSpPr>
        <p:spPr>
          <a:xfrm>
            <a:off x="4432896" y="5498303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00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29" y="367539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p3 timer expires, stop p3, restore p3 tq to 10 ticks, schedule p1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3394068" y="6046246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3680042" y="5572346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74555" y="1499515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39451" y="1653404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15035" y="4883138"/>
            <a:ext cx="1028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A2E78A-9E4D-466D-9121-7F293116F702}"/>
              </a:ext>
            </a:extLst>
          </p:cNvPr>
          <p:cNvSpPr txBox="1"/>
          <p:nvPr/>
        </p:nvSpPr>
        <p:spPr>
          <a:xfrm>
            <a:off x="354239" y="3552780"/>
            <a:ext cx="399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42" name="자유형: 도형 41">
            <a:extLst>
              <a:ext uri="{FF2B5EF4-FFF2-40B4-BE49-F238E27FC236}">
                <a16:creationId xmlns:a16="http://schemas.microsoft.com/office/drawing/2014/main" id="{5EF0C696-BDCF-48B4-9520-32B0668B8B65}"/>
              </a:ext>
            </a:extLst>
          </p:cNvPr>
          <p:cNvSpPr/>
          <p:nvPr/>
        </p:nvSpPr>
        <p:spPr>
          <a:xfrm>
            <a:off x="3265644" y="554455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B00C4D55-62AE-46C0-B71E-6E1D8E919E81}"/>
              </a:ext>
            </a:extLst>
          </p:cNvPr>
          <p:cNvSpPr/>
          <p:nvPr/>
        </p:nvSpPr>
        <p:spPr>
          <a:xfrm>
            <a:off x="4432896" y="5498303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Definition of process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1"/>
            <a:ext cx="8363263" cy="532656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process = a program loaded in memory=</a:t>
            </a:r>
            <a:r>
              <a:rPr lang="en-US" sz="2000">
                <a:solidFill>
                  <a:srgbClr val="FF0000"/>
                </a:solidFill>
              </a:rPr>
              <a:t>body</a:t>
            </a:r>
            <a:r>
              <a:rPr lang="en-US" sz="2000"/>
              <a:t>+</a:t>
            </a:r>
            <a:r>
              <a:rPr lang="en-US" sz="2000">
                <a:solidFill>
                  <a:srgbClr val="FF0000"/>
                </a:solidFill>
              </a:rPr>
              <a:t>process descriptor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3B175B8B-1A18-407F-80E3-C2073E290D5D}"/>
              </a:ext>
            </a:extLst>
          </p:cNvPr>
          <p:cNvCxnSpPr/>
          <p:nvPr/>
        </p:nvCxnSpPr>
        <p:spPr>
          <a:xfrm>
            <a:off x="1187624" y="2564904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FB3C7769-18F1-40A8-95DC-78F014F8F3CF}"/>
              </a:ext>
            </a:extLst>
          </p:cNvPr>
          <p:cNvCxnSpPr/>
          <p:nvPr/>
        </p:nvCxnSpPr>
        <p:spPr>
          <a:xfrm>
            <a:off x="2339752" y="2564904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A1197B48-1179-489A-83A2-814322B4B221}"/>
              </a:ext>
            </a:extLst>
          </p:cNvPr>
          <p:cNvCxnSpPr/>
          <p:nvPr/>
        </p:nvCxnSpPr>
        <p:spPr>
          <a:xfrm>
            <a:off x="5508104" y="2564904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8EF8197-512E-4138-97DF-DB178B026F61}"/>
              </a:ext>
            </a:extLst>
          </p:cNvPr>
          <p:cNvCxnSpPr/>
          <p:nvPr/>
        </p:nvCxnSpPr>
        <p:spPr>
          <a:xfrm>
            <a:off x="6660232" y="2564904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64328320-97B6-4D8C-A991-9E362EAA5FD8}"/>
              </a:ext>
            </a:extLst>
          </p:cNvPr>
          <p:cNvCxnSpPr/>
          <p:nvPr/>
        </p:nvCxnSpPr>
        <p:spPr>
          <a:xfrm>
            <a:off x="1187624" y="522920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5A6AB58E-4F89-4B10-A2B6-4DEF8C6BC2D7}"/>
              </a:ext>
            </a:extLst>
          </p:cNvPr>
          <p:cNvCxnSpPr/>
          <p:nvPr/>
        </p:nvCxnSpPr>
        <p:spPr>
          <a:xfrm>
            <a:off x="1187624" y="573325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8EDBED9-8358-4A0B-B510-C6AF4B909716}"/>
              </a:ext>
            </a:extLst>
          </p:cNvPr>
          <p:cNvCxnSpPr/>
          <p:nvPr/>
        </p:nvCxnSpPr>
        <p:spPr>
          <a:xfrm>
            <a:off x="1187624" y="414908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0706908-F238-4091-8C5F-146BBDC3F20F}"/>
              </a:ext>
            </a:extLst>
          </p:cNvPr>
          <p:cNvCxnSpPr/>
          <p:nvPr/>
        </p:nvCxnSpPr>
        <p:spPr>
          <a:xfrm>
            <a:off x="1187624" y="364502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3BE0023-4802-45A5-A23E-170788BBD758}"/>
              </a:ext>
            </a:extLst>
          </p:cNvPr>
          <p:cNvCxnSpPr/>
          <p:nvPr/>
        </p:nvCxnSpPr>
        <p:spPr>
          <a:xfrm>
            <a:off x="5508104" y="364502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FC8CBB6-866D-4629-8156-5C0FA145B95E}"/>
              </a:ext>
            </a:extLst>
          </p:cNvPr>
          <p:cNvCxnSpPr/>
          <p:nvPr/>
        </p:nvCxnSpPr>
        <p:spPr>
          <a:xfrm>
            <a:off x="5508104" y="508518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31A0C0F-B6A0-48DD-8D8A-4E0163D85269}"/>
              </a:ext>
            </a:extLst>
          </p:cNvPr>
          <p:cNvCxnSpPr/>
          <p:nvPr/>
        </p:nvCxnSpPr>
        <p:spPr>
          <a:xfrm>
            <a:off x="2843808" y="3068960"/>
            <a:ext cx="20882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2C84971-CFA1-492F-BCFF-059E4FAC288F}"/>
              </a:ext>
            </a:extLst>
          </p:cNvPr>
          <p:cNvSpPr txBox="1"/>
          <p:nvPr/>
        </p:nvSpPr>
        <p:spPr>
          <a:xfrm>
            <a:off x="6753398" y="4134081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ex1's body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C22877-5C94-401F-BE79-2E66DDC3AE87}"/>
              </a:ext>
            </a:extLst>
          </p:cNvPr>
          <p:cNvSpPr txBox="1"/>
          <p:nvPr/>
        </p:nvSpPr>
        <p:spPr>
          <a:xfrm>
            <a:off x="1259632" y="529656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ex1.c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A4086B-79F9-4D2F-B550-ED60B690C91B}"/>
              </a:ext>
            </a:extLst>
          </p:cNvPr>
          <p:cNvSpPr txBox="1"/>
          <p:nvPr/>
        </p:nvSpPr>
        <p:spPr>
          <a:xfrm>
            <a:off x="5522349" y="3689366"/>
            <a:ext cx="1429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stack(UMS)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AE714D-B7D3-46FB-9117-593666A31442}"/>
              </a:ext>
            </a:extLst>
          </p:cNvPr>
          <p:cNvSpPr txBox="1"/>
          <p:nvPr/>
        </p:nvSpPr>
        <p:spPr>
          <a:xfrm>
            <a:off x="5792760" y="41084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870515-DCE1-4555-8030-782EF204396D}"/>
              </a:ext>
            </a:extLst>
          </p:cNvPr>
          <p:cNvSpPr txBox="1"/>
          <p:nvPr/>
        </p:nvSpPr>
        <p:spPr>
          <a:xfrm>
            <a:off x="1384030" y="371238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72E9C2-95AA-45BF-B2CD-7DF2C0F5211E}"/>
              </a:ext>
            </a:extLst>
          </p:cNvPr>
          <p:cNvSpPr txBox="1"/>
          <p:nvPr/>
        </p:nvSpPr>
        <p:spPr>
          <a:xfrm>
            <a:off x="3493301" y="2564904"/>
            <a:ext cx="93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$./ex1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2BD3DC-C792-48F1-9570-978E7B0E94EF}"/>
              </a:ext>
            </a:extLst>
          </p:cNvPr>
          <p:cNvSpPr txBox="1"/>
          <p:nvPr/>
        </p:nvSpPr>
        <p:spPr>
          <a:xfrm>
            <a:off x="5823214" y="4646384"/>
            <a:ext cx="79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C620DB-0730-41C8-82E2-F3C2D7485531}"/>
              </a:ext>
            </a:extLst>
          </p:cNvPr>
          <p:cNvSpPr txBox="1"/>
          <p:nvPr/>
        </p:nvSpPr>
        <p:spPr>
          <a:xfrm>
            <a:off x="7002270" y="2493551"/>
            <a:ext cx="162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*UMS=</a:t>
            </a:r>
          </a:p>
          <a:p>
            <a:r>
              <a:rPr lang="en-US" sz="1400">
                <a:solidFill>
                  <a:srgbClr val="7030A0"/>
                </a:solidFill>
              </a:rPr>
              <a:t>User Mode Stack</a:t>
            </a: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9674804A-7C9A-46A1-B065-78E616CC7B1B}"/>
              </a:ext>
            </a:extLst>
          </p:cNvPr>
          <p:cNvCxnSpPr/>
          <p:nvPr/>
        </p:nvCxnSpPr>
        <p:spPr>
          <a:xfrm>
            <a:off x="5508104" y="408171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2947574-CFEA-4A8E-A608-CD253FF20D86}"/>
              </a:ext>
            </a:extLst>
          </p:cNvPr>
          <p:cNvCxnSpPr/>
          <p:nvPr/>
        </p:nvCxnSpPr>
        <p:spPr>
          <a:xfrm>
            <a:off x="5508104" y="45836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CB7B1B43-005F-46BD-8C2B-6EB8D0F3CAAB}"/>
              </a:ext>
            </a:extLst>
          </p:cNvPr>
          <p:cNvCxnSpPr/>
          <p:nvPr/>
        </p:nvCxnSpPr>
        <p:spPr>
          <a:xfrm>
            <a:off x="7744030" y="483105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자유형: 도형 33">
            <a:extLst>
              <a:ext uri="{FF2B5EF4-FFF2-40B4-BE49-F238E27FC236}">
                <a16:creationId xmlns:a16="http://schemas.microsoft.com/office/drawing/2014/main" id="{1A2F4F0E-8092-427C-A197-EF2A3BD06BF1}"/>
              </a:ext>
            </a:extLst>
          </p:cNvPr>
          <p:cNvSpPr/>
          <p:nvPr/>
        </p:nvSpPr>
        <p:spPr>
          <a:xfrm>
            <a:off x="6691086" y="3657600"/>
            <a:ext cx="290285" cy="435429"/>
          </a:xfrm>
          <a:custGeom>
            <a:avLst/>
            <a:gdLst>
              <a:gd name="connsiteX0" fmla="*/ 0 w 290285"/>
              <a:gd name="connsiteY0" fmla="*/ 0 h 435429"/>
              <a:gd name="connsiteX1" fmla="*/ 72571 w 290285"/>
              <a:gd name="connsiteY1" fmla="*/ 58057 h 435429"/>
              <a:gd name="connsiteX2" fmla="*/ 145143 w 290285"/>
              <a:gd name="connsiteY2" fmla="*/ 116114 h 435429"/>
              <a:gd name="connsiteX3" fmla="*/ 188685 w 290285"/>
              <a:gd name="connsiteY3" fmla="*/ 203200 h 435429"/>
              <a:gd name="connsiteX4" fmla="*/ 217714 w 290285"/>
              <a:gd name="connsiteY4" fmla="*/ 246743 h 435429"/>
              <a:gd name="connsiteX5" fmla="*/ 261257 w 290285"/>
              <a:gd name="connsiteY5" fmla="*/ 377371 h 435429"/>
              <a:gd name="connsiteX6" fmla="*/ 290285 w 290285"/>
              <a:gd name="connsiteY6" fmla="*/ 435429 h 435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285" h="435429">
                <a:moveTo>
                  <a:pt x="0" y="0"/>
                </a:moveTo>
                <a:cubicBezTo>
                  <a:pt x="24190" y="19352"/>
                  <a:pt x="50666" y="36152"/>
                  <a:pt x="72571" y="58057"/>
                </a:cubicBezTo>
                <a:cubicBezTo>
                  <a:pt x="138222" y="123708"/>
                  <a:pt x="60375" y="87859"/>
                  <a:pt x="145143" y="116114"/>
                </a:cubicBezTo>
                <a:cubicBezTo>
                  <a:pt x="228339" y="240911"/>
                  <a:pt x="128589" y="83008"/>
                  <a:pt x="188685" y="203200"/>
                </a:cubicBezTo>
                <a:cubicBezTo>
                  <a:pt x="196486" y="218802"/>
                  <a:pt x="208038" y="232229"/>
                  <a:pt x="217714" y="246743"/>
                </a:cubicBezTo>
                <a:lnTo>
                  <a:pt x="261257" y="377371"/>
                </a:lnTo>
                <a:cubicBezTo>
                  <a:pt x="277935" y="427405"/>
                  <a:pt x="264953" y="410095"/>
                  <a:pt x="290285" y="4354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자유형: 도형 34">
            <a:extLst>
              <a:ext uri="{FF2B5EF4-FFF2-40B4-BE49-F238E27FC236}">
                <a16:creationId xmlns:a16="http://schemas.microsoft.com/office/drawing/2014/main" id="{E6540B53-EC46-43A7-BCE3-F57A2D23721D}"/>
              </a:ext>
            </a:extLst>
          </p:cNvPr>
          <p:cNvSpPr/>
          <p:nvPr/>
        </p:nvSpPr>
        <p:spPr>
          <a:xfrm>
            <a:off x="6734629" y="4775200"/>
            <a:ext cx="304800" cy="349618"/>
          </a:xfrm>
          <a:custGeom>
            <a:avLst/>
            <a:gdLst>
              <a:gd name="connsiteX0" fmla="*/ 304800 w 304800"/>
              <a:gd name="connsiteY0" fmla="*/ 0 h 349618"/>
              <a:gd name="connsiteX1" fmla="*/ 275771 w 304800"/>
              <a:gd name="connsiteY1" fmla="*/ 72571 h 349618"/>
              <a:gd name="connsiteX2" fmla="*/ 246742 w 304800"/>
              <a:gd name="connsiteY2" fmla="*/ 174171 h 349618"/>
              <a:gd name="connsiteX3" fmla="*/ 188685 w 304800"/>
              <a:gd name="connsiteY3" fmla="*/ 261257 h 349618"/>
              <a:gd name="connsiteX4" fmla="*/ 145142 w 304800"/>
              <a:gd name="connsiteY4" fmla="*/ 290286 h 349618"/>
              <a:gd name="connsiteX5" fmla="*/ 116114 w 304800"/>
              <a:gd name="connsiteY5" fmla="*/ 333829 h 349618"/>
              <a:gd name="connsiteX6" fmla="*/ 0 w 304800"/>
              <a:gd name="connsiteY6" fmla="*/ 348343 h 349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4800" h="349618">
                <a:moveTo>
                  <a:pt x="304800" y="0"/>
                </a:moveTo>
                <a:cubicBezTo>
                  <a:pt x="295124" y="24190"/>
                  <a:pt x="284010" y="47854"/>
                  <a:pt x="275771" y="72571"/>
                </a:cubicBezTo>
                <a:cubicBezTo>
                  <a:pt x="269504" y="91371"/>
                  <a:pt x="258395" y="153197"/>
                  <a:pt x="246742" y="174171"/>
                </a:cubicBezTo>
                <a:cubicBezTo>
                  <a:pt x="229799" y="204669"/>
                  <a:pt x="217714" y="241904"/>
                  <a:pt x="188685" y="261257"/>
                </a:cubicBezTo>
                <a:lnTo>
                  <a:pt x="145142" y="290286"/>
                </a:lnTo>
                <a:cubicBezTo>
                  <a:pt x="135466" y="304800"/>
                  <a:pt x="129735" y="322932"/>
                  <a:pt x="116114" y="333829"/>
                </a:cubicBezTo>
                <a:cubicBezTo>
                  <a:pt x="88410" y="355992"/>
                  <a:pt x="26542" y="348343"/>
                  <a:pt x="0" y="3483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4F1BAFB0-EF2B-45B1-AA72-20997D1DD4F1}"/>
              </a:ext>
            </a:extLst>
          </p:cNvPr>
          <p:cNvCxnSpPr/>
          <p:nvPr/>
        </p:nvCxnSpPr>
        <p:spPr>
          <a:xfrm>
            <a:off x="7744030" y="4831050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BF410A43-8CE5-477E-96FA-C8BFC7F1934B}"/>
              </a:ext>
            </a:extLst>
          </p:cNvPr>
          <p:cNvCxnSpPr/>
          <p:nvPr/>
        </p:nvCxnSpPr>
        <p:spPr>
          <a:xfrm>
            <a:off x="8244408" y="4831050"/>
            <a:ext cx="0" cy="1190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9DFD6ABA-93D0-4ED5-9F7B-DA4618EFB07E}"/>
              </a:ext>
            </a:extLst>
          </p:cNvPr>
          <p:cNvCxnSpPr/>
          <p:nvPr/>
        </p:nvCxnSpPr>
        <p:spPr>
          <a:xfrm>
            <a:off x="7744030" y="6021288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7C82C2E-BE36-4BC7-8FEA-E806027A91AC}"/>
              </a:ext>
            </a:extLst>
          </p:cNvPr>
          <p:cNvSpPr txBox="1"/>
          <p:nvPr/>
        </p:nvSpPr>
        <p:spPr>
          <a:xfrm>
            <a:off x="7545486" y="6029679"/>
            <a:ext cx="1781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ex1's</a:t>
            </a:r>
          </a:p>
          <a:p>
            <a:r>
              <a:rPr lang="en-US" sz="1400">
                <a:solidFill>
                  <a:srgbClr val="FF0000"/>
                </a:solidFill>
              </a:rPr>
              <a:t>process descriptor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894A2D-A379-41FB-B715-D41DB9D90EF0}"/>
              </a:ext>
            </a:extLst>
          </p:cNvPr>
          <p:cNvSpPr txBox="1"/>
          <p:nvPr/>
        </p:nvSpPr>
        <p:spPr>
          <a:xfrm>
            <a:off x="8211325" y="5006325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044E14-CCAD-4177-922F-6CC50F7EF6C0}"/>
              </a:ext>
            </a:extLst>
          </p:cNvPr>
          <p:cNvSpPr txBox="1"/>
          <p:nvPr/>
        </p:nvSpPr>
        <p:spPr>
          <a:xfrm>
            <a:off x="8206095" y="4775200"/>
            <a:ext cx="64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D6A0C7BB-FF74-48DE-9A5F-A8C0607C30D3}"/>
              </a:ext>
            </a:extLst>
          </p:cNvPr>
          <p:cNvCxnSpPr/>
          <p:nvPr/>
        </p:nvCxnSpPr>
        <p:spPr>
          <a:xfrm>
            <a:off x="7744030" y="501571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213FB0B5-25EA-4DF7-966E-9599D5F07DB5}"/>
              </a:ext>
            </a:extLst>
          </p:cNvPr>
          <p:cNvCxnSpPr/>
          <p:nvPr/>
        </p:nvCxnSpPr>
        <p:spPr>
          <a:xfrm>
            <a:off x="7744030" y="5215716"/>
            <a:ext cx="500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C324536-52B6-42A2-A760-7CDCA828C42E}"/>
              </a:ext>
            </a:extLst>
          </p:cNvPr>
          <p:cNvSpPr txBox="1"/>
          <p:nvPr/>
        </p:nvSpPr>
        <p:spPr>
          <a:xfrm>
            <a:off x="1384030" y="6232931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64BFAB-CA70-49FE-8997-1F6D26D7A48B}"/>
              </a:ext>
            </a:extLst>
          </p:cNvPr>
          <p:cNvSpPr txBox="1"/>
          <p:nvPr/>
        </p:nvSpPr>
        <p:spPr>
          <a:xfrm>
            <a:off x="5734903" y="6268669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</p:spTree>
    <p:extLst>
      <p:ext uri="{BB962C8B-B14F-4D97-AF65-F5344CB8AC3E}">
        <p14:creationId xmlns:p14="http://schemas.microsoft.com/office/powerpoint/2010/main" val="22573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565" y="409272"/>
            <a:ext cx="8898571" cy="184184"/>
          </a:xfrm>
        </p:spPr>
        <p:txBody>
          <a:bodyPr>
            <a:noAutofit/>
          </a:bodyPr>
          <a:lstStyle/>
          <a:p>
            <a:pPr algn="l"/>
            <a:r>
              <a:rPr lang="en-US" sz="2000"/>
              <a:t>p1 resumes at location </a:t>
            </a:r>
            <a:r>
              <a:rPr lang="en-US" sz="200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66796" y="541156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288" y="170927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3394068" y="6046246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3680042" y="5572346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60129" y="3342913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1025025" y="3496802"/>
            <a:ext cx="135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9329942-62D1-403B-A92A-E0FF6B318D78}"/>
              </a:ext>
            </a:extLst>
          </p:cNvPr>
          <p:cNvSpPr txBox="1"/>
          <p:nvPr/>
        </p:nvSpPr>
        <p:spPr>
          <a:xfrm>
            <a:off x="111154" y="231548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D4A9F-9FB2-4249-972C-20DF073EDDD8}"/>
              </a:ext>
            </a:extLst>
          </p:cNvPr>
          <p:cNvSpPr txBox="1"/>
          <p:nvPr/>
        </p:nvSpPr>
        <p:spPr>
          <a:xfrm>
            <a:off x="5272285" y="235397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0DC5-9E09-4600-939A-F39DDA549A35}"/>
              </a:ext>
            </a:extLst>
          </p:cNvPr>
          <p:cNvSpPr txBox="1"/>
          <p:nvPr/>
        </p:nvSpPr>
        <p:spPr>
          <a:xfrm>
            <a:off x="73518" y="1510263"/>
            <a:ext cx="421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9E89F-84E1-4946-9CE7-4B3D0BCBA248}"/>
              </a:ext>
            </a:extLst>
          </p:cNvPr>
          <p:cNvSpPr txBox="1"/>
          <p:nvPr/>
        </p:nvSpPr>
        <p:spPr>
          <a:xfrm>
            <a:off x="6570369" y="2241896"/>
            <a:ext cx="38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c3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49F52-C8D9-4BAB-B8B1-B9DB3900C39C}"/>
              </a:ext>
            </a:extLst>
          </p:cNvPr>
          <p:cNvSpPr txBox="1"/>
          <p:nvPr/>
        </p:nvSpPr>
        <p:spPr>
          <a:xfrm>
            <a:off x="15035" y="4883138"/>
            <a:ext cx="1028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atkbd_interrupt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A039099-B6B9-4E6D-8EB2-62D3B1CC692B}"/>
              </a:ext>
            </a:extLst>
          </p:cNvPr>
          <p:cNvCxnSpPr/>
          <p:nvPr/>
        </p:nvCxnSpPr>
        <p:spPr>
          <a:xfrm>
            <a:off x="7429622" y="5160138"/>
            <a:ext cx="139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DC413DE-A1CA-4078-9BE3-589391D98751}"/>
              </a:ext>
            </a:extLst>
          </p:cNvPr>
          <p:cNvCxnSpPr>
            <a:cxnSpLocks/>
          </p:cNvCxnSpPr>
          <p:nvPr/>
        </p:nvCxnSpPr>
        <p:spPr>
          <a:xfrm>
            <a:off x="7429622" y="5160138"/>
            <a:ext cx="0" cy="56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F7BC6B-5089-424B-960A-9C8ED7C4F453}"/>
              </a:ext>
            </a:extLst>
          </p:cNvPr>
          <p:cNvSpPr txBox="1"/>
          <p:nvPr/>
        </p:nvSpPr>
        <p:spPr>
          <a:xfrm>
            <a:off x="7640556" y="4852361"/>
            <a:ext cx="107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screen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7836C1-D181-428E-A7D2-A4740C6F1D05}"/>
              </a:ext>
            </a:extLst>
          </p:cNvPr>
          <p:cNvSpPr txBox="1"/>
          <p:nvPr/>
        </p:nvSpPr>
        <p:spPr>
          <a:xfrm>
            <a:off x="7419507" y="5171186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 xy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62C2A4-E3B0-4E4B-827D-43EA7C996CC4}"/>
              </a:ext>
            </a:extLst>
          </p:cNvPr>
          <p:cNvSpPr txBox="1"/>
          <p:nvPr/>
        </p:nvSpPr>
        <p:spPr>
          <a:xfrm>
            <a:off x="7582016" y="5743182"/>
            <a:ext cx="130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kbd buffer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2FAD2F0-B618-49CD-9422-C5DDDFF26198}"/>
              </a:ext>
            </a:extLst>
          </p:cNvPr>
          <p:cNvSpPr/>
          <p:nvPr/>
        </p:nvSpPr>
        <p:spPr>
          <a:xfrm>
            <a:off x="7419507" y="6157167"/>
            <a:ext cx="1400961" cy="27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27508D1D-FF2E-4BC1-8BBA-8E2092F23967}"/>
              </a:ext>
            </a:extLst>
          </p:cNvPr>
          <p:cNvCxnSpPr/>
          <p:nvPr/>
        </p:nvCxnSpPr>
        <p:spPr>
          <a:xfrm>
            <a:off x="7699343" y="6157167"/>
            <a:ext cx="0" cy="27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C5F58D9C-18A9-4C9F-8A91-501726A0F58C}"/>
              </a:ext>
            </a:extLst>
          </p:cNvPr>
          <p:cNvCxnSpPr/>
          <p:nvPr/>
        </p:nvCxnSpPr>
        <p:spPr>
          <a:xfrm>
            <a:off x="7956376" y="6157167"/>
            <a:ext cx="0" cy="317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08640A8-9C4A-4356-BF61-ED723B3FF594}"/>
              </a:ext>
            </a:extLst>
          </p:cNvPr>
          <p:cNvSpPr/>
          <p:nvPr/>
        </p:nvSpPr>
        <p:spPr>
          <a:xfrm>
            <a:off x="354239" y="3611495"/>
            <a:ext cx="464549" cy="1901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A2E78A-9E4D-466D-9121-7F293116F702}"/>
              </a:ext>
            </a:extLst>
          </p:cNvPr>
          <p:cNvSpPr txBox="1"/>
          <p:nvPr/>
        </p:nvSpPr>
        <p:spPr>
          <a:xfrm>
            <a:off x="354239" y="3552780"/>
            <a:ext cx="399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7C3E9C-2092-4FFB-9688-7D30525779D0}"/>
              </a:ext>
            </a:extLst>
          </p:cNvPr>
          <p:cNvSpPr txBox="1"/>
          <p:nvPr/>
        </p:nvSpPr>
        <p:spPr>
          <a:xfrm>
            <a:off x="818788" y="3611494"/>
            <a:ext cx="464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buf</a:t>
            </a:r>
          </a:p>
        </p:txBody>
      </p:sp>
      <p:sp>
        <p:nvSpPr>
          <p:cNvPr id="42" name="자유형: 도형 41">
            <a:extLst>
              <a:ext uri="{FF2B5EF4-FFF2-40B4-BE49-F238E27FC236}">
                <a16:creationId xmlns:a16="http://schemas.microsoft.com/office/drawing/2014/main" id="{5EF0C696-BDCF-48B4-9520-32B0668B8B65}"/>
              </a:ext>
            </a:extLst>
          </p:cNvPr>
          <p:cNvSpPr/>
          <p:nvPr/>
        </p:nvSpPr>
        <p:spPr>
          <a:xfrm>
            <a:off x="3265644" y="554455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B00C4D55-62AE-46C0-B71E-6E1D8E919E81}"/>
              </a:ext>
            </a:extLst>
          </p:cNvPr>
          <p:cNvSpPr/>
          <p:nvPr/>
        </p:nvSpPr>
        <p:spPr>
          <a:xfrm>
            <a:off x="4432896" y="5498303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6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028" y="143443"/>
            <a:ext cx="8229600" cy="643392"/>
          </a:xfrm>
        </p:spPr>
        <p:txBody>
          <a:bodyPr>
            <a:normAutofit/>
          </a:bodyPr>
          <a:lstStyle/>
          <a:p>
            <a:r>
              <a:rPr lang="en-US" sz="1800"/>
              <a:t>Multiprogramming, Time Sharing, process descriptor, process queue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403951" y="161097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403951" y="182699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403951" y="201042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403951" y="216977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403951" y="240305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2906155" y="151376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2906155" y="17095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2906155" y="191585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2906155" y="20992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0BC8D3E-27B6-444B-871A-5830A38690F2}"/>
              </a:ext>
            </a:extLst>
          </p:cNvPr>
          <p:cNvSpPr txBox="1"/>
          <p:nvPr/>
        </p:nvSpPr>
        <p:spPr>
          <a:xfrm>
            <a:off x="7579510" y="6121697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7030A0"/>
                </a:solidFill>
              </a:rPr>
              <a:t>*tq:time quantum(time slice)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698243" y="163691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698243" y="185293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698243" y="203636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698243" y="219571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698243" y="242899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200447" y="153970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200447" y="173549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200447" y="194179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200447" y="212523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4985747" y="163691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4985747" y="185293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4985747" y="203636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4985747" y="219571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4985747" y="242899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487951" y="153970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487951" y="173549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487951" y="194179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487951" y="212523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260562" y="161097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260562" y="182699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260562" y="201042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260562" y="216977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260562" y="240305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762766" y="151376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762766" y="17095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762766" y="191585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762766" y="20992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2994571" y="377121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579114" y="1004931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718970" y="1588051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088405" y="1565491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494544" y="1568614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343405" y="1559623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325775" y="3913961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4944391" y="3885345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646963" y="3914596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199390" y="389224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949" y="338734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755529" y="218520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067972" y="2212331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328877" y="214172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408105" y="179019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133378" y="181171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543486" y="1774704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814763" y="178148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577076" y="194889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775425" y="197050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074561" y="1988840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329219" y="194179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270295" y="377121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567267" y="378469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>
            <a:extLst>
              <a:ext uri="{FF2B5EF4-FFF2-40B4-BE49-F238E27FC236}">
                <a16:creationId xmlns:a16="http://schemas.microsoft.com/office/drawing/2014/main" id="{21BB1364-E4E0-4ACC-82B0-03BAC4A186FE}"/>
              </a:ext>
            </a:extLst>
          </p:cNvPr>
          <p:cNvSpPr txBox="1"/>
          <p:nvPr/>
        </p:nvSpPr>
        <p:spPr>
          <a:xfrm>
            <a:off x="2051722" y="4581128"/>
            <a:ext cx="6768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scheduler schedules next process when</a:t>
            </a:r>
          </a:p>
          <a:p>
            <a:r>
              <a:rPr lang="en-US" sz="1600"/>
              <a:t>1) current process has to wait for some event (e.g. scanf(), sleep())</a:t>
            </a:r>
          </a:p>
          <a:p>
            <a:r>
              <a:rPr lang="en-US" sz="1600"/>
              <a:t>2) current process used up all ticks (timer expired)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CFCFFB5D-AAB6-40FA-8833-5EACD6B35CBF}"/>
              </a:ext>
            </a:extLst>
          </p:cNvPr>
          <p:cNvSpPr txBox="1"/>
          <p:nvPr/>
        </p:nvSpPr>
        <p:spPr>
          <a:xfrm>
            <a:off x="2051721" y="5661248"/>
            <a:ext cx="477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default time quantum (time slice) = 10 ticks</a:t>
            </a:r>
          </a:p>
          <a:p>
            <a:r>
              <a:rPr lang="en-US"/>
              <a:t>1 tick = 1ms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</p:spTree>
    <p:extLst>
      <p:ext uri="{BB962C8B-B14F-4D97-AF65-F5344CB8AC3E}">
        <p14:creationId xmlns:p14="http://schemas.microsoft.com/office/powerpoint/2010/main" val="23384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775480"/>
          </a:xfrm>
        </p:spPr>
        <p:txBody>
          <a:bodyPr>
            <a:noAutofit/>
          </a:bodyPr>
          <a:lstStyle/>
          <a:p>
            <a:r>
              <a:rPr lang="en-US" sz="2000"/>
              <a:t>process descriptor, task_strucut{}, thread_union{}, KMS(Kernel Mode Stack) 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6374052" y="2970223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6374052" y="318624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6374052" y="336968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6374052" y="352902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6374052" y="376231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6876256" y="28730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6876256" y="306880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6876256" y="327511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6876256" y="345854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6464645" y="2927867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6513587" y="313395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6547177" y="3308152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6380643" y="1733725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6822467" y="163307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6852656" y="181796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6861012" y="20137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6380643" y="1861757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6366731" y="2042700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6387431" y="224425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2F82300-6516-468C-95F8-1FCEB72C7550}"/>
              </a:ext>
            </a:extLst>
          </p:cNvPr>
          <p:cNvSpPr txBox="1"/>
          <p:nvPr/>
        </p:nvSpPr>
        <p:spPr>
          <a:xfrm>
            <a:off x="539553" y="1940848"/>
            <a:ext cx="45569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 Linux,</a:t>
            </a:r>
          </a:p>
          <a:p>
            <a:r>
              <a:rPr lang="en-US">
                <a:solidFill>
                  <a:srgbClr val="FF0000"/>
                </a:solidFill>
              </a:rPr>
              <a:t>task_struct{} </a:t>
            </a:r>
            <a:r>
              <a:rPr lang="en-US"/>
              <a:t>is the process descriptor</a:t>
            </a:r>
          </a:p>
          <a:p>
            <a:endParaRPr lang="en-US"/>
          </a:p>
          <a:p>
            <a:r>
              <a:rPr lang="en-US"/>
              <a:t>thread_union{}=task_struct{}+KMS</a:t>
            </a:r>
          </a:p>
          <a:p>
            <a:endParaRPr lang="en-US"/>
          </a:p>
          <a:p>
            <a:r>
              <a:rPr lang="en-US"/>
              <a:t>task_struct{} contains process information</a:t>
            </a:r>
          </a:p>
          <a:p>
            <a:endParaRPr lang="en-US"/>
          </a:p>
          <a:p>
            <a:r>
              <a:rPr lang="en-US"/>
              <a:t>KMS contains register information of this process</a:t>
            </a:r>
          </a:p>
          <a:p>
            <a:endParaRPr lang="en-US"/>
          </a:p>
          <a:p>
            <a:r>
              <a:rPr lang="en-US"/>
              <a:t>size of thread_union=8192 byte</a:t>
            </a:r>
          </a:p>
          <a:p>
            <a:endParaRPr lang="en-US"/>
          </a:p>
          <a:p>
            <a:r>
              <a:rPr lang="en-US"/>
              <a:t>Linux allocates one thread union for</a:t>
            </a:r>
          </a:p>
          <a:p>
            <a:r>
              <a:rPr lang="en-US"/>
              <a:t>each process.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7BF21B-8A2F-4E69-BC44-8788976144E6}"/>
              </a:ext>
            </a:extLst>
          </p:cNvPr>
          <p:cNvSpPr txBox="1"/>
          <p:nvPr/>
        </p:nvSpPr>
        <p:spPr>
          <a:xfrm>
            <a:off x="6084168" y="541690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thread_union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29C6E4-653B-457D-98F7-3F8B8EC9B62B}"/>
              </a:ext>
            </a:extLst>
          </p:cNvPr>
          <p:cNvSpPr txBox="1"/>
          <p:nvPr/>
        </p:nvSpPr>
        <p:spPr>
          <a:xfrm>
            <a:off x="7596336" y="36766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task_struct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D869E-7DB9-4D16-B123-9BAD77323BA5}"/>
              </a:ext>
            </a:extLst>
          </p:cNvPr>
          <p:cNvSpPr txBox="1"/>
          <p:nvPr/>
        </p:nvSpPr>
        <p:spPr>
          <a:xfrm>
            <a:off x="7669630" y="20128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KMS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08FFC210-9A5D-4238-890E-ECEA7CDDADC9}"/>
              </a:ext>
            </a:extLst>
          </p:cNvPr>
          <p:cNvSpPr/>
          <p:nvPr/>
        </p:nvSpPr>
        <p:spPr>
          <a:xfrm>
            <a:off x="7405141" y="2968052"/>
            <a:ext cx="389744" cy="629587"/>
          </a:xfrm>
          <a:custGeom>
            <a:avLst/>
            <a:gdLst>
              <a:gd name="connsiteX0" fmla="*/ 0 w 389744"/>
              <a:gd name="connsiteY0" fmla="*/ 0 h 629587"/>
              <a:gd name="connsiteX1" fmla="*/ 119921 w 389744"/>
              <a:gd name="connsiteY1" fmla="*/ 74951 h 629587"/>
              <a:gd name="connsiteX2" fmla="*/ 209862 w 389744"/>
              <a:gd name="connsiteY2" fmla="*/ 149902 h 629587"/>
              <a:gd name="connsiteX3" fmla="*/ 239843 w 389744"/>
              <a:gd name="connsiteY3" fmla="*/ 194873 h 629587"/>
              <a:gd name="connsiteX4" fmla="*/ 254833 w 389744"/>
              <a:gd name="connsiteY4" fmla="*/ 239843 h 629587"/>
              <a:gd name="connsiteX5" fmla="*/ 344774 w 389744"/>
              <a:gd name="connsiteY5" fmla="*/ 359764 h 629587"/>
              <a:gd name="connsiteX6" fmla="*/ 374754 w 389744"/>
              <a:gd name="connsiteY6" fmla="*/ 449705 h 629587"/>
              <a:gd name="connsiteX7" fmla="*/ 389744 w 389744"/>
              <a:gd name="connsiteY7" fmla="*/ 494676 h 629587"/>
              <a:gd name="connsiteX8" fmla="*/ 389744 w 389744"/>
              <a:gd name="connsiteY8" fmla="*/ 629587 h 62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9744" h="629587">
                <a:moveTo>
                  <a:pt x="0" y="0"/>
                </a:moveTo>
                <a:cubicBezTo>
                  <a:pt x="10445" y="6267"/>
                  <a:pt x="100147" y="58473"/>
                  <a:pt x="119921" y="74951"/>
                </a:cubicBezTo>
                <a:cubicBezTo>
                  <a:pt x="235340" y="171134"/>
                  <a:pt x="98211" y="75468"/>
                  <a:pt x="209862" y="149902"/>
                </a:cubicBezTo>
                <a:cubicBezTo>
                  <a:pt x="219856" y="164892"/>
                  <a:pt x="231786" y="178759"/>
                  <a:pt x="239843" y="194873"/>
                </a:cubicBezTo>
                <a:cubicBezTo>
                  <a:pt x="246909" y="209006"/>
                  <a:pt x="247159" y="226031"/>
                  <a:pt x="254833" y="239843"/>
                </a:cubicBezTo>
                <a:cubicBezTo>
                  <a:pt x="297209" y="316121"/>
                  <a:pt x="299286" y="314278"/>
                  <a:pt x="344774" y="359764"/>
                </a:cubicBezTo>
                <a:lnTo>
                  <a:pt x="374754" y="449705"/>
                </a:lnTo>
                <a:cubicBezTo>
                  <a:pt x="379751" y="464695"/>
                  <a:pt x="389744" y="478875"/>
                  <a:pt x="389744" y="494676"/>
                </a:cubicBezTo>
                <a:lnTo>
                  <a:pt x="389744" y="62958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B2728CA8-6DBF-4E1E-BEA2-B7D8A8179B96}"/>
              </a:ext>
            </a:extLst>
          </p:cNvPr>
          <p:cNvSpPr/>
          <p:nvPr/>
        </p:nvSpPr>
        <p:spPr>
          <a:xfrm>
            <a:off x="7015397" y="4077325"/>
            <a:ext cx="824459" cy="1034539"/>
          </a:xfrm>
          <a:custGeom>
            <a:avLst/>
            <a:gdLst>
              <a:gd name="connsiteX0" fmla="*/ 824459 w 824459"/>
              <a:gd name="connsiteY0" fmla="*/ 0 h 1034539"/>
              <a:gd name="connsiteX1" fmla="*/ 809469 w 824459"/>
              <a:gd name="connsiteY1" fmla="*/ 134911 h 1034539"/>
              <a:gd name="connsiteX2" fmla="*/ 794478 w 824459"/>
              <a:gd name="connsiteY2" fmla="*/ 179882 h 1034539"/>
              <a:gd name="connsiteX3" fmla="*/ 749508 w 824459"/>
              <a:gd name="connsiteY3" fmla="*/ 404734 h 1034539"/>
              <a:gd name="connsiteX4" fmla="*/ 674557 w 824459"/>
              <a:gd name="connsiteY4" fmla="*/ 539645 h 1034539"/>
              <a:gd name="connsiteX5" fmla="*/ 614596 w 824459"/>
              <a:gd name="connsiteY5" fmla="*/ 629586 h 1034539"/>
              <a:gd name="connsiteX6" fmla="*/ 599606 w 824459"/>
              <a:gd name="connsiteY6" fmla="*/ 674557 h 1034539"/>
              <a:gd name="connsiteX7" fmla="*/ 479685 w 824459"/>
              <a:gd name="connsiteY7" fmla="*/ 779488 h 1034539"/>
              <a:gd name="connsiteX8" fmla="*/ 389744 w 824459"/>
              <a:gd name="connsiteY8" fmla="*/ 839449 h 1034539"/>
              <a:gd name="connsiteX9" fmla="*/ 284813 w 824459"/>
              <a:gd name="connsiteY9" fmla="*/ 899409 h 1034539"/>
              <a:gd name="connsiteX10" fmla="*/ 254833 w 824459"/>
              <a:gd name="connsiteY10" fmla="*/ 929390 h 1034539"/>
              <a:gd name="connsiteX11" fmla="*/ 164892 w 824459"/>
              <a:gd name="connsiteY11" fmla="*/ 974360 h 1034539"/>
              <a:gd name="connsiteX12" fmla="*/ 134911 w 824459"/>
              <a:gd name="connsiteY12" fmla="*/ 1004341 h 1034539"/>
              <a:gd name="connsiteX13" fmla="*/ 0 w 824459"/>
              <a:gd name="connsiteY13" fmla="*/ 1034321 h 1034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24459" h="1034539">
                <a:moveTo>
                  <a:pt x="824459" y="0"/>
                </a:moveTo>
                <a:cubicBezTo>
                  <a:pt x="819462" y="44970"/>
                  <a:pt x="816908" y="90280"/>
                  <a:pt x="809469" y="134911"/>
                </a:cubicBezTo>
                <a:cubicBezTo>
                  <a:pt x="806871" y="150497"/>
                  <a:pt x="797577" y="164388"/>
                  <a:pt x="794478" y="179882"/>
                </a:cubicBezTo>
                <a:cubicBezTo>
                  <a:pt x="769370" y="305421"/>
                  <a:pt x="793062" y="274072"/>
                  <a:pt x="749508" y="404734"/>
                </a:cubicBezTo>
                <a:cubicBezTo>
                  <a:pt x="696099" y="564962"/>
                  <a:pt x="753094" y="438670"/>
                  <a:pt x="674557" y="539645"/>
                </a:cubicBezTo>
                <a:cubicBezTo>
                  <a:pt x="652435" y="568087"/>
                  <a:pt x="614596" y="629586"/>
                  <a:pt x="614596" y="629586"/>
                </a:cubicBezTo>
                <a:cubicBezTo>
                  <a:pt x="609599" y="644576"/>
                  <a:pt x="609087" y="661916"/>
                  <a:pt x="599606" y="674557"/>
                </a:cubicBezTo>
                <a:cubicBezTo>
                  <a:pt x="521760" y="778352"/>
                  <a:pt x="549034" y="721697"/>
                  <a:pt x="479685" y="779488"/>
                </a:cubicBezTo>
                <a:cubicBezTo>
                  <a:pt x="404827" y="841870"/>
                  <a:pt x="468774" y="813106"/>
                  <a:pt x="389744" y="839449"/>
                </a:cubicBezTo>
                <a:cubicBezTo>
                  <a:pt x="288770" y="940421"/>
                  <a:pt x="405607" y="839011"/>
                  <a:pt x="284813" y="899409"/>
                </a:cubicBezTo>
                <a:cubicBezTo>
                  <a:pt x="272172" y="905730"/>
                  <a:pt x="265869" y="920561"/>
                  <a:pt x="254833" y="929390"/>
                </a:cubicBezTo>
                <a:cubicBezTo>
                  <a:pt x="213322" y="962599"/>
                  <a:pt x="212388" y="958528"/>
                  <a:pt x="164892" y="974360"/>
                </a:cubicBezTo>
                <a:cubicBezTo>
                  <a:pt x="154898" y="984354"/>
                  <a:pt x="147552" y="998020"/>
                  <a:pt x="134911" y="1004341"/>
                </a:cubicBezTo>
                <a:cubicBezTo>
                  <a:pt x="65471" y="1039061"/>
                  <a:pt x="60102" y="1034321"/>
                  <a:pt x="0" y="10343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70ED3D23-04C6-43FC-A855-09780B459716}"/>
              </a:ext>
            </a:extLst>
          </p:cNvPr>
          <p:cNvSpPr/>
          <p:nvPr/>
        </p:nvSpPr>
        <p:spPr>
          <a:xfrm>
            <a:off x="7480092" y="1708879"/>
            <a:ext cx="390282" cy="254832"/>
          </a:xfrm>
          <a:custGeom>
            <a:avLst/>
            <a:gdLst>
              <a:gd name="connsiteX0" fmla="*/ 0 w 390282"/>
              <a:gd name="connsiteY0" fmla="*/ 0 h 254832"/>
              <a:gd name="connsiteX1" fmla="*/ 239842 w 390282"/>
              <a:gd name="connsiteY1" fmla="*/ 14990 h 254832"/>
              <a:gd name="connsiteX2" fmla="*/ 299803 w 390282"/>
              <a:gd name="connsiteY2" fmla="*/ 74951 h 254832"/>
              <a:gd name="connsiteX3" fmla="*/ 314793 w 390282"/>
              <a:gd name="connsiteY3" fmla="*/ 119921 h 254832"/>
              <a:gd name="connsiteX4" fmla="*/ 344774 w 390282"/>
              <a:gd name="connsiteY4" fmla="*/ 149901 h 254832"/>
              <a:gd name="connsiteX5" fmla="*/ 389744 w 390282"/>
              <a:gd name="connsiteY5" fmla="*/ 239842 h 254832"/>
              <a:gd name="connsiteX6" fmla="*/ 389744 w 390282"/>
              <a:gd name="connsiteY6" fmla="*/ 254832 h 25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282" h="254832">
                <a:moveTo>
                  <a:pt x="0" y="0"/>
                </a:moveTo>
                <a:cubicBezTo>
                  <a:pt x="79947" y="4997"/>
                  <a:pt x="162130" y="-4438"/>
                  <a:pt x="239842" y="14990"/>
                </a:cubicBezTo>
                <a:cubicBezTo>
                  <a:pt x="267264" y="21846"/>
                  <a:pt x="299803" y="74951"/>
                  <a:pt x="299803" y="74951"/>
                </a:cubicBezTo>
                <a:cubicBezTo>
                  <a:pt x="304800" y="89941"/>
                  <a:pt x="306663" y="106372"/>
                  <a:pt x="314793" y="119921"/>
                </a:cubicBezTo>
                <a:cubicBezTo>
                  <a:pt x="322064" y="132040"/>
                  <a:pt x="335945" y="138865"/>
                  <a:pt x="344774" y="149901"/>
                </a:cubicBezTo>
                <a:cubicBezTo>
                  <a:pt x="371419" y="183207"/>
                  <a:pt x="379669" y="199542"/>
                  <a:pt x="389744" y="239842"/>
                </a:cubicBezTo>
                <a:cubicBezTo>
                  <a:pt x="390956" y="244689"/>
                  <a:pt x="389744" y="249835"/>
                  <a:pt x="389744" y="2548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86F62D38-FE94-49A0-9984-2732A4D753A2}"/>
              </a:ext>
            </a:extLst>
          </p:cNvPr>
          <p:cNvSpPr/>
          <p:nvPr/>
        </p:nvSpPr>
        <p:spPr>
          <a:xfrm>
            <a:off x="7390151" y="2398426"/>
            <a:ext cx="479685" cy="464695"/>
          </a:xfrm>
          <a:custGeom>
            <a:avLst/>
            <a:gdLst>
              <a:gd name="connsiteX0" fmla="*/ 479685 w 479685"/>
              <a:gd name="connsiteY0" fmla="*/ 0 h 464695"/>
              <a:gd name="connsiteX1" fmla="*/ 434715 w 479685"/>
              <a:gd name="connsiteY1" fmla="*/ 194872 h 464695"/>
              <a:gd name="connsiteX2" fmla="*/ 419724 w 479685"/>
              <a:gd name="connsiteY2" fmla="*/ 239843 h 464695"/>
              <a:gd name="connsiteX3" fmla="*/ 374754 w 479685"/>
              <a:gd name="connsiteY3" fmla="*/ 269823 h 464695"/>
              <a:gd name="connsiteX4" fmla="*/ 224852 w 479685"/>
              <a:gd name="connsiteY4" fmla="*/ 389744 h 464695"/>
              <a:gd name="connsiteX5" fmla="*/ 134911 w 479685"/>
              <a:gd name="connsiteY5" fmla="*/ 419725 h 464695"/>
              <a:gd name="connsiteX6" fmla="*/ 29980 w 479685"/>
              <a:gd name="connsiteY6" fmla="*/ 449705 h 464695"/>
              <a:gd name="connsiteX7" fmla="*/ 0 w 479685"/>
              <a:gd name="connsiteY7" fmla="*/ 464695 h 464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685" h="464695">
                <a:moveTo>
                  <a:pt x="479685" y="0"/>
                </a:moveTo>
                <a:cubicBezTo>
                  <a:pt x="460226" y="136211"/>
                  <a:pt x="475867" y="71416"/>
                  <a:pt x="434715" y="194872"/>
                </a:cubicBezTo>
                <a:cubicBezTo>
                  <a:pt x="429718" y="209862"/>
                  <a:pt x="432871" y="231078"/>
                  <a:pt x="419724" y="239843"/>
                </a:cubicBezTo>
                <a:cubicBezTo>
                  <a:pt x="404734" y="249836"/>
                  <a:pt x="388433" y="258099"/>
                  <a:pt x="374754" y="269823"/>
                </a:cubicBezTo>
                <a:cubicBezTo>
                  <a:pt x="322651" y="314483"/>
                  <a:pt x="295816" y="366089"/>
                  <a:pt x="224852" y="389744"/>
                </a:cubicBezTo>
                <a:cubicBezTo>
                  <a:pt x="194872" y="399738"/>
                  <a:pt x="165570" y="412060"/>
                  <a:pt x="134911" y="419725"/>
                </a:cubicBezTo>
                <a:cubicBezTo>
                  <a:pt x="97009" y="429200"/>
                  <a:pt x="65820" y="435369"/>
                  <a:pt x="29980" y="449705"/>
                </a:cubicBezTo>
                <a:cubicBezTo>
                  <a:pt x="19606" y="453854"/>
                  <a:pt x="9993" y="459698"/>
                  <a:pt x="0" y="4646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1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407" y="120567"/>
            <a:ext cx="8686800" cy="265182"/>
          </a:xfrm>
        </p:spPr>
        <p:txBody>
          <a:bodyPr>
            <a:noAutofit/>
          </a:bodyPr>
          <a:lstStyle/>
          <a:p>
            <a:r>
              <a:rPr lang="en-US" sz="2000"/>
              <a:t>process queue, run queue, init_task, current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87597" y="267656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87597" y="289258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87597" y="307601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87597" y="323536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87597" y="346864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89801" y="25793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89801" y="277513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89801" y="298144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89801" y="31648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81889" y="270250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81889" y="291852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81889" y="310195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81889" y="326130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81889" y="349458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84093" y="26052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84093" y="280108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84093" y="300738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84093" y="3190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69393" y="270250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69393" y="291852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69393" y="310195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69393" y="326130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69393" y="349458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71597" y="26052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71597" y="280108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71597" y="300738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71597" y="3190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44208" y="267656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44208" y="289258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44208" y="307601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44208" y="323536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44208" y="346864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46412" y="25793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46412" y="277513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46412" y="298144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46412" y="31648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78217" y="483680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42224" y="781438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902616" y="2653641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72051" y="2631081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78190" y="2634204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527051" y="2625213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509421" y="4979551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128037" y="4950935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830609" y="4980186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83036" y="495783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949" y="338734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39175" y="325079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51618" y="3277921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512523" y="32073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91751" y="285578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317024" y="287730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727132" y="2840294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98409" y="284707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60722" y="301448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59071" y="303609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58207" y="3054430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512865" y="300738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53941" y="483680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50913" y="485028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69050" y="1479876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610874" y="137922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41063" y="15641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49419" y="175990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69050" y="160790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55138" y="178885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75838" y="1990410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94188" y="1440062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3036012" y="13394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66201" y="152430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74557" y="172008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94188" y="156809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80276" y="1749037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600976" y="195059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82416" y="1498929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324240" y="139827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54429" y="158316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62785" y="17789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82416" y="162696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68504" y="18079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89204" y="2009463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45802" y="1438842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87626" y="133818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917815" y="1523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926171" y="1718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45802" y="156687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431890" y="1747817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52590" y="194937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EE82C9-340C-49B8-9D8A-D2B6246AFDCB}"/>
              </a:ext>
            </a:extLst>
          </p:cNvPr>
          <p:cNvSpPr txBox="1"/>
          <p:nvPr/>
        </p:nvSpPr>
        <p:spPr>
          <a:xfrm>
            <a:off x="1743116" y="5757337"/>
            <a:ext cx="4392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init_task</a:t>
            </a:r>
            <a:r>
              <a:rPr lang="en-US"/>
              <a:t>(beginning of process queue)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3558585" y="5414075"/>
            <a:ext cx="526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r>
              <a:rPr lang="en-US"/>
              <a:t>(points to the current running process)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B7B0C4-2D81-478B-8CCD-2D4E0D7EED97}"/>
              </a:ext>
            </a:extLst>
          </p:cNvPr>
          <p:cNvSpPr txBox="1"/>
          <p:nvPr/>
        </p:nvSpPr>
        <p:spPr>
          <a:xfrm>
            <a:off x="3517852" y="6472138"/>
            <a:ext cx="4942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run queue (linked list of all ready processes)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EEB1B0-205E-4C0A-B25E-E3CE3DD40273}"/>
              </a:ext>
            </a:extLst>
          </p:cNvPr>
          <p:cNvSpPr txBox="1"/>
          <p:nvPr/>
        </p:nvSpPr>
        <p:spPr>
          <a:xfrm>
            <a:off x="3526885" y="6090668"/>
            <a:ext cx="4573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 queue (linked list of all processes)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207895" y="5036695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9A2C5A7-5637-4914-8FF8-20827FE6D6B7}"/>
              </a:ext>
            </a:extLst>
          </p:cNvPr>
          <p:cNvSpPr/>
          <p:nvPr/>
        </p:nvSpPr>
        <p:spPr>
          <a:xfrm>
            <a:off x="4487936" y="4979551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835293" y="5074520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503357" y="522675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3777521" y="5036695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7CE47F2F-F88D-4E34-B674-5CACDD8F3D95}"/>
              </a:ext>
            </a:extLst>
          </p:cNvPr>
          <p:cNvSpPr/>
          <p:nvPr/>
        </p:nvSpPr>
        <p:spPr>
          <a:xfrm>
            <a:off x="2158584" y="5066675"/>
            <a:ext cx="404792" cy="674558"/>
          </a:xfrm>
          <a:custGeom>
            <a:avLst/>
            <a:gdLst>
              <a:gd name="connsiteX0" fmla="*/ 0 w 404792"/>
              <a:gd name="connsiteY0" fmla="*/ 674558 h 674558"/>
              <a:gd name="connsiteX1" fmla="*/ 59960 w 404792"/>
              <a:gd name="connsiteY1" fmla="*/ 509666 h 674558"/>
              <a:gd name="connsiteX2" fmla="*/ 74950 w 404792"/>
              <a:gd name="connsiteY2" fmla="*/ 464695 h 674558"/>
              <a:gd name="connsiteX3" fmla="*/ 119921 w 404792"/>
              <a:gd name="connsiteY3" fmla="*/ 434715 h 674558"/>
              <a:gd name="connsiteX4" fmla="*/ 134911 w 404792"/>
              <a:gd name="connsiteY4" fmla="*/ 389745 h 674558"/>
              <a:gd name="connsiteX5" fmla="*/ 164891 w 404792"/>
              <a:gd name="connsiteY5" fmla="*/ 359764 h 674558"/>
              <a:gd name="connsiteX6" fmla="*/ 239842 w 404792"/>
              <a:gd name="connsiteY6" fmla="*/ 269823 h 674558"/>
              <a:gd name="connsiteX7" fmla="*/ 254832 w 404792"/>
              <a:gd name="connsiteY7" fmla="*/ 209863 h 674558"/>
              <a:gd name="connsiteX8" fmla="*/ 284813 w 404792"/>
              <a:gd name="connsiteY8" fmla="*/ 179882 h 674558"/>
              <a:gd name="connsiteX9" fmla="*/ 359764 w 404792"/>
              <a:gd name="connsiteY9" fmla="*/ 104932 h 674558"/>
              <a:gd name="connsiteX10" fmla="*/ 374754 w 404792"/>
              <a:gd name="connsiteY10" fmla="*/ 59961 h 674558"/>
              <a:gd name="connsiteX11" fmla="*/ 404734 w 404792"/>
              <a:gd name="connsiteY11" fmla="*/ 0 h 674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04792" h="674558">
                <a:moveTo>
                  <a:pt x="0" y="674558"/>
                </a:moveTo>
                <a:cubicBezTo>
                  <a:pt x="41716" y="570267"/>
                  <a:pt x="21472" y="625132"/>
                  <a:pt x="59960" y="509666"/>
                </a:cubicBezTo>
                <a:cubicBezTo>
                  <a:pt x="64957" y="494676"/>
                  <a:pt x="61803" y="473460"/>
                  <a:pt x="74950" y="464695"/>
                </a:cubicBezTo>
                <a:lnTo>
                  <a:pt x="119921" y="434715"/>
                </a:lnTo>
                <a:cubicBezTo>
                  <a:pt x="124918" y="419725"/>
                  <a:pt x="126782" y="403294"/>
                  <a:pt x="134911" y="389745"/>
                </a:cubicBezTo>
                <a:cubicBezTo>
                  <a:pt x="142182" y="377626"/>
                  <a:pt x="156062" y="370800"/>
                  <a:pt x="164891" y="359764"/>
                </a:cubicBezTo>
                <a:cubicBezTo>
                  <a:pt x="248369" y="255417"/>
                  <a:pt x="133021" y="376647"/>
                  <a:pt x="239842" y="269823"/>
                </a:cubicBezTo>
                <a:cubicBezTo>
                  <a:pt x="244839" y="249836"/>
                  <a:pt x="245619" y="228290"/>
                  <a:pt x="254832" y="209863"/>
                </a:cubicBezTo>
                <a:cubicBezTo>
                  <a:pt x="261153" y="197222"/>
                  <a:pt x="275984" y="190918"/>
                  <a:pt x="284813" y="179882"/>
                </a:cubicBezTo>
                <a:cubicBezTo>
                  <a:pt x="341918" y="108501"/>
                  <a:pt x="282671" y="156326"/>
                  <a:pt x="359764" y="104932"/>
                </a:cubicBezTo>
                <a:cubicBezTo>
                  <a:pt x="364761" y="89942"/>
                  <a:pt x="367688" y="74094"/>
                  <a:pt x="374754" y="59961"/>
                </a:cubicBezTo>
                <a:cubicBezTo>
                  <a:pt x="407506" y="-5543"/>
                  <a:pt x="404734" y="37549"/>
                  <a:pt x="40473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직선 화살표 연결선 183">
            <a:extLst>
              <a:ext uri="{FF2B5EF4-FFF2-40B4-BE49-F238E27FC236}">
                <a16:creationId xmlns:a16="http://schemas.microsoft.com/office/drawing/2014/main" id="{27938647-1A12-433D-9F05-682762DF9FFF}"/>
              </a:ext>
            </a:extLst>
          </p:cNvPr>
          <p:cNvCxnSpPr>
            <a:cxnSpLocks/>
          </p:cNvCxnSpPr>
          <p:nvPr/>
        </p:nvCxnSpPr>
        <p:spPr>
          <a:xfrm>
            <a:off x="2760722" y="6321924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185">
            <a:extLst>
              <a:ext uri="{FF2B5EF4-FFF2-40B4-BE49-F238E27FC236}">
                <a16:creationId xmlns:a16="http://schemas.microsoft.com/office/drawing/2014/main" id="{7716DE90-7C30-4543-BE1E-70A01B77C2D7}"/>
              </a:ext>
            </a:extLst>
          </p:cNvPr>
          <p:cNvCxnSpPr>
            <a:cxnSpLocks/>
          </p:cNvCxnSpPr>
          <p:nvPr/>
        </p:nvCxnSpPr>
        <p:spPr>
          <a:xfrm>
            <a:off x="2806264" y="6691252"/>
            <a:ext cx="65239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28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process scheduling example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just"/>
            <a:r>
              <a:rPr lang="en-US" sz="1800"/>
              <a:t>linux, p1, p2 p3 are ready ==&gt; schedule p1 ==&gt; p1 starts running</a:t>
            </a:r>
          </a:p>
          <a:p>
            <a:pPr algn="just"/>
            <a:r>
              <a:rPr lang="en-US" sz="1800"/>
              <a:t>==&gt; p1 calls scanf()</a:t>
            </a:r>
          </a:p>
          <a:p>
            <a:pPr algn="just"/>
            <a:r>
              <a:rPr lang="en-US" sz="1800"/>
              <a:t>                  ...........</a:t>
            </a:r>
          </a:p>
          <a:p>
            <a:pPr algn="just"/>
            <a:r>
              <a:rPr lang="en-US" sz="1800"/>
              <a:t>                  scanf("%s", buf);</a:t>
            </a:r>
          </a:p>
          <a:p>
            <a:pPr algn="just"/>
            <a:r>
              <a:rPr lang="en-US" sz="1800"/>
              <a:t>                  ........... // </a:t>
            </a:r>
            <a:r>
              <a:rPr lang="en-US" sz="1800">
                <a:solidFill>
                  <a:srgbClr val="FF0000"/>
                </a:solidFill>
              </a:rPr>
              <a:t>a</a:t>
            </a:r>
          </a:p>
          <a:p>
            <a:pPr algn="just"/>
            <a:r>
              <a:rPr lang="en-US" sz="1800"/>
              <a:t>==&gt; stop p1. remove p1 from run queue. schedule p2 </a:t>
            </a:r>
          </a:p>
          <a:p>
            <a:pPr algn="just"/>
            <a:r>
              <a:rPr lang="en-US" sz="1800"/>
              <a:t>==&gt; p2 starts running </a:t>
            </a:r>
          </a:p>
          <a:p>
            <a:pPr algn="just"/>
            <a:r>
              <a:rPr lang="en-US" sz="1800"/>
              <a:t>==&gt; p2 uses up all 10 ticks (p2 timer expires) ==&gt; stop p2. schedule p3 </a:t>
            </a:r>
          </a:p>
          <a:p>
            <a:pPr algn="just"/>
            <a:r>
              <a:rPr lang="en-US" sz="1800"/>
              <a:t>==&gt; p3 starts running ==&gt; user types "xy" for p1 ==&gt; stop p3</a:t>
            </a:r>
          </a:p>
          <a:p>
            <a:pPr algn="just"/>
            <a:r>
              <a:rPr lang="en-US" sz="1800"/>
              <a:t>==&gt; wakes up p1 (put p1 back in the run queue)</a:t>
            </a:r>
          </a:p>
          <a:p>
            <a:pPr algn="just"/>
            <a:r>
              <a:rPr lang="en-US" sz="1800"/>
              <a:t>==&gt; p3 resumes running. ==&gt; p3 timer expiers ==&gt; stop p3. schedule p1</a:t>
            </a:r>
          </a:p>
          <a:p>
            <a:pPr algn="just"/>
            <a:r>
              <a:rPr lang="en-US" sz="1800"/>
              <a:t>==&gt; p1 resumes from location </a:t>
            </a:r>
            <a:r>
              <a:rPr lang="en-US" sz="1800">
                <a:solidFill>
                  <a:srgbClr val="FF0000"/>
                </a:solidFill>
              </a:rPr>
              <a:t>a</a:t>
            </a:r>
          </a:p>
          <a:p>
            <a:pPr algn="just"/>
            <a:endParaRPr lang="en-US" sz="14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0154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407" y="120567"/>
            <a:ext cx="8686800" cy="265182"/>
          </a:xfrm>
        </p:spPr>
        <p:txBody>
          <a:bodyPr>
            <a:noAutofit/>
          </a:bodyPr>
          <a:lstStyle/>
          <a:p>
            <a:r>
              <a:rPr lang="en-US" sz="2000"/>
              <a:t>linux, p1, p2 p3 are ready, schedule p1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87597" y="267656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87597" y="289258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87597" y="307601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87597" y="323536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87597" y="346864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89801" y="25793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89801" y="277513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89801" y="298144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89801" y="31648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81889" y="270250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81889" y="291852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81889" y="310195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81889" y="326130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81889" y="349458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84093" y="26052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84093" y="280108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84093" y="300738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84093" y="3190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69393" y="2702501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69393" y="2918525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69393" y="310195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69393" y="3261301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69393" y="349458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71597" y="26052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71597" y="280108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71597" y="300738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71597" y="31908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44208" y="2676560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44208" y="2892584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44208" y="307601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44208" y="3235360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44208" y="346864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46412" y="25793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46412" y="277513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46412" y="298144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46412" y="31648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78217" y="483680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42224" y="781438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902616" y="2653641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72051" y="2631081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78190" y="2634204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527051" y="2625213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509421" y="4979551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128037" y="4950935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830609" y="4980186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83036" y="495783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949" y="338734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39175" y="325079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51618" y="3277921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512523" y="32073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91751" y="285578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317024" y="287730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727132" y="2840294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98409" y="284707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60722" y="301448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59071" y="3036099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58207" y="3054430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512865" y="300738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53941" y="483680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50913" y="4850280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69050" y="1479876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610874" y="137922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41063" y="15641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49419" y="175990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69050" y="160790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55138" y="178885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75838" y="1990410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94188" y="1440062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3036012" y="13394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66201" y="152430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74557" y="172008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94188" y="156809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80276" y="1749037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600976" y="195059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82416" y="1498929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324240" y="139827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54429" y="158316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62785" y="17789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82416" y="162696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68504" y="18079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89204" y="2009463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45802" y="1438842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87626" y="133818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917815" y="1523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926171" y="1718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45802" y="156687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431890" y="1747817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52590" y="194937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3558586" y="5414075"/>
            <a:ext cx="46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r>
              <a:rPr lang="en-US"/>
              <a:t>(points to current running process)</a:t>
            </a:r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207895" y="5036695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9A2C5A7-5637-4914-8FF8-20827FE6D6B7}"/>
              </a:ext>
            </a:extLst>
          </p:cNvPr>
          <p:cNvSpPr/>
          <p:nvPr/>
        </p:nvSpPr>
        <p:spPr>
          <a:xfrm>
            <a:off x="4487936" y="4979551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835293" y="5074520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503357" y="522675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3777521" y="5036695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74" y="265393"/>
            <a:ext cx="8686800" cy="265182"/>
          </a:xfrm>
        </p:spPr>
        <p:txBody>
          <a:bodyPr>
            <a:no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1)</a:t>
            </a:r>
            <a:r>
              <a:rPr lang="en-US" sz="2000"/>
              <a:t> p1 calls scanf, INT 128, stop p1, </a:t>
            </a:r>
            <a:br>
              <a:rPr lang="en-US" sz="2000"/>
            </a:br>
            <a:r>
              <a:rPr lang="en-US" sz="2000"/>
              <a:t>remember stopped location(</a:t>
            </a:r>
            <a:r>
              <a:rPr lang="en-US" sz="2000">
                <a:solidFill>
                  <a:srgbClr val="FF0000"/>
                </a:solidFill>
              </a:rPr>
              <a:t>a</a:t>
            </a:r>
            <a:r>
              <a:rPr lang="en-US" sz="2000"/>
              <a:t>) in p1's eip, </a:t>
            </a:r>
            <a:br>
              <a:rPr lang="en-US" sz="2000"/>
            </a:br>
            <a:r>
              <a:rPr lang="en-US" sz="2000"/>
              <a:t>jump to </a:t>
            </a:r>
            <a:r>
              <a:rPr lang="en-US" sz="2000">
                <a:solidFill>
                  <a:srgbClr val="FF0000"/>
                </a:solidFill>
              </a:rPr>
              <a:t>2)</a:t>
            </a:r>
            <a:r>
              <a:rPr lang="en-US" sz="2000"/>
              <a:t> system_call=&gt; </a:t>
            </a:r>
            <a:r>
              <a:rPr lang="en-US" sz="2000">
                <a:solidFill>
                  <a:srgbClr val="FF0000"/>
                </a:solidFill>
              </a:rPr>
              <a:t>3) </a:t>
            </a:r>
            <a:r>
              <a:rPr lang="en-US" sz="2000"/>
              <a:t>sys_read()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3234129" y="6100377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3725263" y="5618544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265298" y="330066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</a:t>
            </a:r>
            <a:r>
              <a:rPr lang="en-US" sz="1400"/>
              <a:t>) 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72339" y="3477812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2EF5F37-C153-42E6-BDA1-8EF618AD0272}"/>
              </a:ext>
            </a:extLst>
          </p:cNvPr>
          <p:cNvSpPr txBox="1"/>
          <p:nvPr/>
        </p:nvSpPr>
        <p:spPr>
          <a:xfrm>
            <a:off x="190408" y="5314955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system_call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C728F-AC7D-4885-845E-04B21FDB5E68}"/>
              </a:ext>
            </a:extLst>
          </p:cNvPr>
          <p:cNvSpPr txBox="1"/>
          <p:nvPr/>
        </p:nvSpPr>
        <p:spPr>
          <a:xfrm>
            <a:off x="340522" y="487067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sys_read</a:t>
            </a:r>
          </a:p>
        </p:txBody>
      </p:sp>
      <p:cxnSp>
        <p:nvCxnSpPr>
          <p:cNvPr id="174" name="직선 화살표 연결선 173">
            <a:extLst>
              <a:ext uri="{FF2B5EF4-FFF2-40B4-BE49-F238E27FC236}">
                <a16:creationId xmlns:a16="http://schemas.microsoft.com/office/drawing/2014/main" id="{1A515646-DDA2-431F-8AEE-78B2E97306D3}"/>
              </a:ext>
            </a:extLst>
          </p:cNvPr>
          <p:cNvCxnSpPr/>
          <p:nvPr/>
        </p:nvCxnSpPr>
        <p:spPr>
          <a:xfrm flipH="1">
            <a:off x="1112928" y="5006250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직선 화살표 연결선 174">
            <a:extLst>
              <a:ext uri="{FF2B5EF4-FFF2-40B4-BE49-F238E27FC236}">
                <a16:creationId xmlns:a16="http://schemas.microsoft.com/office/drawing/2014/main" id="{D17A5249-C09C-4AAE-8D62-63615C60578B}"/>
              </a:ext>
            </a:extLst>
          </p:cNvPr>
          <p:cNvCxnSpPr/>
          <p:nvPr/>
        </p:nvCxnSpPr>
        <p:spPr>
          <a:xfrm flipH="1">
            <a:off x="1101771" y="5449469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EA7BE43-B36E-448B-BCBB-1CE272289971}"/>
              </a:ext>
            </a:extLst>
          </p:cNvPr>
          <p:cNvSpPr txBox="1"/>
          <p:nvPr/>
        </p:nvSpPr>
        <p:spPr>
          <a:xfrm>
            <a:off x="1260232" y="5269639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2)</a:t>
            </a:r>
            <a:r>
              <a:rPr lang="en-US" sz="1400"/>
              <a:t> cpu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0BD4EE-7001-4DAD-AF1F-AED5C6F520CB}"/>
              </a:ext>
            </a:extLst>
          </p:cNvPr>
          <p:cNvSpPr txBox="1"/>
          <p:nvPr/>
        </p:nvSpPr>
        <p:spPr>
          <a:xfrm>
            <a:off x="1246781" y="4803740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3)</a:t>
            </a:r>
            <a:r>
              <a:rPr lang="en-US" sz="1400"/>
              <a:t> cpu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4C81F1A6-6698-4EFB-B1BC-E1E343D214CC}"/>
              </a:ext>
            </a:extLst>
          </p:cNvPr>
          <p:cNvSpPr/>
          <p:nvPr/>
        </p:nvSpPr>
        <p:spPr>
          <a:xfrm>
            <a:off x="3265644" y="554455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39C1514-7690-4A34-983B-6DEC089DA0F0}"/>
              </a:ext>
            </a:extLst>
          </p:cNvPr>
          <p:cNvSpPr/>
          <p:nvPr/>
        </p:nvSpPr>
        <p:spPr>
          <a:xfrm>
            <a:off x="4487324" y="5527482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92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74" y="265393"/>
            <a:ext cx="8686800" cy="265182"/>
          </a:xfrm>
        </p:spPr>
        <p:txBody>
          <a:bodyPr>
            <a:noAutofit/>
          </a:bodyPr>
          <a:lstStyle/>
          <a:p>
            <a:r>
              <a:rPr lang="en-US" sz="2000"/>
              <a:t>sys_read blocks p1, remove p1 from run queue, schedule p2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345430B8-1B31-4F0D-8B92-BD7B4CF288DD}"/>
              </a:ext>
            </a:extLst>
          </p:cNvPr>
          <p:cNvCxnSpPr/>
          <p:nvPr/>
        </p:nvCxnSpPr>
        <p:spPr>
          <a:xfrm>
            <a:off x="32352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879342D-D53A-45DD-BE98-C571415CA1F0}"/>
              </a:ext>
            </a:extLst>
          </p:cNvPr>
          <p:cNvCxnSpPr/>
          <p:nvPr/>
        </p:nvCxnSpPr>
        <p:spPr>
          <a:xfrm>
            <a:off x="1043608" y="1340768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7AB11AC-C430-40BE-9D64-DA070EE6EB17}"/>
              </a:ext>
            </a:extLst>
          </p:cNvPr>
          <p:cNvSpPr/>
          <p:nvPr/>
        </p:nvSpPr>
        <p:spPr>
          <a:xfrm>
            <a:off x="2548440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408E5E8-B050-421F-9EA3-0DED110E441D}"/>
              </a:ext>
            </a:extLst>
          </p:cNvPr>
          <p:cNvCxnSpPr/>
          <p:nvPr/>
        </p:nvCxnSpPr>
        <p:spPr>
          <a:xfrm>
            <a:off x="2548440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0B319E53-6EA4-45C2-9404-492BFE3D710C}"/>
              </a:ext>
            </a:extLst>
          </p:cNvPr>
          <p:cNvCxnSpPr/>
          <p:nvPr/>
        </p:nvCxnSpPr>
        <p:spPr>
          <a:xfrm>
            <a:off x="2548440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74594C5-4908-48F6-AC2B-9F93176A863E}"/>
              </a:ext>
            </a:extLst>
          </p:cNvPr>
          <p:cNvCxnSpPr/>
          <p:nvPr/>
        </p:nvCxnSpPr>
        <p:spPr>
          <a:xfrm>
            <a:off x="2548440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05E3BC1-1BAC-4A9C-A235-DEDCEF057685}"/>
              </a:ext>
            </a:extLst>
          </p:cNvPr>
          <p:cNvCxnSpPr/>
          <p:nvPr/>
        </p:nvCxnSpPr>
        <p:spPr>
          <a:xfrm>
            <a:off x="2548440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1A6449C-0055-4697-92B1-D58057D59A77}"/>
              </a:ext>
            </a:extLst>
          </p:cNvPr>
          <p:cNvSpPr txBox="1"/>
          <p:nvPr/>
        </p:nvSpPr>
        <p:spPr>
          <a:xfrm>
            <a:off x="3050644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C8B3E1-DAEB-4C69-B7E1-DB266C3C7474}"/>
              </a:ext>
            </a:extLst>
          </p:cNvPr>
          <p:cNvSpPr txBox="1"/>
          <p:nvPr/>
        </p:nvSpPr>
        <p:spPr>
          <a:xfrm>
            <a:off x="3050644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889C31-EE7B-4DD5-933F-0DEC9A29FE53}"/>
              </a:ext>
            </a:extLst>
          </p:cNvPr>
          <p:cNvSpPr txBox="1"/>
          <p:nvPr/>
        </p:nvSpPr>
        <p:spPr>
          <a:xfrm>
            <a:off x="3050644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811EC5-EDBA-40AA-B03F-F45B1BB53DE6}"/>
              </a:ext>
            </a:extLst>
          </p:cNvPr>
          <p:cNvSpPr txBox="1"/>
          <p:nvPr/>
        </p:nvSpPr>
        <p:spPr>
          <a:xfrm>
            <a:off x="3050644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1A8441C3-3926-45AF-AE40-6850ECE06DF4}"/>
              </a:ext>
            </a:extLst>
          </p:cNvPr>
          <p:cNvSpPr/>
          <p:nvPr/>
        </p:nvSpPr>
        <p:spPr>
          <a:xfrm>
            <a:off x="3842732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3BBAA43-D123-4328-8207-CDBC67D5BCA3}"/>
              </a:ext>
            </a:extLst>
          </p:cNvPr>
          <p:cNvCxnSpPr/>
          <p:nvPr/>
        </p:nvCxnSpPr>
        <p:spPr>
          <a:xfrm>
            <a:off x="3842732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FF66CCC4-6F62-492A-A4A8-880566899022}"/>
              </a:ext>
            </a:extLst>
          </p:cNvPr>
          <p:cNvCxnSpPr/>
          <p:nvPr/>
        </p:nvCxnSpPr>
        <p:spPr>
          <a:xfrm>
            <a:off x="3842732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B0741DF-EA98-4039-AF33-B91BEF81114B}"/>
              </a:ext>
            </a:extLst>
          </p:cNvPr>
          <p:cNvCxnSpPr/>
          <p:nvPr/>
        </p:nvCxnSpPr>
        <p:spPr>
          <a:xfrm>
            <a:off x="3842732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71BE44CA-3848-46E0-AE8E-25C03D3F4F5B}"/>
              </a:ext>
            </a:extLst>
          </p:cNvPr>
          <p:cNvCxnSpPr/>
          <p:nvPr/>
        </p:nvCxnSpPr>
        <p:spPr>
          <a:xfrm>
            <a:off x="3842732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02EF097-DA6F-46E3-91BC-6520A5B10C5E}"/>
              </a:ext>
            </a:extLst>
          </p:cNvPr>
          <p:cNvSpPr txBox="1"/>
          <p:nvPr/>
        </p:nvSpPr>
        <p:spPr>
          <a:xfrm>
            <a:off x="4344936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297E0F9-8289-420A-A70F-746EA99307F7}"/>
              </a:ext>
            </a:extLst>
          </p:cNvPr>
          <p:cNvSpPr txBox="1"/>
          <p:nvPr/>
        </p:nvSpPr>
        <p:spPr>
          <a:xfrm>
            <a:off x="4344936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893ABF-C44F-44BC-875E-CF05B485934A}"/>
              </a:ext>
            </a:extLst>
          </p:cNvPr>
          <p:cNvSpPr txBox="1"/>
          <p:nvPr/>
        </p:nvSpPr>
        <p:spPr>
          <a:xfrm>
            <a:off x="4344936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76CF9E6-61F6-4EC3-B443-8561EA2614A0}"/>
              </a:ext>
            </a:extLst>
          </p:cNvPr>
          <p:cNvSpPr txBox="1"/>
          <p:nvPr/>
        </p:nvSpPr>
        <p:spPr>
          <a:xfrm>
            <a:off x="4344936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CF936B9F-4462-4C23-A531-4EE8E29E700E}"/>
              </a:ext>
            </a:extLst>
          </p:cNvPr>
          <p:cNvSpPr/>
          <p:nvPr/>
        </p:nvSpPr>
        <p:spPr>
          <a:xfrm>
            <a:off x="5130236" y="3289229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63E86E0B-C84C-4F96-BC58-BF45B0B41585}"/>
              </a:ext>
            </a:extLst>
          </p:cNvPr>
          <p:cNvCxnSpPr/>
          <p:nvPr/>
        </p:nvCxnSpPr>
        <p:spPr>
          <a:xfrm>
            <a:off x="5130236" y="3505253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F894E456-5A7A-4EE9-8759-E47B6C2AF582}"/>
              </a:ext>
            </a:extLst>
          </p:cNvPr>
          <p:cNvCxnSpPr/>
          <p:nvPr/>
        </p:nvCxnSpPr>
        <p:spPr>
          <a:xfrm>
            <a:off x="5130236" y="368868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765ED263-6E5D-43FE-924B-CCB85ED3A3D6}"/>
              </a:ext>
            </a:extLst>
          </p:cNvPr>
          <p:cNvCxnSpPr/>
          <p:nvPr/>
        </p:nvCxnSpPr>
        <p:spPr>
          <a:xfrm>
            <a:off x="5130236" y="3848029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205BB4F-7941-4534-8E28-22ADD9C5C9ED}"/>
              </a:ext>
            </a:extLst>
          </p:cNvPr>
          <p:cNvCxnSpPr/>
          <p:nvPr/>
        </p:nvCxnSpPr>
        <p:spPr>
          <a:xfrm>
            <a:off x="5130236" y="4081317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E8AE390-D0D7-43A5-BAEB-F399EF288D69}"/>
              </a:ext>
            </a:extLst>
          </p:cNvPr>
          <p:cNvSpPr txBox="1"/>
          <p:nvPr/>
        </p:nvSpPr>
        <p:spPr>
          <a:xfrm>
            <a:off x="5632440" y="319202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ED51F82-5F20-45D8-BE68-FACF967BB21B}"/>
              </a:ext>
            </a:extLst>
          </p:cNvPr>
          <p:cNvSpPr txBox="1"/>
          <p:nvPr/>
        </p:nvSpPr>
        <p:spPr>
          <a:xfrm>
            <a:off x="5632440" y="338780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6099FC3-7C2F-43AF-9C56-F6D946DACB7C}"/>
              </a:ext>
            </a:extLst>
          </p:cNvPr>
          <p:cNvSpPr txBox="1"/>
          <p:nvPr/>
        </p:nvSpPr>
        <p:spPr>
          <a:xfrm>
            <a:off x="5632440" y="359411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ADC4C98-6CA3-4CDD-8B19-D30F79871C54}"/>
              </a:ext>
            </a:extLst>
          </p:cNvPr>
          <p:cNvSpPr txBox="1"/>
          <p:nvPr/>
        </p:nvSpPr>
        <p:spPr>
          <a:xfrm>
            <a:off x="5632440" y="377755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D32818FC-2170-4AF1-A543-63D71281C7BE}"/>
              </a:ext>
            </a:extLst>
          </p:cNvPr>
          <p:cNvSpPr/>
          <p:nvPr/>
        </p:nvSpPr>
        <p:spPr>
          <a:xfrm>
            <a:off x="6405051" y="3263288"/>
            <a:ext cx="504029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E3C9C839-D1D8-4A5A-9C05-DB958B50C075}"/>
              </a:ext>
            </a:extLst>
          </p:cNvPr>
          <p:cNvCxnSpPr/>
          <p:nvPr/>
        </p:nvCxnSpPr>
        <p:spPr>
          <a:xfrm>
            <a:off x="6405051" y="3479312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F5A4051D-CDD0-4F75-AA41-BC0A91074DC3}"/>
              </a:ext>
            </a:extLst>
          </p:cNvPr>
          <p:cNvCxnSpPr/>
          <p:nvPr/>
        </p:nvCxnSpPr>
        <p:spPr>
          <a:xfrm>
            <a:off x="6405051" y="366274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576393BC-B329-4CAC-AFE6-1B54C250A103}"/>
              </a:ext>
            </a:extLst>
          </p:cNvPr>
          <p:cNvCxnSpPr/>
          <p:nvPr/>
        </p:nvCxnSpPr>
        <p:spPr>
          <a:xfrm>
            <a:off x="6405051" y="3822088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CDABFA50-2103-462C-A03F-3034CD3739E9}"/>
              </a:ext>
            </a:extLst>
          </p:cNvPr>
          <p:cNvCxnSpPr/>
          <p:nvPr/>
        </p:nvCxnSpPr>
        <p:spPr>
          <a:xfrm>
            <a:off x="6405051" y="4055376"/>
            <a:ext cx="504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86C8459-E925-4945-8D4D-BAEC14EF7461}"/>
              </a:ext>
            </a:extLst>
          </p:cNvPr>
          <p:cNvSpPr txBox="1"/>
          <p:nvPr/>
        </p:nvSpPr>
        <p:spPr>
          <a:xfrm>
            <a:off x="6907255" y="3166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1A053C3-84AB-4367-B367-96534FB25EA9}"/>
              </a:ext>
            </a:extLst>
          </p:cNvPr>
          <p:cNvSpPr txBox="1"/>
          <p:nvPr/>
        </p:nvSpPr>
        <p:spPr>
          <a:xfrm>
            <a:off x="6907255" y="336186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state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75C5C2-0CCD-4AAF-8307-376C2EE5BFDF}"/>
              </a:ext>
            </a:extLst>
          </p:cNvPr>
          <p:cNvSpPr txBox="1"/>
          <p:nvPr/>
        </p:nvSpPr>
        <p:spPr>
          <a:xfrm>
            <a:off x="6907255" y="3568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tq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CAC4C49-BAB7-41B8-A2D7-AC024D040D1A}"/>
              </a:ext>
            </a:extLst>
          </p:cNvPr>
          <p:cNvSpPr txBox="1"/>
          <p:nvPr/>
        </p:nvSpPr>
        <p:spPr>
          <a:xfrm>
            <a:off x="6907255" y="37516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mm</a:t>
            </a:r>
          </a:p>
        </p:txBody>
      </p:sp>
      <p:cxnSp>
        <p:nvCxnSpPr>
          <p:cNvPr id="121" name="직선 화살표 연결선 120">
            <a:extLst>
              <a:ext uri="{FF2B5EF4-FFF2-40B4-BE49-F238E27FC236}">
                <a16:creationId xmlns:a16="http://schemas.microsoft.com/office/drawing/2014/main" id="{2BE06255-5149-4CE6-A21B-55712769B100}"/>
              </a:ext>
            </a:extLst>
          </p:cNvPr>
          <p:cNvCxnSpPr>
            <a:cxnSpLocks/>
          </p:cNvCxnSpPr>
          <p:nvPr/>
        </p:nvCxnSpPr>
        <p:spPr>
          <a:xfrm>
            <a:off x="3139060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자유형: 도형 125">
            <a:extLst>
              <a:ext uri="{FF2B5EF4-FFF2-40B4-BE49-F238E27FC236}">
                <a16:creationId xmlns:a16="http://schemas.microsoft.com/office/drawing/2014/main" id="{E949F88E-7CFF-4283-AC02-B39BC995B3F8}"/>
              </a:ext>
            </a:extLst>
          </p:cNvPr>
          <p:cNvSpPr/>
          <p:nvPr/>
        </p:nvSpPr>
        <p:spPr>
          <a:xfrm>
            <a:off x="2803067" y="1368166"/>
            <a:ext cx="3875315" cy="595086"/>
          </a:xfrm>
          <a:custGeom>
            <a:avLst/>
            <a:gdLst>
              <a:gd name="connsiteX0" fmla="*/ 3875315 w 3875315"/>
              <a:gd name="connsiteY0" fmla="*/ 595086 h 595086"/>
              <a:gd name="connsiteX1" fmla="*/ 3846286 w 3875315"/>
              <a:gd name="connsiteY1" fmla="*/ 449943 h 595086"/>
              <a:gd name="connsiteX2" fmla="*/ 3817258 w 3875315"/>
              <a:gd name="connsiteY2" fmla="*/ 406400 h 595086"/>
              <a:gd name="connsiteX3" fmla="*/ 3802743 w 3875315"/>
              <a:gd name="connsiteY3" fmla="*/ 362857 h 595086"/>
              <a:gd name="connsiteX4" fmla="*/ 3759200 w 3875315"/>
              <a:gd name="connsiteY4" fmla="*/ 333829 h 595086"/>
              <a:gd name="connsiteX5" fmla="*/ 3686629 w 3875315"/>
              <a:gd name="connsiteY5" fmla="*/ 261257 h 595086"/>
              <a:gd name="connsiteX6" fmla="*/ 3643086 w 3875315"/>
              <a:gd name="connsiteY6" fmla="*/ 217714 h 595086"/>
              <a:gd name="connsiteX7" fmla="*/ 3483429 w 3875315"/>
              <a:gd name="connsiteY7" fmla="*/ 174172 h 595086"/>
              <a:gd name="connsiteX8" fmla="*/ 3439886 w 3875315"/>
              <a:gd name="connsiteY8" fmla="*/ 159657 h 595086"/>
              <a:gd name="connsiteX9" fmla="*/ 3381829 w 3875315"/>
              <a:gd name="connsiteY9" fmla="*/ 145143 h 595086"/>
              <a:gd name="connsiteX10" fmla="*/ 3338286 w 3875315"/>
              <a:gd name="connsiteY10" fmla="*/ 130629 h 595086"/>
              <a:gd name="connsiteX11" fmla="*/ 3222172 w 3875315"/>
              <a:gd name="connsiteY11" fmla="*/ 101600 h 595086"/>
              <a:gd name="connsiteX12" fmla="*/ 3120572 w 3875315"/>
              <a:gd name="connsiteY12" fmla="*/ 72572 h 595086"/>
              <a:gd name="connsiteX13" fmla="*/ 2917372 w 3875315"/>
              <a:gd name="connsiteY13" fmla="*/ 29029 h 595086"/>
              <a:gd name="connsiteX14" fmla="*/ 2061029 w 3875315"/>
              <a:gd name="connsiteY14" fmla="*/ 0 h 595086"/>
              <a:gd name="connsiteX15" fmla="*/ 551543 w 3875315"/>
              <a:gd name="connsiteY15" fmla="*/ 14514 h 595086"/>
              <a:gd name="connsiteX16" fmla="*/ 246743 w 3875315"/>
              <a:gd name="connsiteY16" fmla="*/ 29029 h 595086"/>
              <a:gd name="connsiteX17" fmla="*/ 87086 w 3875315"/>
              <a:gd name="connsiteY17" fmla="*/ 72572 h 595086"/>
              <a:gd name="connsiteX18" fmla="*/ 29029 w 3875315"/>
              <a:gd name="connsiteY18" fmla="*/ 159657 h 595086"/>
              <a:gd name="connsiteX19" fmla="*/ 0 w 3875315"/>
              <a:gd name="connsiteY19" fmla="*/ 246743 h 595086"/>
              <a:gd name="connsiteX20" fmla="*/ 14515 w 3875315"/>
              <a:gd name="connsiteY20" fmla="*/ 319314 h 595086"/>
              <a:gd name="connsiteX21" fmla="*/ 43543 w 3875315"/>
              <a:gd name="connsiteY21" fmla="*/ 362857 h 595086"/>
              <a:gd name="connsiteX22" fmla="*/ 58058 w 3875315"/>
              <a:gd name="connsiteY22" fmla="*/ 406400 h 595086"/>
              <a:gd name="connsiteX23" fmla="*/ 43543 w 3875315"/>
              <a:gd name="connsiteY23" fmla="*/ 522514 h 59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75315" h="595086">
                <a:moveTo>
                  <a:pt x="3875315" y="595086"/>
                </a:moveTo>
                <a:cubicBezTo>
                  <a:pt x="3869966" y="557646"/>
                  <a:pt x="3866551" y="490474"/>
                  <a:pt x="3846286" y="449943"/>
                </a:cubicBezTo>
                <a:cubicBezTo>
                  <a:pt x="3838485" y="434341"/>
                  <a:pt x="3825059" y="422002"/>
                  <a:pt x="3817258" y="406400"/>
                </a:cubicBezTo>
                <a:cubicBezTo>
                  <a:pt x="3810416" y="392716"/>
                  <a:pt x="3812301" y="374804"/>
                  <a:pt x="3802743" y="362857"/>
                </a:cubicBezTo>
                <a:cubicBezTo>
                  <a:pt x="3791846" y="349236"/>
                  <a:pt x="3773714" y="343505"/>
                  <a:pt x="3759200" y="333829"/>
                </a:cubicBezTo>
                <a:cubicBezTo>
                  <a:pt x="3705983" y="254001"/>
                  <a:pt x="3759199" y="321733"/>
                  <a:pt x="3686629" y="261257"/>
                </a:cubicBezTo>
                <a:cubicBezTo>
                  <a:pt x="3670860" y="248116"/>
                  <a:pt x="3661029" y="227682"/>
                  <a:pt x="3643086" y="217714"/>
                </a:cubicBezTo>
                <a:cubicBezTo>
                  <a:pt x="3592133" y="189407"/>
                  <a:pt x="3538005" y="187816"/>
                  <a:pt x="3483429" y="174172"/>
                </a:cubicBezTo>
                <a:cubicBezTo>
                  <a:pt x="3468586" y="170461"/>
                  <a:pt x="3454597" y="163860"/>
                  <a:pt x="3439886" y="159657"/>
                </a:cubicBezTo>
                <a:cubicBezTo>
                  <a:pt x="3420706" y="154177"/>
                  <a:pt x="3401009" y="150623"/>
                  <a:pt x="3381829" y="145143"/>
                </a:cubicBezTo>
                <a:cubicBezTo>
                  <a:pt x="3367118" y="140940"/>
                  <a:pt x="3353046" y="134655"/>
                  <a:pt x="3338286" y="130629"/>
                </a:cubicBezTo>
                <a:cubicBezTo>
                  <a:pt x="3299796" y="120132"/>
                  <a:pt x="3260021" y="114216"/>
                  <a:pt x="3222172" y="101600"/>
                </a:cubicBezTo>
                <a:cubicBezTo>
                  <a:pt x="3159705" y="80778"/>
                  <a:pt x="3193472" y="90797"/>
                  <a:pt x="3120572" y="72572"/>
                </a:cubicBezTo>
                <a:cubicBezTo>
                  <a:pt x="3018037" y="21303"/>
                  <a:pt x="3086268" y="46808"/>
                  <a:pt x="2917372" y="29029"/>
                </a:cubicBezTo>
                <a:cubicBezTo>
                  <a:pt x="2520801" y="-12716"/>
                  <a:pt x="2971200" y="18203"/>
                  <a:pt x="2061029" y="0"/>
                </a:cubicBezTo>
                <a:lnTo>
                  <a:pt x="551543" y="14514"/>
                </a:lnTo>
                <a:cubicBezTo>
                  <a:pt x="449841" y="16141"/>
                  <a:pt x="347918" y="18563"/>
                  <a:pt x="246743" y="29029"/>
                </a:cubicBezTo>
                <a:cubicBezTo>
                  <a:pt x="199263" y="33941"/>
                  <a:pt x="136465" y="56112"/>
                  <a:pt x="87086" y="72572"/>
                </a:cubicBezTo>
                <a:cubicBezTo>
                  <a:pt x="67734" y="101600"/>
                  <a:pt x="40062" y="126560"/>
                  <a:pt x="29029" y="159657"/>
                </a:cubicBezTo>
                <a:lnTo>
                  <a:pt x="0" y="246743"/>
                </a:lnTo>
                <a:cubicBezTo>
                  <a:pt x="4838" y="270933"/>
                  <a:pt x="5853" y="296215"/>
                  <a:pt x="14515" y="319314"/>
                </a:cubicBezTo>
                <a:cubicBezTo>
                  <a:pt x="20640" y="335647"/>
                  <a:pt x="35742" y="347255"/>
                  <a:pt x="43543" y="362857"/>
                </a:cubicBezTo>
                <a:cubicBezTo>
                  <a:pt x="50385" y="376541"/>
                  <a:pt x="53220" y="391886"/>
                  <a:pt x="58058" y="406400"/>
                </a:cubicBezTo>
                <a:lnTo>
                  <a:pt x="43543" y="52251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D1DC09E-B706-4ED5-8136-9AFB8142CC54}"/>
              </a:ext>
            </a:extLst>
          </p:cNvPr>
          <p:cNvSpPr txBox="1"/>
          <p:nvPr/>
        </p:nvSpPr>
        <p:spPr>
          <a:xfrm>
            <a:off x="3863459" y="3240369"/>
            <a:ext cx="57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882CEB9-3C24-42AE-B6A0-F5DA809A0396}"/>
              </a:ext>
            </a:extLst>
          </p:cNvPr>
          <p:cNvSpPr txBox="1"/>
          <p:nvPr/>
        </p:nvSpPr>
        <p:spPr>
          <a:xfrm>
            <a:off x="5232894" y="3217809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3869420-C375-46FB-B969-CCE1FFA2D76D}"/>
              </a:ext>
            </a:extLst>
          </p:cNvPr>
          <p:cNvSpPr txBox="1"/>
          <p:nvPr/>
        </p:nvSpPr>
        <p:spPr>
          <a:xfrm>
            <a:off x="2639033" y="3220932"/>
            <a:ext cx="4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37644EB-5602-456D-BDC8-B5C60DB1E404}"/>
              </a:ext>
            </a:extLst>
          </p:cNvPr>
          <p:cNvSpPr txBox="1"/>
          <p:nvPr/>
        </p:nvSpPr>
        <p:spPr>
          <a:xfrm>
            <a:off x="6487894" y="3211941"/>
            <a:ext cx="57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3DB7DFA-31FB-4944-B0D0-706B0B9AC348}"/>
              </a:ext>
            </a:extLst>
          </p:cNvPr>
          <p:cNvSpPr txBox="1"/>
          <p:nvPr/>
        </p:nvSpPr>
        <p:spPr>
          <a:xfrm>
            <a:off x="2470264" y="5566279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E216B36-F850-406C-95C5-B0F803339C49}"/>
              </a:ext>
            </a:extLst>
          </p:cNvPr>
          <p:cNvSpPr txBox="1"/>
          <p:nvPr/>
        </p:nvSpPr>
        <p:spPr>
          <a:xfrm>
            <a:off x="5088880" y="553766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E8F004C-68C3-466C-ADE9-B9B17039BBF9}"/>
              </a:ext>
            </a:extLst>
          </p:cNvPr>
          <p:cNvSpPr txBox="1"/>
          <p:nvPr/>
        </p:nvSpPr>
        <p:spPr>
          <a:xfrm>
            <a:off x="3791452" y="556691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84ED0A6-210A-4A5E-A34F-62E613273157}"/>
              </a:ext>
            </a:extLst>
          </p:cNvPr>
          <p:cNvSpPr txBox="1"/>
          <p:nvPr/>
        </p:nvSpPr>
        <p:spPr>
          <a:xfrm>
            <a:off x="6343879" y="5544558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cxnSp>
        <p:nvCxnSpPr>
          <p:cNvPr id="142" name="직선 연결선 141">
            <a:extLst>
              <a:ext uri="{FF2B5EF4-FFF2-40B4-BE49-F238E27FC236}">
                <a16:creationId xmlns:a16="http://schemas.microsoft.com/office/drawing/2014/main" id="{353F3D89-177C-4C7B-93B9-FBF137A25BE7}"/>
              </a:ext>
            </a:extLst>
          </p:cNvPr>
          <p:cNvCxnSpPr/>
          <p:nvPr/>
        </p:nvCxnSpPr>
        <p:spPr>
          <a:xfrm>
            <a:off x="323528" y="566124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05A20B25-FB34-4FE0-A142-C0A2419EC9A5}"/>
              </a:ext>
            </a:extLst>
          </p:cNvPr>
          <p:cNvCxnSpPr/>
          <p:nvPr/>
        </p:nvCxnSpPr>
        <p:spPr>
          <a:xfrm>
            <a:off x="323528" y="477416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1AA64A5E-1AD9-4628-92DB-E0F3BDC1CE34}"/>
              </a:ext>
            </a:extLst>
          </p:cNvPr>
          <p:cNvCxnSpPr/>
          <p:nvPr/>
        </p:nvCxnSpPr>
        <p:spPr>
          <a:xfrm>
            <a:off x="323528" y="37890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2EDCE033-B874-471A-AB77-36107E621288}"/>
              </a:ext>
            </a:extLst>
          </p:cNvPr>
          <p:cNvCxnSpPr/>
          <p:nvPr/>
        </p:nvCxnSpPr>
        <p:spPr>
          <a:xfrm>
            <a:off x="323528" y="28198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93B4ABB2-AC54-4AAB-BC31-44B7F19E5666}"/>
              </a:ext>
            </a:extLst>
          </p:cNvPr>
          <p:cNvCxnSpPr/>
          <p:nvPr/>
        </p:nvCxnSpPr>
        <p:spPr>
          <a:xfrm>
            <a:off x="313227" y="236425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FB9298FD-1A91-4B17-83DD-FAB8B8A3069C}"/>
              </a:ext>
            </a:extLst>
          </p:cNvPr>
          <p:cNvCxnSpPr/>
          <p:nvPr/>
        </p:nvCxnSpPr>
        <p:spPr>
          <a:xfrm>
            <a:off x="313227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61D826F3-2D9C-4069-8DE4-3FA0815202F5}"/>
              </a:ext>
            </a:extLst>
          </p:cNvPr>
          <p:cNvCxnSpPr/>
          <p:nvPr/>
        </p:nvCxnSpPr>
        <p:spPr>
          <a:xfrm>
            <a:off x="323528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>
            <a:extLst>
              <a:ext uri="{FF2B5EF4-FFF2-40B4-BE49-F238E27FC236}">
                <a16:creationId xmlns:a16="http://schemas.microsoft.com/office/drawing/2014/main" id="{5B2D386C-681C-40D0-8EBB-9793F507A7B2}"/>
              </a:ext>
            </a:extLst>
          </p:cNvPr>
          <p:cNvCxnSpPr/>
          <p:nvPr/>
        </p:nvCxnSpPr>
        <p:spPr>
          <a:xfrm>
            <a:off x="313227" y="32849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A0DF5341-A184-4B7A-9F8B-C9680AA4CBD4}"/>
              </a:ext>
            </a:extLst>
          </p:cNvPr>
          <p:cNvSpPr txBox="1"/>
          <p:nvPr/>
        </p:nvSpPr>
        <p:spPr>
          <a:xfrm>
            <a:off x="1096286" y="5006250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C2CC9E7-08EB-4856-82B1-7BB108E11A2B}"/>
              </a:ext>
            </a:extLst>
          </p:cNvPr>
          <p:cNvSpPr txBox="1"/>
          <p:nvPr/>
        </p:nvSpPr>
        <p:spPr>
          <a:xfrm>
            <a:off x="1088855" y="3515087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DB40B4-06F6-4579-97FF-ECAC99BC6E4B}"/>
              </a:ext>
            </a:extLst>
          </p:cNvPr>
          <p:cNvSpPr txBox="1"/>
          <p:nvPr/>
        </p:nvSpPr>
        <p:spPr>
          <a:xfrm>
            <a:off x="1043608" y="2480824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D4D775F-A07E-4866-A3BF-FCD03898853A}"/>
              </a:ext>
            </a:extLst>
          </p:cNvPr>
          <p:cNvSpPr txBox="1"/>
          <p:nvPr/>
        </p:nvSpPr>
        <p:spPr>
          <a:xfrm>
            <a:off x="1072340" y="1495123"/>
            <a:ext cx="72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575DFF6-7633-48FF-82CA-EC9736707B7F}"/>
              </a:ext>
            </a:extLst>
          </p:cNvPr>
          <p:cNvSpPr txBox="1"/>
          <p:nvPr/>
        </p:nvSpPr>
        <p:spPr>
          <a:xfrm>
            <a:off x="73518" y="259404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3E1E722-2888-46EB-992A-D7B418BFFFB6}"/>
              </a:ext>
            </a:extLst>
          </p:cNvPr>
          <p:cNvSpPr txBox="1"/>
          <p:nvPr/>
        </p:nvSpPr>
        <p:spPr>
          <a:xfrm>
            <a:off x="50942" y="1740055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E124385-C185-4E07-B9FE-947424EA8E13}"/>
              </a:ext>
            </a:extLst>
          </p:cNvPr>
          <p:cNvSpPr txBox="1"/>
          <p:nvPr/>
        </p:nvSpPr>
        <p:spPr>
          <a:xfrm>
            <a:off x="23311" y="356791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EA45146-4D1A-45CC-AD4A-61E0106F2710}"/>
              </a:ext>
            </a:extLst>
          </p:cNvPr>
          <p:cNvSpPr txBox="1"/>
          <p:nvPr/>
        </p:nvSpPr>
        <p:spPr>
          <a:xfrm>
            <a:off x="3900018" y="3837526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25B8884-E59A-422C-8EFC-DE1FEF6E4E71}"/>
              </a:ext>
            </a:extLst>
          </p:cNvPr>
          <p:cNvSpPr txBox="1"/>
          <p:nvPr/>
        </p:nvSpPr>
        <p:spPr>
          <a:xfrm>
            <a:off x="5212461" y="3864649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CCBC9FF-2148-439F-92B1-3EA21DB2E916}"/>
              </a:ext>
            </a:extLst>
          </p:cNvPr>
          <p:cNvSpPr txBox="1"/>
          <p:nvPr/>
        </p:nvSpPr>
        <p:spPr>
          <a:xfrm>
            <a:off x="6473366" y="3794038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4B645F1-0555-47E5-BC74-0551A354AD5E}"/>
              </a:ext>
            </a:extLst>
          </p:cNvPr>
          <p:cNvSpPr txBox="1"/>
          <p:nvPr/>
        </p:nvSpPr>
        <p:spPr>
          <a:xfrm>
            <a:off x="6552594" y="3442513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429BAF4-56DD-4697-A344-BE744AA2747D}"/>
              </a:ext>
            </a:extLst>
          </p:cNvPr>
          <p:cNvSpPr txBox="1"/>
          <p:nvPr/>
        </p:nvSpPr>
        <p:spPr>
          <a:xfrm>
            <a:off x="5277867" y="3464030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02BAE36-30D2-41B3-8E75-16778FC5D49E}"/>
              </a:ext>
            </a:extLst>
          </p:cNvPr>
          <p:cNvSpPr txBox="1"/>
          <p:nvPr/>
        </p:nvSpPr>
        <p:spPr>
          <a:xfrm>
            <a:off x="2687975" y="3427022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90FAEA-A8FC-49C5-BF62-DE989D185FA4}"/>
              </a:ext>
            </a:extLst>
          </p:cNvPr>
          <p:cNvSpPr txBox="1"/>
          <p:nvPr/>
        </p:nvSpPr>
        <p:spPr>
          <a:xfrm>
            <a:off x="3959252" y="3433807"/>
            <a:ext cx="433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EE7ECBA-CB0F-4748-B020-D5DD60930C67}"/>
              </a:ext>
            </a:extLst>
          </p:cNvPr>
          <p:cNvSpPr txBox="1"/>
          <p:nvPr/>
        </p:nvSpPr>
        <p:spPr>
          <a:xfrm>
            <a:off x="2721565" y="360121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7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530A4AA0-C158-4584-9C33-886031E06524}"/>
              </a:ext>
            </a:extLst>
          </p:cNvPr>
          <p:cNvSpPr txBox="1"/>
          <p:nvPr/>
        </p:nvSpPr>
        <p:spPr>
          <a:xfrm>
            <a:off x="3919914" y="3622827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D4AB7F3-74E3-41C9-8755-652FB1BAFFCB}"/>
              </a:ext>
            </a:extLst>
          </p:cNvPr>
          <p:cNvSpPr txBox="1"/>
          <p:nvPr/>
        </p:nvSpPr>
        <p:spPr>
          <a:xfrm>
            <a:off x="5219050" y="3641158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8F27D31-BDCE-4639-967E-DCE60590DB19}"/>
              </a:ext>
            </a:extLst>
          </p:cNvPr>
          <p:cNvSpPr txBox="1"/>
          <p:nvPr/>
        </p:nvSpPr>
        <p:spPr>
          <a:xfrm>
            <a:off x="6473708" y="3594116"/>
            <a:ext cx="51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10</a:t>
            </a:r>
          </a:p>
        </p:txBody>
      </p:sp>
      <p:cxnSp>
        <p:nvCxnSpPr>
          <p:cNvPr id="189" name="직선 화살표 연결선 188">
            <a:extLst>
              <a:ext uri="{FF2B5EF4-FFF2-40B4-BE49-F238E27FC236}">
                <a16:creationId xmlns:a16="http://schemas.microsoft.com/office/drawing/2014/main" id="{1260329D-1774-4AC5-95A3-D7F49F7923A5}"/>
              </a:ext>
            </a:extLst>
          </p:cNvPr>
          <p:cNvCxnSpPr>
            <a:cxnSpLocks/>
          </p:cNvCxnSpPr>
          <p:nvPr/>
        </p:nvCxnSpPr>
        <p:spPr>
          <a:xfrm>
            <a:off x="4414784" y="542352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>
            <a:extLst>
              <a:ext uri="{FF2B5EF4-FFF2-40B4-BE49-F238E27FC236}">
                <a16:creationId xmlns:a16="http://schemas.microsoft.com/office/drawing/2014/main" id="{9AD6ACF5-B13B-4AFA-BE4A-999F71CAE82F}"/>
              </a:ext>
            </a:extLst>
          </p:cNvPr>
          <p:cNvCxnSpPr>
            <a:cxnSpLocks/>
          </p:cNvCxnSpPr>
          <p:nvPr/>
        </p:nvCxnSpPr>
        <p:spPr>
          <a:xfrm>
            <a:off x="5711756" y="5437008"/>
            <a:ext cx="6523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DA404D5B-E667-4150-A7BD-440FB93DD4B4}"/>
              </a:ext>
            </a:extLst>
          </p:cNvPr>
          <p:cNvSpPr txBox="1"/>
          <p:nvPr/>
        </p:nvSpPr>
        <p:spPr>
          <a:xfrm>
            <a:off x="323528" y="6121697"/>
            <a:ext cx="74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0779223-13B6-4C07-AA6B-F6259BDE17E3}"/>
              </a:ext>
            </a:extLst>
          </p:cNvPr>
          <p:cNvSpPr/>
          <p:nvPr/>
        </p:nvSpPr>
        <p:spPr>
          <a:xfrm>
            <a:off x="5129893" y="2066604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194A1-869A-46A6-AC50-710DCEEFB9A8}"/>
              </a:ext>
            </a:extLst>
          </p:cNvPr>
          <p:cNvSpPr txBox="1"/>
          <p:nvPr/>
        </p:nvSpPr>
        <p:spPr>
          <a:xfrm>
            <a:off x="5571717" y="19659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31A559-D16C-4677-A6A4-898410FBC7C0}"/>
              </a:ext>
            </a:extLst>
          </p:cNvPr>
          <p:cNvSpPr txBox="1"/>
          <p:nvPr/>
        </p:nvSpPr>
        <p:spPr>
          <a:xfrm>
            <a:off x="5601906" y="215084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B73434-E1D5-4056-A377-1C5315C91BE5}"/>
              </a:ext>
            </a:extLst>
          </p:cNvPr>
          <p:cNvSpPr txBox="1"/>
          <p:nvPr/>
        </p:nvSpPr>
        <p:spPr>
          <a:xfrm>
            <a:off x="5610262" y="234662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67AE7B5-3696-4E9F-B9FD-35AF2109E670}"/>
              </a:ext>
            </a:extLst>
          </p:cNvPr>
          <p:cNvCxnSpPr/>
          <p:nvPr/>
        </p:nvCxnSpPr>
        <p:spPr>
          <a:xfrm>
            <a:off x="5129893" y="2194636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3F84A56C-C894-4BA9-BED3-2DE05E2E19EC}"/>
              </a:ext>
            </a:extLst>
          </p:cNvPr>
          <p:cNvCxnSpPr/>
          <p:nvPr/>
        </p:nvCxnSpPr>
        <p:spPr>
          <a:xfrm>
            <a:off x="5115981" y="237557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9E0FFA4F-0F70-4FB3-B6ED-C331B5344EC8}"/>
              </a:ext>
            </a:extLst>
          </p:cNvPr>
          <p:cNvCxnSpPr/>
          <p:nvPr/>
        </p:nvCxnSpPr>
        <p:spPr>
          <a:xfrm>
            <a:off x="5136681" y="2577138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BE601008-260D-40EF-A237-6CEE0B583DAC}"/>
              </a:ext>
            </a:extLst>
          </p:cNvPr>
          <p:cNvSpPr/>
          <p:nvPr/>
        </p:nvSpPr>
        <p:spPr>
          <a:xfrm>
            <a:off x="2555031" y="202679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8D26711-89CE-473C-932C-8C316027FF17}"/>
              </a:ext>
            </a:extLst>
          </p:cNvPr>
          <p:cNvSpPr txBox="1"/>
          <p:nvPr/>
        </p:nvSpPr>
        <p:spPr>
          <a:xfrm>
            <a:off x="2996855" y="19261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4422F85-AD95-4B6B-9F3B-B8DA12CD2CF1}"/>
              </a:ext>
            </a:extLst>
          </p:cNvPr>
          <p:cNvSpPr txBox="1"/>
          <p:nvPr/>
        </p:nvSpPr>
        <p:spPr>
          <a:xfrm>
            <a:off x="3027044" y="211103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1234C63-E899-4703-A74E-960E4CE6905F}"/>
              </a:ext>
            </a:extLst>
          </p:cNvPr>
          <p:cNvSpPr txBox="1"/>
          <p:nvPr/>
        </p:nvSpPr>
        <p:spPr>
          <a:xfrm>
            <a:off x="3035400" y="23068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CF7B2936-C6C6-41D7-A87B-A15E50F46F3C}"/>
              </a:ext>
            </a:extLst>
          </p:cNvPr>
          <p:cNvCxnSpPr/>
          <p:nvPr/>
        </p:nvCxnSpPr>
        <p:spPr>
          <a:xfrm>
            <a:off x="2555031" y="215482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>
            <a:extLst>
              <a:ext uri="{FF2B5EF4-FFF2-40B4-BE49-F238E27FC236}">
                <a16:creationId xmlns:a16="http://schemas.microsoft.com/office/drawing/2014/main" id="{58EE13B1-6745-45EC-A01A-14D4F8BC3AE1}"/>
              </a:ext>
            </a:extLst>
          </p:cNvPr>
          <p:cNvCxnSpPr/>
          <p:nvPr/>
        </p:nvCxnSpPr>
        <p:spPr>
          <a:xfrm>
            <a:off x="2541119" y="233576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2CD647A7-9803-4074-8035-10ED16AC4BA8}"/>
              </a:ext>
            </a:extLst>
          </p:cNvPr>
          <p:cNvCxnSpPr/>
          <p:nvPr/>
        </p:nvCxnSpPr>
        <p:spPr>
          <a:xfrm>
            <a:off x="2561819" y="253732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F4E5A31D-E5A6-4FE8-8407-AF636F8E3649}"/>
              </a:ext>
            </a:extLst>
          </p:cNvPr>
          <p:cNvSpPr/>
          <p:nvPr/>
        </p:nvSpPr>
        <p:spPr>
          <a:xfrm>
            <a:off x="3843259" y="2085657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240C-ED59-4ADC-BA9F-7E5D5717A1F4}"/>
              </a:ext>
            </a:extLst>
          </p:cNvPr>
          <p:cNvSpPr txBox="1"/>
          <p:nvPr/>
        </p:nvSpPr>
        <p:spPr>
          <a:xfrm>
            <a:off x="4285083" y="19850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0B7B196-0206-4262-8E81-AEAAF1576CED}"/>
              </a:ext>
            </a:extLst>
          </p:cNvPr>
          <p:cNvSpPr txBox="1"/>
          <p:nvPr/>
        </p:nvSpPr>
        <p:spPr>
          <a:xfrm>
            <a:off x="4315272" y="216989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5C3EEB78-7DEB-4B6B-9527-0ADC9A4E95FD}"/>
              </a:ext>
            </a:extLst>
          </p:cNvPr>
          <p:cNvSpPr txBox="1"/>
          <p:nvPr/>
        </p:nvSpPr>
        <p:spPr>
          <a:xfrm>
            <a:off x="4323628" y="23656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D5357489-C4DD-4667-A2AF-C8C362CA05DB}"/>
              </a:ext>
            </a:extLst>
          </p:cNvPr>
          <p:cNvCxnSpPr/>
          <p:nvPr/>
        </p:nvCxnSpPr>
        <p:spPr>
          <a:xfrm>
            <a:off x="3843259" y="2213689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C2053210-832C-4B31-AD82-761F6480F779}"/>
              </a:ext>
            </a:extLst>
          </p:cNvPr>
          <p:cNvCxnSpPr/>
          <p:nvPr/>
        </p:nvCxnSpPr>
        <p:spPr>
          <a:xfrm>
            <a:off x="3829347" y="239463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EDC859F5-600C-4AB4-8404-1AAA411C82A1}"/>
              </a:ext>
            </a:extLst>
          </p:cNvPr>
          <p:cNvCxnSpPr/>
          <p:nvPr/>
        </p:nvCxnSpPr>
        <p:spPr>
          <a:xfrm>
            <a:off x="3850047" y="2596191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ADB357B-8456-4732-9999-1C78AE066CBF}"/>
              </a:ext>
            </a:extLst>
          </p:cNvPr>
          <p:cNvSpPr/>
          <p:nvPr/>
        </p:nvSpPr>
        <p:spPr>
          <a:xfrm>
            <a:off x="6406645" y="2025570"/>
            <a:ext cx="502202" cy="1218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3A1CCC0-F4D5-4804-9A4C-C4372C8C2677}"/>
              </a:ext>
            </a:extLst>
          </p:cNvPr>
          <p:cNvSpPr txBox="1"/>
          <p:nvPr/>
        </p:nvSpPr>
        <p:spPr>
          <a:xfrm>
            <a:off x="6848469" y="192491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eflag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E19BB4D-6490-418A-9E93-230CBFAFF357}"/>
              </a:ext>
            </a:extLst>
          </p:cNvPr>
          <p:cNvSpPr txBox="1"/>
          <p:nvPr/>
        </p:nvSpPr>
        <p:spPr>
          <a:xfrm>
            <a:off x="6878658" y="210981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27AE54E-D2F1-49AC-AA55-10ECF3393DBF}"/>
              </a:ext>
            </a:extLst>
          </p:cNvPr>
          <p:cNvSpPr txBox="1"/>
          <p:nvPr/>
        </p:nvSpPr>
        <p:spPr>
          <a:xfrm>
            <a:off x="6887014" y="23055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eip</a:t>
            </a:r>
          </a:p>
        </p:txBody>
      </p:sp>
      <p:cxnSp>
        <p:nvCxnSpPr>
          <p:cNvPr id="171" name="직선 연결선 170">
            <a:extLst>
              <a:ext uri="{FF2B5EF4-FFF2-40B4-BE49-F238E27FC236}">
                <a16:creationId xmlns:a16="http://schemas.microsoft.com/office/drawing/2014/main" id="{83B048BE-F5EA-446A-BB99-D9A246ED02D7}"/>
              </a:ext>
            </a:extLst>
          </p:cNvPr>
          <p:cNvCxnSpPr/>
          <p:nvPr/>
        </p:nvCxnSpPr>
        <p:spPr>
          <a:xfrm>
            <a:off x="6406645" y="2153602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>
            <a:extLst>
              <a:ext uri="{FF2B5EF4-FFF2-40B4-BE49-F238E27FC236}">
                <a16:creationId xmlns:a16="http://schemas.microsoft.com/office/drawing/2014/main" id="{A360DB25-4597-4014-90A0-2DC2AA01F4F3}"/>
              </a:ext>
            </a:extLst>
          </p:cNvPr>
          <p:cNvCxnSpPr/>
          <p:nvPr/>
        </p:nvCxnSpPr>
        <p:spPr>
          <a:xfrm>
            <a:off x="6392733" y="2334545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>
            <a:extLst>
              <a:ext uri="{FF2B5EF4-FFF2-40B4-BE49-F238E27FC236}">
                <a16:creationId xmlns:a16="http://schemas.microsoft.com/office/drawing/2014/main" id="{3CE34AF6-2CBA-42CA-B008-E898707C8611}"/>
              </a:ext>
            </a:extLst>
          </p:cNvPr>
          <p:cNvCxnSpPr/>
          <p:nvPr/>
        </p:nvCxnSpPr>
        <p:spPr>
          <a:xfrm>
            <a:off x="6413433" y="2536104"/>
            <a:ext cx="5161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89E4B2D-E7D5-417E-9070-34F1A2442018}"/>
              </a:ext>
            </a:extLst>
          </p:cNvPr>
          <p:cNvSpPr txBox="1"/>
          <p:nvPr/>
        </p:nvSpPr>
        <p:spPr>
          <a:xfrm>
            <a:off x="4587688" y="6131234"/>
            <a:ext cx="130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current</a:t>
            </a:r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9D0B2C89-FB0F-4F2A-AF00-B2367523B3BE}"/>
              </a:ext>
            </a:extLst>
          </p:cNvPr>
          <p:cNvSpPr/>
          <p:nvPr/>
        </p:nvSpPr>
        <p:spPr>
          <a:xfrm>
            <a:off x="3168737" y="5596230"/>
            <a:ext cx="1764967" cy="560937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17E80094-6DED-449F-BCD1-33C30405E738}"/>
              </a:ext>
            </a:extLst>
          </p:cNvPr>
          <p:cNvSpPr/>
          <p:nvPr/>
        </p:nvSpPr>
        <p:spPr>
          <a:xfrm>
            <a:off x="5796136" y="5661248"/>
            <a:ext cx="464695" cy="135951"/>
          </a:xfrm>
          <a:custGeom>
            <a:avLst/>
            <a:gdLst>
              <a:gd name="connsiteX0" fmla="*/ 0 w 464695"/>
              <a:gd name="connsiteY0" fmla="*/ 0 h 135951"/>
              <a:gd name="connsiteX1" fmla="*/ 74951 w 464695"/>
              <a:gd name="connsiteY1" fmla="*/ 29980 h 135951"/>
              <a:gd name="connsiteX2" fmla="*/ 149902 w 464695"/>
              <a:gd name="connsiteY2" fmla="*/ 89941 h 135951"/>
              <a:gd name="connsiteX3" fmla="*/ 194872 w 464695"/>
              <a:gd name="connsiteY3" fmla="*/ 119921 h 135951"/>
              <a:gd name="connsiteX4" fmla="*/ 359764 w 464695"/>
              <a:gd name="connsiteY4" fmla="*/ 119921 h 135951"/>
              <a:gd name="connsiteX5" fmla="*/ 404735 w 464695"/>
              <a:gd name="connsiteY5" fmla="*/ 89941 h 135951"/>
              <a:gd name="connsiteX6" fmla="*/ 464695 w 464695"/>
              <a:gd name="connsiteY6" fmla="*/ 0 h 135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4695" h="135951">
                <a:moveTo>
                  <a:pt x="0" y="0"/>
                </a:moveTo>
                <a:cubicBezTo>
                  <a:pt x="24984" y="9993"/>
                  <a:pt x="53055" y="14340"/>
                  <a:pt x="74951" y="29980"/>
                </a:cubicBezTo>
                <a:cubicBezTo>
                  <a:pt x="193608" y="114735"/>
                  <a:pt x="17752" y="45892"/>
                  <a:pt x="149902" y="89941"/>
                </a:cubicBezTo>
                <a:cubicBezTo>
                  <a:pt x="164892" y="99934"/>
                  <a:pt x="178758" y="111864"/>
                  <a:pt x="194872" y="119921"/>
                </a:cubicBezTo>
                <a:cubicBezTo>
                  <a:pt x="255878" y="150425"/>
                  <a:pt x="280716" y="129803"/>
                  <a:pt x="359764" y="119921"/>
                </a:cubicBezTo>
                <a:cubicBezTo>
                  <a:pt x="374754" y="109928"/>
                  <a:pt x="392871" y="103499"/>
                  <a:pt x="404735" y="89941"/>
                </a:cubicBezTo>
                <a:cubicBezTo>
                  <a:pt x="428462" y="62824"/>
                  <a:pt x="464695" y="0"/>
                  <a:pt x="46469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569CC5C5-7BA0-41DB-B625-433829A601B6}"/>
              </a:ext>
            </a:extLst>
          </p:cNvPr>
          <p:cNvSpPr/>
          <p:nvPr/>
        </p:nvSpPr>
        <p:spPr>
          <a:xfrm>
            <a:off x="2464200" y="1109403"/>
            <a:ext cx="4392118" cy="811450"/>
          </a:xfrm>
          <a:custGeom>
            <a:avLst/>
            <a:gdLst>
              <a:gd name="connsiteX0" fmla="*/ 4392118 w 4392118"/>
              <a:gd name="connsiteY0" fmla="*/ 811450 h 811450"/>
              <a:gd name="connsiteX1" fmla="*/ 4347148 w 4392118"/>
              <a:gd name="connsiteY1" fmla="*/ 721509 h 811450"/>
              <a:gd name="connsiteX2" fmla="*/ 4317168 w 4392118"/>
              <a:gd name="connsiteY2" fmla="*/ 691528 h 811450"/>
              <a:gd name="connsiteX3" fmla="*/ 4287187 w 4392118"/>
              <a:gd name="connsiteY3" fmla="*/ 631568 h 811450"/>
              <a:gd name="connsiteX4" fmla="*/ 4197246 w 4392118"/>
              <a:gd name="connsiteY4" fmla="*/ 511646 h 811450"/>
              <a:gd name="connsiteX5" fmla="*/ 4107305 w 4392118"/>
              <a:gd name="connsiteY5" fmla="*/ 406715 h 811450"/>
              <a:gd name="connsiteX6" fmla="*/ 4017364 w 4392118"/>
              <a:gd name="connsiteY6" fmla="*/ 346755 h 811450"/>
              <a:gd name="connsiteX7" fmla="*/ 3972394 w 4392118"/>
              <a:gd name="connsiteY7" fmla="*/ 316774 h 811450"/>
              <a:gd name="connsiteX8" fmla="*/ 3942413 w 4392118"/>
              <a:gd name="connsiteY8" fmla="*/ 286794 h 811450"/>
              <a:gd name="connsiteX9" fmla="*/ 3852473 w 4392118"/>
              <a:gd name="connsiteY9" fmla="*/ 256814 h 811450"/>
              <a:gd name="connsiteX10" fmla="*/ 3822492 w 4392118"/>
              <a:gd name="connsiteY10" fmla="*/ 226833 h 811450"/>
              <a:gd name="connsiteX11" fmla="*/ 3687581 w 4392118"/>
              <a:gd name="connsiteY11" fmla="*/ 196853 h 811450"/>
              <a:gd name="connsiteX12" fmla="*/ 3552669 w 4392118"/>
              <a:gd name="connsiteY12" fmla="*/ 166873 h 811450"/>
              <a:gd name="connsiteX13" fmla="*/ 3327817 w 4392118"/>
              <a:gd name="connsiteY13" fmla="*/ 136892 h 811450"/>
              <a:gd name="connsiteX14" fmla="*/ 3117954 w 4392118"/>
              <a:gd name="connsiteY14" fmla="*/ 106912 h 811450"/>
              <a:gd name="connsiteX15" fmla="*/ 2998033 w 4392118"/>
              <a:gd name="connsiteY15" fmla="*/ 91922 h 811450"/>
              <a:gd name="connsiteX16" fmla="*/ 2698230 w 4392118"/>
              <a:gd name="connsiteY16" fmla="*/ 76932 h 811450"/>
              <a:gd name="connsiteX17" fmla="*/ 2278505 w 4392118"/>
              <a:gd name="connsiteY17" fmla="*/ 46951 h 811450"/>
              <a:gd name="connsiteX18" fmla="*/ 1783830 w 4392118"/>
              <a:gd name="connsiteY18" fmla="*/ 31961 h 811450"/>
              <a:gd name="connsiteX19" fmla="*/ 749509 w 4392118"/>
              <a:gd name="connsiteY19" fmla="*/ 31961 h 811450"/>
              <a:gd name="connsiteX20" fmla="*/ 509666 w 4392118"/>
              <a:gd name="connsiteY20" fmla="*/ 91922 h 811450"/>
              <a:gd name="connsiteX21" fmla="*/ 434715 w 4392118"/>
              <a:gd name="connsiteY21" fmla="*/ 106912 h 811450"/>
              <a:gd name="connsiteX22" fmla="*/ 389745 w 4392118"/>
              <a:gd name="connsiteY22" fmla="*/ 121902 h 811450"/>
              <a:gd name="connsiteX23" fmla="*/ 329784 w 4392118"/>
              <a:gd name="connsiteY23" fmla="*/ 136892 h 811450"/>
              <a:gd name="connsiteX24" fmla="*/ 239843 w 4392118"/>
              <a:gd name="connsiteY24" fmla="*/ 181863 h 811450"/>
              <a:gd name="connsiteX25" fmla="*/ 194873 w 4392118"/>
              <a:gd name="connsiteY25" fmla="*/ 211843 h 811450"/>
              <a:gd name="connsiteX26" fmla="*/ 149902 w 4392118"/>
              <a:gd name="connsiteY26" fmla="*/ 226833 h 811450"/>
              <a:gd name="connsiteX27" fmla="*/ 74951 w 4392118"/>
              <a:gd name="connsiteY27" fmla="*/ 361745 h 811450"/>
              <a:gd name="connsiteX28" fmla="*/ 44971 w 4392118"/>
              <a:gd name="connsiteY28" fmla="*/ 406715 h 811450"/>
              <a:gd name="connsiteX29" fmla="*/ 29981 w 4392118"/>
              <a:gd name="connsiteY29" fmla="*/ 481666 h 811450"/>
              <a:gd name="connsiteX30" fmla="*/ 0 w 4392118"/>
              <a:gd name="connsiteY30" fmla="*/ 571607 h 811450"/>
              <a:gd name="connsiteX31" fmla="*/ 14991 w 4392118"/>
              <a:gd name="connsiteY31" fmla="*/ 661548 h 811450"/>
              <a:gd name="connsiteX32" fmla="*/ 29981 w 4392118"/>
              <a:gd name="connsiteY32" fmla="*/ 706518 h 811450"/>
              <a:gd name="connsiteX33" fmla="*/ 44971 w 4392118"/>
              <a:gd name="connsiteY33" fmla="*/ 811450 h 81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392118" h="811450">
                <a:moveTo>
                  <a:pt x="4392118" y="811450"/>
                </a:moveTo>
                <a:cubicBezTo>
                  <a:pt x="4377128" y="781470"/>
                  <a:pt x="4364913" y="749933"/>
                  <a:pt x="4347148" y="721509"/>
                </a:cubicBezTo>
                <a:cubicBezTo>
                  <a:pt x="4339658" y="709524"/>
                  <a:pt x="4325008" y="703287"/>
                  <a:pt x="4317168" y="691528"/>
                </a:cubicBezTo>
                <a:cubicBezTo>
                  <a:pt x="4304773" y="672935"/>
                  <a:pt x="4298684" y="650729"/>
                  <a:pt x="4287187" y="631568"/>
                </a:cubicBezTo>
                <a:cubicBezTo>
                  <a:pt x="4161670" y="422374"/>
                  <a:pt x="4275344" y="609269"/>
                  <a:pt x="4197246" y="511646"/>
                </a:cubicBezTo>
                <a:cubicBezTo>
                  <a:pt x="4158497" y="463210"/>
                  <a:pt x="4169163" y="447953"/>
                  <a:pt x="4107305" y="406715"/>
                </a:cubicBezTo>
                <a:lnTo>
                  <a:pt x="4017364" y="346755"/>
                </a:lnTo>
                <a:cubicBezTo>
                  <a:pt x="4002374" y="336762"/>
                  <a:pt x="3985133" y="329513"/>
                  <a:pt x="3972394" y="316774"/>
                </a:cubicBezTo>
                <a:cubicBezTo>
                  <a:pt x="3962400" y="306781"/>
                  <a:pt x="3955054" y="293114"/>
                  <a:pt x="3942413" y="286794"/>
                </a:cubicBezTo>
                <a:cubicBezTo>
                  <a:pt x="3914148" y="272661"/>
                  <a:pt x="3852473" y="256814"/>
                  <a:pt x="3852473" y="256814"/>
                </a:cubicBezTo>
                <a:cubicBezTo>
                  <a:pt x="3842479" y="246820"/>
                  <a:pt x="3834611" y="234105"/>
                  <a:pt x="3822492" y="226833"/>
                </a:cubicBezTo>
                <a:cubicBezTo>
                  <a:pt x="3793319" y="209329"/>
                  <a:pt x="3707257" y="200788"/>
                  <a:pt x="3687581" y="196853"/>
                </a:cubicBezTo>
                <a:cubicBezTo>
                  <a:pt x="3446901" y="148718"/>
                  <a:pt x="3840748" y="219252"/>
                  <a:pt x="3552669" y="166873"/>
                </a:cubicBezTo>
                <a:cubicBezTo>
                  <a:pt x="3416054" y="142033"/>
                  <a:pt x="3495977" y="158826"/>
                  <a:pt x="3327817" y="136892"/>
                </a:cubicBezTo>
                <a:cubicBezTo>
                  <a:pt x="3257746" y="127752"/>
                  <a:pt x="3188073" y="115677"/>
                  <a:pt x="3117954" y="106912"/>
                </a:cubicBezTo>
                <a:cubicBezTo>
                  <a:pt x="3077980" y="101915"/>
                  <a:pt x="3038215" y="94792"/>
                  <a:pt x="2998033" y="91922"/>
                </a:cubicBezTo>
                <a:cubicBezTo>
                  <a:pt x="2898228" y="84793"/>
                  <a:pt x="2798164" y="81929"/>
                  <a:pt x="2698230" y="76932"/>
                </a:cubicBezTo>
                <a:cubicBezTo>
                  <a:pt x="2514355" y="40155"/>
                  <a:pt x="2631238" y="59548"/>
                  <a:pt x="2278505" y="46951"/>
                </a:cubicBezTo>
                <a:lnTo>
                  <a:pt x="1783830" y="31961"/>
                </a:lnTo>
                <a:cubicBezTo>
                  <a:pt x="1380928" y="-18401"/>
                  <a:pt x="1556580" y="-2140"/>
                  <a:pt x="749509" y="31961"/>
                </a:cubicBezTo>
                <a:cubicBezTo>
                  <a:pt x="561026" y="39925"/>
                  <a:pt x="652658" y="63324"/>
                  <a:pt x="509666" y="91922"/>
                </a:cubicBezTo>
                <a:cubicBezTo>
                  <a:pt x="484682" y="96919"/>
                  <a:pt x="459433" y="100733"/>
                  <a:pt x="434715" y="106912"/>
                </a:cubicBezTo>
                <a:cubicBezTo>
                  <a:pt x="419386" y="110744"/>
                  <a:pt x="404938" y="117561"/>
                  <a:pt x="389745" y="121902"/>
                </a:cubicBezTo>
                <a:cubicBezTo>
                  <a:pt x="369936" y="127562"/>
                  <a:pt x="349771" y="131895"/>
                  <a:pt x="329784" y="136892"/>
                </a:cubicBezTo>
                <a:cubicBezTo>
                  <a:pt x="269444" y="197234"/>
                  <a:pt x="336536" y="140424"/>
                  <a:pt x="239843" y="181863"/>
                </a:cubicBezTo>
                <a:cubicBezTo>
                  <a:pt x="223284" y="188960"/>
                  <a:pt x="210987" y="203786"/>
                  <a:pt x="194873" y="211843"/>
                </a:cubicBezTo>
                <a:cubicBezTo>
                  <a:pt x="180740" y="218909"/>
                  <a:pt x="164892" y="221836"/>
                  <a:pt x="149902" y="226833"/>
                </a:cubicBezTo>
                <a:cubicBezTo>
                  <a:pt x="123518" y="305987"/>
                  <a:pt x="143677" y="258656"/>
                  <a:pt x="74951" y="361745"/>
                </a:cubicBezTo>
                <a:lnTo>
                  <a:pt x="44971" y="406715"/>
                </a:lnTo>
                <a:cubicBezTo>
                  <a:pt x="39974" y="431699"/>
                  <a:pt x="36685" y="457085"/>
                  <a:pt x="29981" y="481666"/>
                </a:cubicBezTo>
                <a:cubicBezTo>
                  <a:pt x="21666" y="512155"/>
                  <a:pt x="0" y="571607"/>
                  <a:pt x="0" y="571607"/>
                </a:cubicBezTo>
                <a:cubicBezTo>
                  <a:pt x="4997" y="601587"/>
                  <a:pt x="8397" y="631878"/>
                  <a:pt x="14991" y="661548"/>
                </a:cubicBezTo>
                <a:cubicBezTo>
                  <a:pt x="18419" y="676973"/>
                  <a:pt x="26149" y="691189"/>
                  <a:pt x="29981" y="706518"/>
                </a:cubicBezTo>
                <a:cubicBezTo>
                  <a:pt x="46931" y="774318"/>
                  <a:pt x="44971" y="762639"/>
                  <a:pt x="44971" y="81145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8BE05338-6CC5-430C-BFA1-333E132D3DBE}"/>
              </a:ext>
            </a:extLst>
          </p:cNvPr>
          <p:cNvSpPr/>
          <p:nvPr/>
        </p:nvSpPr>
        <p:spPr>
          <a:xfrm>
            <a:off x="5016759" y="5578469"/>
            <a:ext cx="119922" cy="449705"/>
          </a:xfrm>
          <a:custGeom>
            <a:avLst/>
            <a:gdLst>
              <a:gd name="connsiteX0" fmla="*/ 0 w 119922"/>
              <a:gd name="connsiteY0" fmla="*/ 449705 h 449705"/>
              <a:gd name="connsiteX1" fmla="*/ 29981 w 119922"/>
              <a:gd name="connsiteY1" fmla="*/ 224853 h 449705"/>
              <a:gd name="connsiteX2" fmla="*/ 44971 w 119922"/>
              <a:gd name="connsiteY2" fmla="*/ 179882 h 449705"/>
              <a:gd name="connsiteX3" fmla="*/ 74951 w 119922"/>
              <a:gd name="connsiteY3" fmla="*/ 134912 h 449705"/>
              <a:gd name="connsiteX4" fmla="*/ 89941 w 119922"/>
              <a:gd name="connsiteY4" fmla="*/ 89941 h 449705"/>
              <a:gd name="connsiteX5" fmla="*/ 104931 w 119922"/>
              <a:gd name="connsiteY5" fmla="*/ 29980 h 449705"/>
              <a:gd name="connsiteX6" fmla="*/ 119922 w 119922"/>
              <a:gd name="connsiteY6" fmla="*/ 0 h 449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922" h="449705">
                <a:moveTo>
                  <a:pt x="0" y="449705"/>
                </a:moveTo>
                <a:cubicBezTo>
                  <a:pt x="11789" y="320023"/>
                  <a:pt x="3495" y="317553"/>
                  <a:pt x="29981" y="224853"/>
                </a:cubicBezTo>
                <a:cubicBezTo>
                  <a:pt x="34322" y="209660"/>
                  <a:pt x="37905" y="194015"/>
                  <a:pt x="44971" y="179882"/>
                </a:cubicBezTo>
                <a:cubicBezTo>
                  <a:pt x="53028" y="163768"/>
                  <a:pt x="64958" y="149902"/>
                  <a:pt x="74951" y="134912"/>
                </a:cubicBezTo>
                <a:cubicBezTo>
                  <a:pt x="79948" y="119922"/>
                  <a:pt x="85600" y="105134"/>
                  <a:pt x="89941" y="89941"/>
                </a:cubicBezTo>
                <a:cubicBezTo>
                  <a:pt x="95601" y="70132"/>
                  <a:pt x="98416" y="49525"/>
                  <a:pt x="104931" y="29980"/>
                </a:cubicBezTo>
                <a:cubicBezTo>
                  <a:pt x="108464" y="19380"/>
                  <a:pt x="114925" y="9993"/>
                  <a:pt x="11992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732A86-D39D-4E44-A8EA-A687E619116B}"/>
              </a:ext>
            </a:extLst>
          </p:cNvPr>
          <p:cNvSpPr txBox="1"/>
          <p:nvPr/>
        </p:nvSpPr>
        <p:spPr>
          <a:xfrm>
            <a:off x="90511" y="329314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FFFAA-B560-4CD6-9419-343A2BBD3B4C}"/>
              </a:ext>
            </a:extLst>
          </p:cNvPr>
          <p:cNvSpPr txBox="1"/>
          <p:nvPr/>
        </p:nvSpPr>
        <p:spPr>
          <a:xfrm>
            <a:off x="3933889" y="22930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499FC8-6D48-441D-8515-E90FE4C1FFDC}"/>
              </a:ext>
            </a:extLst>
          </p:cNvPr>
          <p:cNvSpPr txBox="1"/>
          <p:nvPr/>
        </p:nvSpPr>
        <p:spPr>
          <a:xfrm>
            <a:off x="339317" y="336204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scanf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2F345-0134-4359-8BF3-7AD9513184E5}"/>
              </a:ext>
            </a:extLst>
          </p:cNvPr>
          <p:cNvSpPr txBox="1"/>
          <p:nvPr/>
        </p:nvSpPr>
        <p:spPr>
          <a:xfrm>
            <a:off x="1162178" y="4839901"/>
            <a:ext cx="74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</a:t>
            </a: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0458C5F-A67F-4B57-B43C-7E44FFA5ADE1}"/>
              </a:ext>
            </a:extLst>
          </p:cNvPr>
          <p:cNvCxnSpPr/>
          <p:nvPr/>
        </p:nvCxnSpPr>
        <p:spPr>
          <a:xfrm flipH="1">
            <a:off x="1043608" y="5006250"/>
            <a:ext cx="1635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A21AF29-3AD2-4D69-96D3-62AA0C84E0FC}"/>
              </a:ext>
            </a:extLst>
          </p:cNvPr>
          <p:cNvSpPr txBox="1"/>
          <p:nvPr/>
        </p:nvSpPr>
        <p:spPr>
          <a:xfrm>
            <a:off x="340522" y="4870679"/>
            <a:ext cx="103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sys_read</a:t>
            </a:r>
          </a:p>
        </p:txBody>
      </p:sp>
    </p:spTree>
    <p:extLst>
      <p:ext uri="{BB962C8B-B14F-4D97-AF65-F5344CB8AC3E}">
        <p14:creationId xmlns:p14="http://schemas.microsoft.com/office/powerpoint/2010/main" val="136132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4886</TotalTime>
  <Words>1850</Words>
  <Application>Microsoft Office PowerPoint</Application>
  <PresentationFormat>화면 슬라이드 쇼(4:3)</PresentationFormat>
  <Paragraphs>1134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3" baseType="lpstr">
      <vt:lpstr>맑은 고딕</vt:lpstr>
      <vt:lpstr>Arial</vt:lpstr>
      <vt:lpstr>Office 테마</vt:lpstr>
      <vt:lpstr>Lecture 5: process</vt:lpstr>
      <vt:lpstr>Definition of process</vt:lpstr>
      <vt:lpstr>Multiprogramming, Time Sharing, process descriptor, process queue</vt:lpstr>
      <vt:lpstr>process descriptor, task_strucut{}, thread_union{}, KMS(Kernel Mode Stack) </vt:lpstr>
      <vt:lpstr>process queue, run queue, init_task, current</vt:lpstr>
      <vt:lpstr>process scheduling example</vt:lpstr>
      <vt:lpstr>linux, p1, p2 p3 are ready, schedule p1</vt:lpstr>
      <vt:lpstr>1) p1 calls scanf, INT 128, stop p1,  remember stopped location(a) in p1's eip,  jump to 2) system_call=&gt; 3) sys_read()</vt:lpstr>
      <vt:lpstr>sys_read blocks p1, remove p1 from run queue, schedule p2</vt:lpstr>
      <vt:lpstr>p2 runs and uses up all 10 ticks, stop p2,  remember stopped location (b) in p2's eip,  restore p2's tq to 10 ticks again, schedule p3 </vt:lpstr>
      <vt:lpstr>p3 runs, user types 'x' after 2 ticks , INT 33, stop p3,  remember stopped location(c) in p3's eip</vt:lpstr>
      <vt:lpstr>jump to ISR (interrupt[1]=&gt;atkbd_interrupt) for INT 33, handle INT 33 (display 'x', remember 'x' in keyboard input buffer)</vt:lpstr>
      <vt:lpstr>after handling of INT 33, reschedule ==&gt; p3 resumes at c</vt:lpstr>
      <vt:lpstr>p3 runs, user types 'y', INT 33, stop p3. remember stopped location(c2) in  p3's eip =&gt; jump to atkbd_interrupt, handle INT33 </vt:lpstr>
      <vt:lpstr>after handling of INT 33, reschedule ==&gt; p3 resumes at c2 </vt:lpstr>
      <vt:lpstr>p3 runs, user types Enter key , INT 33, stop p3.  remember stopped location(c3) in p3's eip, jump to ISR of INT 33</vt:lpstr>
      <vt:lpstr>atkbd_interrupt: "Enter" key means user finished typing command =&gt; find out who was waiting this command =&gt;copy "xy" to p1's buf variable, wakes up p1 (put p1 back to run queue)</vt:lpstr>
      <vt:lpstr>after handling of INT 33, reschedule ==&gt; p3 resumes at c3</vt:lpstr>
      <vt:lpstr>p3 timer expires, stop p3, restore p3 tq to 10 ticks, schedule p1</vt:lpstr>
      <vt:lpstr>p1 resumes at location a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262</cp:revision>
  <dcterms:created xsi:type="dcterms:W3CDTF">2006-10-05T04:04:58Z</dcterms:created>
  <dcterms:modified xsi:type="dcterms:W3CDTF">2021-12-24T00:12:38Z</dcterms:modified>
</cp:coreProperties>
</file>