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3" d="100"/>
          <a:sy n="53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/>
              <a:t>Lecture 5-1: IPC(Interprocess Communication)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Communication between two processes</a:t>
            </a:r>
          </a:p>
          <a:p>
            <a:pPr algn="just"/>
            <a:r>
              <a:rPr lang="en-US" sz="2000"/>
              <a:t>SM(Shared Memory), MP(Message Passing)</a:t>
            </a:r>
          </a:p>
          <a:p>
            <a:pPr algn="just"/>
            <a:r>
              <a:rPr lang="en-US" sz="2000"/>
              <a:t>SM: - two processes share the same memory area</a:t>
            </a:r>
          </a:p>
          <a:p>
            <a:pPr algn="just"/>
            <a:r>
              <a:rPr lang="en-US" sz="2000"/>
              <a:t>      - one of them writes data in it</a:t>
            </a:r>
          </a:p>
          <a:p>
            <a:pPr algn="just"/>
            <a:r>
              <a:rPr lang="en-US" sz="2000"/>
              <a:t>      - the other reads from it</a:t>
            </a:r>
          </a:p>
          <a:p>
            <a:pPr algn="just"/>
            <a:r>
              <a:rPr lang="en-US" sz="2000"/>
              <a:t>      - ex: thread</a:t>
            </a:r>
          </a:p>
          <a:p>
            <a:pPr algn="just"/>
            <a:endParaRPr lang="en-US" sz="2000"/>
          </a:p>
          <a:p>
            <a:pPr algn="just"/>
            <a:r>
              <a:rPr lang="en-US" sz="2000"/>
              <a:t>MP: Operating system provides system calls to relay messages</a:t>
            </a:r>
          </a:p>
          <a:p>
            <a:pPr algn="just"/>
            <a:r>
              <a:rPr lang="en-US" sz="2000"/>
              <a:t>      between processes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preventing race condition: mutual exclusion</a:t>
            </a:r>
            <a:br>
              <a:rPr lang="en-US" sz="2400"/>
            </a:br>
            <a:r>
              <a:rPr lang="en-US" sz="2400"/>
              <a:t>how to provide mutual exclusion: semaphore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C538EF-04C3-4D2B-A4F0-F99F258F9AD8}"/>
              </a:ext>
            </a:extLst>
          </p:cNvPr>
          <p:cNvSpPr txBox="1"/>
          <p:nvPr/>
        </p:nvSpPr>
        <p:spPr>
          <a:xfrm>
            <a:off x="1197968" y="1124744"/>
            <a:ext cx="74888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mutual exclusion: make sure only one process can enter CS</a:t>
            </a:r>
          </a:p>
          <a:p>
            <a:r>
              <a:rPr lang="en-US"/>
              <a:t>==&gt; </a:t>
            </a:r>
            <a:r>
              <a:rPr lang="en-US">
                <a:solidFill>
                  <a:srgbClr val="FF0000"/>
                </a:solidFill>
              </a:rPr>
              <a:t>protect CS with semaphore</a:t>
            </a:r>
          </a:p>
          <a:p>
            <a:r>
              <a:rPr lang="en-US"/>
              <a:t>==&gt; sema == 0 means no one in CS</a:t>
            </a:r>
          </a:p>
          <a:p>
            <a:r>
              <a:rPr lang="en-US"/>
              <a:t>       sema == 1 means somebody already in CS</a:t>
            </a:r>
          </a:p>
          <a:p>
            <a:endParaRPr lang="en-US"/>
          </a:p>
          <a:p>
            <a:r>
              <a:rPr lang="en-US"/>
              <a:t>foo1:</a:t>
            </a:r>
          </a:p>
          <a:p>
            <a:r>
              <a:rPr lang="en-US"/>
              <a:t>      lock semaphore : if sema==1 wait here else enter</a:t>
            </a:r>
          </a:p>
          <a:p>
            <a:r>
              <a:rPr lang="en-US"/>
              <a:t>                             when entering CS, set sema=1</a:t>
            </a:r>
          </a:p>
          <a:p>
            <a:r>
              <a:rPr lang="en-US"/>
              <a:t>      CS</a:t>
            </a:r>
          </a:p>
          <a:p>
            <a:endParaRPr lang="en-US"/>
          </a:p>
          <a:p>
            <a:r>
              <a:rPr lang="en-US"/>
              <a:t>      release semaphore : sema &lt;-- 0</a:t>
            </a:r>
          </a:p>
          <a:p>
            <a:endParaRPr lang="en-US"/>
          </a:p>
          <a:p>
            <a:r>
              <a:rPr lang="en-US"/>
              <a:t>foo2:</a:t>
            </a:r>
          </a:p>
          <a:p>
            <a:r>
              <a:rPr lang="en-US"/>
              <a:t>      lock semaphore</a:t>
            </a:r>
          </a:p>
          <a:p>
            <a:r>
              <a:rPr lang="en-US"/>
              <a:t>      CS</a:t>
            </a:r>
          </a:p>
          <a:p>
            <a:r>
              <a:rPr lang="en-US"/>
              <a:t>      release semaphore</a:t>
            </a:r>
          </a:p>
          <a:p>
            <a:r>
              <a:rPr lang="en-US"/>
              <a:t>     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4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hw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C538EF-04C3-4D2B-A4F0-F99F258F9AD8}"/>
              </a:ext>
            </a:extLst>
          </p:cNvPr>
          <p:cNvSpPr txBox="1"/>
          <p:nvPr/>
        </p:nvSpPr>
        <p:spPr>
          <a:xfrm>
            <a:off x="1053952" y="1052736"/>
            <a:ext cx="7488832" cy="524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void * foo1(void *arg){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int i,j;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for(i=0;i&lt;20000;i++){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   pthread_mutex_lock(&amp;lock);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   for(j=0;j&lt;2000;j++)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      sum += 1;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   pthread_mutex_unlock(&amp;lock);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}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printf(“thread 1 sum:%llu\n”, sum);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   return NULL;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fontAlgn="base" latinLnBrk="1">
              <a:lnSpc>
                <a:spcPct val="160000"/>
              </a:lnSpc>
            </a:pPr>
            <a:r>
              <a:rPr lang="en-US" sz="1800" kern="0">
                <a:solidFill>
                  <a:srgbClr val="000000"/>
                </a:solidFill>
                <a:effectLst/>
                <a:latin typeface="바탕" panose="02030600000101010101" pitchFamily="18" charset="-127"/>
                <a:ea typeface="맑은 고딕" panose="020B0503020000020004" pitchFamily="50" charset="-127"/>
                <a:cs typeface="굴림" panose="020B0600000101010101" pitchFamily="50" charset="-127"/>
              </a:rPr>
              <a:t>}</a:t>
            </a:r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C5C5D4-5A45-41FC-A973-F2085922A775}"/>
              </a:ext>
            </a:extLst>
          </p:cNvPr>
          <p:cNvSpPr txBox="1"/>
          <p:nvPr/>
        </p:nvSpPr>
        <p:spPr>
          <a:xfrm>
            <a:off x="6483222" y="2564904"/>
            <a:ext cx="164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lock sema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0B0BF-E4A2-4422-98B7-534F24E676E8}"/>
              </a:ext>
            </a:extLst>
          </p:cNvPr>
          <p:cNvSpPr txBox="1"/>
          <p:nvPr/>
        </p:nvSpPr>
        <p:spPr>
          <a:xfrm>
            <a:off x="6444208" y="3839405"/>
            <a:ext cx="164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release sema</a:t>
            </a:r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4C5E8FB7-B4BF-4FD6-A06A-5BDC08E22EC2}"/>
              </a:ext>
            </a:extLst>
          </p:cNvPr>
          <p:cNvSpPr/>
          <p:nvPr/>
        </p:nvSpPr>
        <p:spPr>
          <a:xfrm>
            <a:off x="4963886" y="2626056"/>
            <a:ext cx="1422400" cy="146173"/>
          </a:xfrm>
          <a:custGeom>
            <a:avLst/>
            <a:gdLst>
              <a:gd name="connsiteX0" fmla="*/ 1422400 w 1422400"/>
              <a:gd name="connsiteY0" fmla="*/ 146173 h 146173"/>
              <a:gd name="connsiteX1" fmla="*/ 1291771 w 1422400"/>
              <a:gd name="connsiteY1" fmla="*/ 131658 h 146173"/>
              <a:gd name="connsiteX2" fmla="*/ 1248228 w 1422400"/>
              <a:gd name="connsiteY2" fmla="*/ 117144 h 146173"/>
              <a:gd name="connsiteX3" fmla="*/ 1146628 w 1422400"/>
              <a:gd name="connsiteY3" fmla="*/ 102630 h 146173"/>
              <a:gd name="connsiteX4" fmla="*/ 1074057 w 1422400"/>
              <a:gd name="connsiteY4" fmla="*/ 88115 h 146173"/>
              <a:gd name="connsiteX5" fmla="*/ 827314 w 1422400"/>
              <a:gd name="connsiteY5" fmla="*/ 59087 h 146173"/>
              <a:gd name="connsiteX6" fmla="*/ 580571 w 1422400"/>
              <a:gd name="connsiteY6" fmla="*/ 15544 h 146173"/>
              <a:gd name="connsiteX7" fmla="*/ 304800 w 1422400"/>
              <a:gd name="connsiteY7" fmla="*/ 1030 h 146173"/>
              <a:gd name="connsiteX8" fmla="*/ 0 w 1422400"/>
              <a:gd name="connsiteY8" fmla="*/ 30058 h 14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2400" h="146173">
                <a:moveTo>
                  <a:pt x="1422400" y="146173"/>
                </a:moveTo>
                <a:cubicBezTo>
                  <a:pt x="1378857" y="141335"/>
                  <a:pt x="1334986" y="138861"/>
                  <a:pt x="1291771" y="131658"/>
                </a:cubicBezTo>
                <a:cubicBezTo>
                  <a:pt x="1276680" y="129143"/>
                  <a:pt x="1263230" y="120144"/>
                  <a:pt x="1248228" y="117144"/>
                </a:cubicBezTo>
                <a:cubicBezTo>
                  <a:pt x="1214682" y="110435"/>
                  <a:pt x="1180373" y="108254"/>
                  <a:pt x="1146628" y="102630"/>
                </a:cubicBezTo>
                <a:cubicBezTo>
                  <a:pt x="1122294" y="98574"/>
                  <a:pt x="1098391" y="92171"/>
                  <a:pt x="1074057" y="88115"/>
                </a:cubicBezTo>
                <a:cubicBezTo>
                  <a:pt x="977808" y="72073"/>
                  <a:pt x="930481" y="69403"/>
                  <a:pt x="827314" y="59087"/>
                </a:cubicBezTo>
                <a:cubicBezTo>
                  <a:pt x="764854" y="46595"/>
                  <a:pt x="650424" y="20917"/>
                  <a:pt x="580571" y="15544"/>
                </a:cubicBezTo>
                <a:cubicBezTo>
                  <a:pt x="488791" y="8484"/>
                  <a:pt x="396724" y="5868"/>
                  <a:pt x="304800" y="1030"/>
                </a:cubicBezTo>
                <a:cubicBezTo>
                  <a:pt x="18225" y="16113"/>
                  <a:pt x="111361" y="-25623"/>
                  <a:pt x="0" y="3005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A4738163-F273-4CCB-9A2F-B58920D890BC}"/>
              </a:ext>
            </a:extLst>
          </p:cNvPr>
          <p:cNvSpPr/>
          <p:nvPr/>
        </p:nvSpPr>
        <p:spPr>
          <a:xfrm>
            <a:off x="5060822" y="3893241"/>
            <a:ext cx="1422400" cy="146173"/>
          </a:xfrm>
          <a:custGeom>
            <a:avLst/>
            <a:gdLst>
              <a:gd name="connsiteX0" fmla="*/ 1422400 w 1422400"/>
              <a:gd name="connsiteY0" fmla="*/ 146173 h 146173"/>
              <a:gd name="connsiteX1" fmla="*/ 1291771 w 1422400"/>
              <a:gd name="connsiteY1" fmla="*/ 131658 h 146173"/>
              <a:gd name="connsiteX2" fmla="*/ 1248228 w 1422400"/>
              <a:gd name="connsiteY2" fmla="*/ 117144 h 146173"/>
              <a:gd name="connsiteX3" fmla="*/ 1146628 w 1422400"/>
              <a:gd name="connsiteY3" fmla="*/ 102630 h 146173"/>
              <a:gd name="connsiteX4" fmla="*/ 1074057 w 1422400"/>
              <a:gd name="connsiteY4" fmla="*/ 88115 h 146173"/>
              <a:gd name="connsiteX5" fmla="*/ 827314 w 1422400"/>
              <a:gd name="connsiteY5" fmla="*/ 59087 h 146173"/>
              <a:gd name="connsiteX6" fmla="*/ 580571 w 1422400"/>
              <a:gd name="connsiteY6" fmla="*/ 15544 h 146173"/>
              <a:gd name="connsiteX7" fmla="*/ 304800 w 1422400"/>
              <a:gd name="connsiteY7" fmla="*/ 1030 h 146173"/>
              <a:gd name="connsiteX8" fmla="*/ 0 w 1422400"/>
              <a:gd name="connsiteY8" fmla="*/ 30058 h 14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2400" h="146173">
                <a:moveTo>
                  <a:pt x="1422400" y="146173"/>
                </a:moveTo>
                <a:cubicBezTo>
                  <a:pt x="1378857" y="141335"/>
                  <a:pt x="1334986" y="138861"/>
                  <a:pt x="1291771" y="131658"/>
                </a:cubicBezTo>
                <a:cubicBezTo>
                  <a:pt x="1276680" y="129143"/>
                  <a:pt x="1263230" y="120144"/>
                  <a:pt x="1248228" y="117144"/>
                </a:cubicBezTo>
                <a:cubicBezTo>
                  <a:pt x="1214682" y="110435"/>
                  <a:pt x="1180373" y="108254"/>
                  <a:pt x="1146628" y="102630"/>
                </a:cubicBezTo>
                <a:cubicBezTo>
                  <a:pt x="1122294" y="98574"/>
                  <a:pt x="1098391" y="92171"/>
                  <a:pt x="1074057" y="88115"/>
                </a:cubicBezTo>
                <a:cubicBezTo>
                  <a:pt x="977808" y="72073"/>
                  <a:pt x="930481" y="69403"/>
                  <a:pt x="827314" y="59087"/>
                </a:cubicBezTo>
                <a:cubicBezTo>
                  <a:pt x="764854" y="46595"/>
                  <a:pt x="650424" y="20917"/>
                  <a:pt x="580571" y="15544"/>
                </a:cubicBezTo>
                <a:cubicBezTo>
                  <a:pt x="488791" y="8484"/>
                  <a:pt x="396724" y="5868"/>
                  <a:pt x="304800" y="1030"/>
                </a:cubicBezTo>
                <a:cubicBezTo>
                  <a:pt x="18225" y="16113"/>
                  <a:pt x="111361" y="-25623"/>
                  <a:pt x="0" y="3005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4BA4BD-6FC6-4FF5-BD8F-99304098853A}"/>
              </a:ext>
            </a:extLst>
          </p:cNvPr>
          <p:cNvSpPr txBox="1"/>
          <p:nvPr/>
        </p:nvSpPr>
        <p:spPr>
          <a:xfrm>
            <a:off x="6444208" y="3212976"/>
            <a:ext cx="2098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critical section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68AA360A-1A37-4B01-A7DD-E1035A633544}"/>
              </a:ext>
            </a:extLst>
          </p:cNvPr>
          <p:cNvSpPr/>
          <p:nvPr/>
        </p:nvSpPr>
        <p:spPr>
          <a:xfrm>
            <a:off x="3995936" y="3002071"/>
            <a:ext cx="324555" cy="672921"/>
          </a:xfrm>
          <a:custGeom>
            <a:avLst/>
            <a:gdLst>
              <a:gd name="connsiteX0" fmla="*/ 0 w 324555"/>
              <a:gd name="connsiteY0" fmla="*/ 0 h 672921"/>
              <a:gd name="connsiteX1" fmla="*/ 174171 w 324555"/>
              <a:gd name="connsiteY1" fmla="*/ 29029 h 672921"/>
              <a:gd name="connsiteX2" fmla="*/ 275771 w 324555"/>
              <a:gd name="connsiteY2" fmla="*/ 58058 h 672921"/>
              <a:gd name="connsiteX3" fmla="*/ 290286 w 324555"/>
              <a:gd name="connsiteY3" fmla="*/ 145143 h 672921"/>
              <a:gd name="connsiteX4" fmla="*/ 304800 w 324555"/>
              <a:gd name="connsiteY4" fmla="*/ 246743 h 672921"/>
              <a:gd name="connsiteX5" fmla="*/ 319314 w 324555"/>
              <a:gd name="connsiteY5" fmla="*/ 319315 h 672921"/>
              <a:gd name="connsiteX6" fmla="*/ 304800 w 324555"/>
              <a:gd name="connsiteY6" fmla="*/ 624115 h 672921"/>
              <a:gd name="connsiteX7" fmla="*/ 188686 w 324555"/>
              <a:gd name="connsiteY7" fmla="*/ 653143 h 672921"/>
              <a:gd name="connsiteX8" fmla="*/ 116114 w 324555"/>
              <a:gd name="connsiteY8" fmla="*/ 653143 h 67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555" h="672921">
                <a:moveTo>
                  <a:pt x="0" y="0"/>
                </a:moveTo>
                <a:cubicBezTo>
                  <a:pt x="57338" y="8192"/>
                  <a:pt x="117582" y="14882"/>
                  <a:pt x="174171" y="29029"/>
                </a:cubicBezTo>
                <a:cubicBezTo>
                  <a:pt x="208341" y="37572"/>
                  <a:pt x="241904" y="48382"/>
                  <a:pt x="275771" y="58058"/>
                </a:cubicBezTo>
                <a:cubicBezTo>
                  <a:pt x="280609" y="87086"/>
                  <a:pt x="285811" y="116056"/>
                  <a:pt x="290286" y="145143"/>
                </a:cubicBezTo>
                <a:cubicBezTo>
                  <a:pt x="295488" y="178956"/>
                  <a:pt x="299176" y="212998"/>
                  <a:pt x="304800" y="246743"/>
                </a:cubicBezTo>
                <a:cubicBezTo>
                  <a:pt x="308856" y="271077"/>
                  <a:pt x="314476" y="295124"/>
                  <a:pt x="319314" y="319315"/>
                </a:cubicBezTo>
                <a:cubicBezTo>
                  <a:pt x="314476" y="420915"/>
                  <a:pt x="341865" y="529393"/>
                  <a:pt x="304800" y="624115"/>
                </a:cubicBezTo>
                <a:cubicBezTo>
                  <a:pt x="290262" y="661268"/>
                  <a:pt x="228039" y="646584"/>
                  <a:pt x="188686" y="653143"/>
                </a:cubicBezTo>
                <a:cubicBezTo>
                  <a:pt x="94851" y="668783"/>
                  <a:pt x="80791" y="688468"/>
                  <a:pt x="116114" y="653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98347F26-2C93-42B1-B2F5-6519F2B5257F}"/>
              </a:ext>
            </a:extLst>
          </p:cNvPr>
          <p:cNvSpPr/>
          <p:nvPr/>
        </p:nvSpPr>
        <p:spPr>
          <a:xfrm>
            <a:off x="4320491" y="3294276"/>
            <a:ext cx="2179774" cy="97066"/>
          </a:xfrm>
          <a:custGeom>
            <a:avLst/>
            <a:gdLst>
              <a:gd name="connsiteX0" fmla="*/ 1422400 w 1422400"/>
              <a:gd name="connsiteY0" fmla="*/ 146173 h 146173"/>
              <a:gd name="connsiteX1" fmla="*/ 1291771 w 1422400"/>
              <a:gd name="connsiteY1" fmla="*/ 131658 h 146173"/>
              <a:gd name="connsiteX2" fmla="*/ 1248228 w 1422400"/>
              <a:gd name="connsiteY2" fmla="*/ 117144 h 146173"/>
              <a:gd name="connsiteX3" fmla="*/ 1146628 w 1422400"/>
              <a:gd name="connsiteY3" fmla="*/ 102630 h 146173"/>
              <a:gd name="connsiteX4" fmla="*/ 1074057 w 1422400"/>
              <a:gd name="connsiteY4" fmla="*/ 88115 h 146173"/>
              <a:gd name="connsiteX5" fmla="*/ 827314 w 1422400"/>
              <a:gd name="connsiteY5" fmla="*/ 59087 h 146173"/>
              <a:gd name="connsiteX6" fmla="*/ 580571 w 1422400"/>
              <a:gd name="connsiteY6" fmla="*/ 15544 h 146173"/>
              <a:gd name="connsiteX7" fmla="*/ 304800 w 1422400"/>
              <a:gd name="connsiteY7" fmla="*/ 1030 h 146173"/>
              <a:gd name="connsiteX8" fmla="*/ 0 w 1422400"/>
              <a:gd name="connsiteY8" fmla="*/ 30058 h 14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2400" h="146173">
                <a:moveTo>
                  <a:pt x="1422400" y="146173"/>
                </a:moveTo>
                <a:cubicBezTo>
                  <a:pt x="1378857" y="141335"/>
                  <a:pt x="1334986" y="138861"/>
                  <a:pt x="1291771" y="131658"/>
                </a:cubicBezTo>
                <a:cubicBezTo>
                  <a:pt x="1276680" y="129143"/>
                  <a:pt x="1263230" y="120144"/>
                  <a:pt x="1248228" y="117144"/>
                </a:cubicBezTo>
                <a:cubicBezTo>
                  <a:pt x="1214682" y="110435"/>
                  <a:pt x="1180373" y="108254"/>
                  <a:pt x="1146628" y="102630"/>
                </a:cubicBezTo>
                <a:cubicBezTo>
                  <a:pt x="1122294" y="98574"/>
                  <a:pt x="1098391" y="92171"/>
                  <a:pt x="1074057" y="88115"/>
                </a:cubicBezTo>
                <a:cubicBezTo>
                  <a:pt x="977808" y="72073"/>
                  <a:pt x="930481" y="69403"/>
                  <a:pt x="827314" y="59087"/>
                </a:cubicBezTo>
                <a:cubicBezTo>
                  <a:pt x="764854" y="46595"/>
                  <a:pt x="650424" y="20917"/>
                  <a:pt x="580571" y="15544"/>
                </a:cubicBezTo>
                <a:cubicBezTo>
                  <a:pt x="488791" y="8484"/>
                  <a:pt x="396724" y="5868"/>
                  <a:pt x="304800" y="1030"/>
                </a:cubicBezTo>
                <a:cubicBezTo>
                  <a:pt x="18225" y="16113"/>
                  <a:pt x="111361" y="-25623"/>
                  <a:pt x="0" y="3005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9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hw 4: deadlock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5FEAE7-2A07-4500-BE7F-03BE87B236EE}"/>
              </a:ext>
            </a:extLst>
          </p:cNvPr>
          <p:cNvSpPr txBox="1"/>
          <p:nvPr/>
        </p:nvSpPr>
        <p:spPr>
          <a:xfrm>
            <a:off x="1403648" y="1412776"/>
            <a:ext cx="633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p1 and p2 have two shared variable: x, y</a:t>
            </a:r>
          </a:p>
          <a:p>
            <a:r>
              <a:rPr lang="en-US"/>
              <a:t>- p1 and p2 use sema1 for x, sema2 for y</a:t>
            </a:r>
          </a:p>
          <a:p>
            <a:r>
              <a:rPr lang="en-US"/>
              <a:t>- Locking and releasing order of sema1 and sema2 can</a:t>
            </a:r>
          </a:p>
          <a:p>
            <a:r>
              <a:rPr lang="en-US"/>
              <a:t>cause deadlock, a state where p1 and p2 are waiting</a:t>
            </a:r>
          </a:p>
          <a:p>
            <a:r>
              <a:rPr lang="en-US"/>
              <a:t>for the other to release a semaphore and cannot proceed.</a:t>
            </a:r>
          </a:p>
        </p:txBody>
      </p:sp>
    </p:spTree>
    <p:extLst>
      <p:ext uri="{BB962C8B-B14F-4D97-AF65-F5344CB8AC3E}">
        <p14:creationId xmlns:p14="http://schemas.microsoft.com/office/powerpoint/2010/main" val="1891377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/>
              <a:t>Shared Memory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000"/>
          </a:p>
          <a:p>
            <a:pPr algn="just"/>
            <a:endParaRPr lang="en-US" sz="2000"/>
          </a:p>
          <a:p>
            <a:pPr algn="just"/>
            <a:r>
              <a:rPr lang="en-US" sz="2000"/>
              <a:t>SM is faster but can cause "race condition"</a:t>
            </a:r>
          </a:p>
          <a:p>
            <a:pPr algn="just"/>
            <a:endParaRPr lang="en-US" sz="2000"/>
          </a:p>
          <a:p>
            <a:pPr algn="just"/>
            <a:r>
              <a:rPr lang="en-US" sz="2000"/>
              <a:t>Race condition</a:t>
            </a:r>
          </a:p>
          <a:p>
            <a:pPr algn="just"/>
            <a:r>
              <a:rPr lang="en-US" sz="2000"/>
              <a:t>Critical Section</a:t>
            </a:r>
          </a:p>
          <a:p>
            <a:pPr algn="just"/>
            <a:r>
              <a:rPr lang="en-US" sz="2000"/>
              <a:t>Mutual Exclusion</a:t>
            </a:r>
          </a:p>
          <a:p>
            <a:pPr algn="just"/>
            <a:r>
              <a:rPr lang="en-US" sz="2000"/>
              <a:t>Semaphore</a:t>
            </a:r>
          </a:p>
          <a:p>
            <a:pPr algn="just"/>
            <a:r>
              <a:rPr lang="en-US" sz="2000"/>
              <a:t>Deadlock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6959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race condition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9" y="1052736"/>
            <a:ext cx="4130441" cy="4896544"/>
          </a:xfrm>
        </p:spPr>
        <p:txBody>
          <a:bodyPr>
            <a:noAutofit/>
          </a:bodyPr>
          <a:lstStyle/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int sum =0;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foo1(){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 sum+=1;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printf("foo1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return NULL;</a:t>
            </a:r>
            <a:endParaRPr lang="en-US" sz="16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foo2(){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 sum+=1;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printf("foo2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return NULL;</a:t>
            </a:r>
            <a:endParaRPr lang="en-US" sz="16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int main(){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pthread_create(..., NULL, foo1, .....);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pthread_cre</a:t>
            </a:r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ate(..., NULL, foo2,  ....);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...........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  <a:endParaRPr lang="en-US" sz="16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  <a:p>
            <a:pPr algn="just"/>
            <a:endParaRPr lang="en-US" sz="14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1680A-7E23-48B1-B097-B02B91630A08}"/>
              </a:ext>
            </a:extLst>
          </p:cNvPr>
          <p:cNvSpPr txBox="1"/>
          <p:nvPr/>
        </p:nvSpPr>
        <p:spPr>
          <a:xfrm>
            <a:off x="5148064" y="1052736"/>
            <a:ext cx="35387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sum: shared memory</a:t>
            </a:r>
          </a:p>
          <a:p>
            <a:endParaRPr lang="en-US"/>
          </a:p>
          <a:p>
            <a:r>
              <a:rPr lang="en-US"/>
              <a:t>foo1, foo2 runs simultaneously</a:t>
            </a:r>
          </a:p>
          <a:p>
            <a:endParaRPr lang="en-US"/>
          </a:p>
          <a:p>
            <a:r>
              <a:rPr lang="en-US"/>
              <a:t>Suppose foo1 finishes first and foo2 finishes last.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We can expect </a:t>
            </a:r>
            <a:r>
              <a:rPr lang="en-US"/>
              <a:t>foo1 prints </a:t>
            </a:r>
          </a:p>
          <a:p>
            <a:r>
              <a:rPr lang="en-US"/>
              <a:t>some value greater than 1000</a:t>
            </a:r>
          </a:p>
          <a:p>
            <a:r>
              <a:rPr lang="en-US"/>
              <a:t>and </a:t>
            </a:r>
            <a:r>
              <a:rPr lang="en-US">
                <a:solidFill>
                  <a:srgbClr val="FF0000"/>
                </a:solidFill>
              </a:rPr>
              <a:t>foo2 prints 2000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07372D64-46F2-405F-8D3C-BF602AB89876}"/>
              </a:ext>
            </a:extLst>
          </p:cNvPr>
          <p:cNvSpPr/>
          <p:nvPr/>
        </p:nvSpPr>
        <p:spPr>
          <a:xfrm>
            <a:off x="2017486" y="1161143"/>
            <a:ext cx="3236685" cy="172132"/>
          </a:xfrm>
          <a:custGeom>
            <a:avLst/>
            <a:gdLst>
              <a:gd name="connsiteX0" fmla="*/ 3236685 w 3236685"/>
              <a:gd name="connsiteY0" fmla="*/ 130628 h 172132"/>
              <a:gd name="connsiteX1" fmla="*/ 2133600 w 3236685"/>
              <a:gd name="connsiteY1" fmla="*/ 130628 h 172132"/>
              <a:gd name="connsiteX2" fmla="*/ 1799771 w 3236685"/>
              <a:gd name="connsiteY2" fmla="*/ 116114 h 172132"/>
              <a:gd name="connsiteX3" fmla="*/ 1436914 w 3236685"/>
              <a:gd name="connsiteY3" fmla="*/ 72571 h 172132"/>
              <a:gd name="connsiteX4" fmla="*/ 856343 w 3236685"/>
              <a:gd name="connsiteY4" fmla="*/ 43543 h 172132"/>
              <a:gd name="connsiteX5" fmla="*/ 682171 w 3236685"/>
              <a:gd name="connsiteY5" fmla="*/ 14514 h 172132"/>
              <a:gd name="connsiteX6" fmla="*/ 595085 w 3236685"/>
              <a:gd name="connsiteY6" fmla="*/ 0 h 172132"/>
              <a:gd name="connsiteX7" fmla="*/ 0 w 3236685"/>
              <a:gd name="connsiteY7" fmla="*/ 14514 h 17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36685" h="172132">
                <a:moveTo>
                  <a:pt x="3236685" y="130628"/>
                </a:moveTo>
                <a:cubicBezTo>
                  <a:pt x="2829710" y="212028"/>
                  <a:pt x="3154488" y="152349"/>
                  <a:pt x="2133600" y="130628"/>
                </a:cubicBezTo>
                <a:cubicBezTo>
                  <a:pt x="2022244" y="128259"/>
                  <a:pt x="1911047" y="120952"/>
                  <a:pt x="1799771" y="116114"/>
                </a:cubicBezTo>
                <a:cubicBezTo>
                  <a:pt x="1589168" y="69314"/>
                  <a:pt x="1721070" y="91515"/>
                  <a:pt x="1436914" y="72571"/>
                </a:cubicBezTo>
                <a:cubicBezTo>
                  <a:pt x="1052675" y="46955"/>
                  <a:pt x="1404409" y="64622"/>
                  <a:pt x="856343" y="43543"/>
                </a:cubicBezTo>
                <a:lnTo>
                  <a:pt x="682171" y="14514"/>
                </a:lnTo>
                <a:lnTo>
                  <a:pt x="595085" y="0"/>
                </a:lnTo>
                <a:cubicBezTo>
                  <a:pt x="396730" y="5086"/>
                  <a:pt x="198421" y="14514"/>
                  <a:pt x="0" y="14514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28687806-1780-4CD1-8C86-B9D2DFF95145}"/>
              </a:ext>
            </a:extLst>
          </p:cNvPr>
          <p:cNvSpPr/>
          <p:nvPr/>
        </p:nvSpPr>
        <p:spPr>
          <a:xfrm>
            <a:off x="2264229" y="1494781"/>
            <a:ext cx="2902857" cy="377562"/>
          </a:xfrm>
          <a:custGeom>
            <a:avLst/>
            <a:gdLst>
              <a:gd name="connsiteX0" fmla="*/ 2902857 w 2902857"/>
              <a:gd name="connsiteY0" fmla="*/ 377562 h 377562"/>
              <a:gd name="connsiteX1" fmla="*/ 2815771 w 2902857"/>
              <a:gd name="connsiteY1" fmla="*/ 363048 h 377562"/>
              <a:gd name="connsiteX2" fmla="*/ 2714171 w 2902857"/>
              <a:gd name="connsiteY2" fmla="*/ 348533 h 377562"/>
              <a:gd name="connsiteX3" fmla="*/ 2641600 w 2902857"/>
              <a:gd name="connsiteY3" fmla="*/ 334019 h 377562"/>
              <a:gd name="connsiteX4" fmla="*/ 2467428 w 2902857"/>
              <a:gd name="connsiteY4" fmla="*/ 304990 h 377562"/>
              <a:gd name="connsiteX5" fmla="*/ 2394857 w 2902857"/>
              <a:gd name="connsiteY5" fmla="*/ 290476 h 377562"/>
              <a:gd name="connsiteX6" fmla="*/ 2278742 w 2902857"/>
              <a:gd name="connsiteY6" fmla="*/ 261448 h 377562"/>
              <a:gd name="connsiteX7" fmla="*/ 2075542 w 2902857"/>
              <a:gd name="connsiteY7" fmla="*/ 232419 h 377562"/>
              <a:gd name="connsiteX8" fmla="*/ 1915885 w 2902857"/>
              <a:gd name="connsiteY8" fmla="*/ 203390 h 377562"/>
              <a:gd name="connsiteX9" fmla="*/ 1770742 w 2902857"/>
              <a:gd name="connsiteY9" fmla="*/ 174362 h 377562"/>
              <a:gd name="connsiteX10" fmla="*/ 1494971 w 2902857"/>
              <a:gd name="connsiteY10" fmla="*/ 145333 h 377562"/>
              <a:gd name="connsiteX11" fmla="*/ 1393371 w 2902857"/>
              <a:gd name="connsiteY11" fmla="*/ 130819 h 377562"/>
              <a:gd name="connsiteX12" fmla="*/ 1262742 w 2902857"/>
              <a:gd name="connsiteY12" fmla="*/ 116305 h 377562"/>
              <a:gd name="connsiteX13" fmla="*/ 1146628 w 2902857"/>
              <a:gd name="connsiteY13" fmla="*/ 101790 h 377562"/>
              <a:gd name="connsiteX14" fmla="*/ 1016000 w 2902857"/>
              <a:gd name="connsiteY14" fmla="*/ 87276 h 377562"/>
              <a:gd name="connsiteX15" fmla="*/ 928914 w 2902857"/>
              <a:gd name="connsiteY15" fmla="*/ 72762 h 377562"/>
              <a:gd name="connsiteX16" fmla="*/ 870857 w 2902857"/>
              <a:gd name="connsiteY16" fmla="*/ 58248 h 377562"/>
              <a:gd name="connsiteX17" fmla="*/ 551542 w 2902857"/>
              <a:gd name="connsiteY17" fmla="*/ 43733 h 377562"/>
              <a:gd name="connsiteX18" fmla="*/ 304800 w 2902857"/>
              <a:gd name="connsiteY18" fmla="*/ 14705 h 377562"/>
              <a:gd name="connsiteX19" fmla="*/ 0 w 2902857"/>
              <a:gd name="connsiteY19" fmla="*/ 190 h 3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902857" h="377562">
                <a:moveTo>
                  <a:pt x="2902857" y="377562"/>
                </a:moveTo>
                <a:lnTo>
                  <a:pt x="2815771" y="363048"/>
                </a:lnTo>
                <a:cubicBezTo>
                  <a:pt x="2781958" y="357846"/>
                  <a:pt x="2747916" y="354157"/>
                  <a:pt x="2714171" y="348533"/>
                </a:cubicBezTo>
                <a:cubicBezTo>
                  <a:pt x="2689837" y="344477"/>
                  <a:pt x="2665894" y="338306"/>
                  <a:pt x="2641600" y="334019"/>
                </a:cubicBezTo>
                <a:cubicBezTo>
                  <a:pt x="2583637" y="323790"/>
                  <a:pt x="2525143" y="316533"/>
                  <a:pt x="2467428" y="304990"/>
                </a:cubicBezTo>
                <a:cubicBezTo>
                  <a:pt x="2443238" y="300152"/>
                  <a:pt x="2418895" y="296023"/>
                  <a:pt x="2394857" y="290476"/>
                </a:cubicBezTo>
                <a:cubicBezTo>
                  <a:pt x="2355983" y="281505"/>
                  <a:pt x="2318237" y="267090"/>
                  <a:pt x="2278742" y="261448"/>
                </a:cubicBezTo>
                <a:cubicBezTo>
                  <a:pt x="2211009" y="251772"/>
                  <a:pt x="2141920" y="249013"/>
                  <a:pt x="2075542" y="232419"/>
                </a:cubicBezTo>
                <a:cubicBezTo>
                  <a:pt x="1984296" y="209608"/>
                  <a:pt x="2037232" y="220726"/>
                  <a:pt x="1915885" y="203390"/>
                </a:cubicBezTo>
                <a:cubicBezTo>
                  <a:pt x="1832428" y="175572"/>
                  <a:pt x="1904166" y="196599"/>
                  <a:pt x="1770742" y="174362"/>
                </a:cubicBezTo>
                <a:cubicBezTo>
                  <a:pt x="1539053" y="135748"/>
                  <a:pt x="1977480" y="191287"/>
                  <a:pt x="1494971" y="145333"/>
                </a:cubicBezTo>
                <a:cubicBezTo>
                  <a:pt x="1460915" y="142089"/>
                  <a:pt x="1427317" y="135062"/>
                  <a:pt x="1393371" y="130819"/>
                </a:cubicBezTo>
                <a:cubicBezTo>
                  <a:pt x="1349898" y="125385"/>
                  <a:pt x="1306253" y="121424"/>
                  <a:pt x="1262742" y="116305"/>
                </a:cubicBezTo>
                <a:lnTo>
                  <a:pt x="1146628" y="101790"/>
                </a:lnTo>
                <a:cubicBezTo>
                  <a:pt x="1103117" y="96671"/>
                  <a:pt x="1059426" y="93066"/>
                  <a:pt x="1016000" y="87276"/>
                </a:cubicBezTo>
                <a:cubicBezTo>
                  <a:pt x="986829" y="83387"/>
                  <a:pt x="957772" y="78533"/>
                  <a:pt x="928914" y="72762"/>
                </a:cubicBezTo>
                <a:cubicBezTo>
                  <a:pt x="909353" y="68850"/>
                  <a:pt x="890746" y="59778"/>
                  <a:pt x="870857" y="58248"/>
                </a:cubicBezTo>
                <a:cubicBezTo>
                  <a:pt x="764623" y="50076"/>
                  <a:pt x="657895" y="50179"/>
                  <a:pt x="551542" y="43733"/>
                </a:cubicBezTo>
                <a:cubicBezTo>
                  <a:pt x="141773" y="18898"/>
                  <a:pt x="566194" y="42221"/>
                  <a:pt x="304800" y="14705"/>
                </a:cubicBezTo>
                <a:cubicBezTo>
                  <a:pt x="138708" y="-2779"/>
                  <a:pt x="141654" y="190"/>
                  <a:pt x="0" y="19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35F0308D-CA5B-433E-B655-2FCEA98D1943}"/>
              </a:ext>
            </a:extLst>
          </p:cNvPr>
          <p:cNvSpPr/>
          <p:nvPr/>
        </p:nvSpPr>
        <p:spPr>
          <a:xfrm>
            <a:off x="2148114" y="1959429"/>
            <a:ext cx="3817257" cy="943428"/>
          </a:xfrm>
          <a:custGeom>
            <a:avLst/>
            <a:gdLst>
              <a:gd name="connsiteX0" fmla="*/ 3817257 w 3817257"/>
              <a:gd name="connsiteY0" fmla="*/ 0 h 943428"/>
              <a:gd name="connsiteX1" fmla="*/ 3643086 w 3817257"/>
              <a:gd name="connsiteY1" fmla="*/ 29028 h 943428"/>
              <a:gd name="connsiteX2" fmla="*/ 3280229 w 3817257"/>
              <a:gd name="connsiteY2" fmla="*/ 58057 h 943428"/>
              <a:gd name="connsiteX3" fmla="*/ 3120572 w 3817257"/>
              <a:gd name="connsiteY3" fmla="*/ 101600 h 943428"/>
              <a:gd name="connsiteX4" fmla="*/ 3077029 w 3817257"/>
              <a:gd name="connsiteY4" fmla="*/ 130628 h 943428"/>
              <a:gd name="connsiteX5" fmla="*/ 2989943 w 3817257"/>
              <a:gd name="connsiteY5" fmla="*/ 159657 h 943428"/>
              <a:gd name="connsiteX6" fmla="*/ 2902857 w 3817257"/>
              <a:gd name="connsiteY6" fmla="*/ 217714 h 943428"/>
              <a:gd name="connsiteX7" fmla="*/ 2757715 w 3817257"/>
              <a:gd name="connsiteY7" fmla="*/ 275771 h 943428"/>
              <a:gd name="connsiteX8" fmla="*/ 2670629 w 3817257"/>
              <a:gd name="connsiteY8" fmla="*/ 348342 h 943428"/>
              <a:gd name="connsiteX9" fmla="*/ 2627086 w 3817257"/>
              <a:gd name="connsiteY9" fmla="*/ 362857 h 943428"/>
              <a:gd name="connsiteX10" fmla="*/ 2583543 w 3817257"/>
              <a:gd name="connsiteY10" fmla="*/ 406400 h 943428"/>
              <a:gd name="connsiteX11" fmla="*/ 2540000 w 3817257"/>
              <a:gd name="connsiteY11" fmla="*/ 420914 h 943428"/>
              <a:gd name="connsiteX12" fmla="*/ 2452915 w 3817257"/>
              <a:gd name="connsiteY12" fmla="*/ 478971 h 943428"/>
              <a:gd name="connsiteX13" fmla="*/ 2409372 w 3817257"/>
              <a:gd name="connsiteY13" fmla="*/ 508000 h 943428"/>
              <a:gd name="connsiteX14" fmla="*/ 2322286 w 3817257"/>
              <a:gd name="connsiteY14" fmla="*/ 580571 h 943428"/>
              <a:gd name="connsiteX15" fmla="*/ 2133600 w 3817257"/>
              <a:gd name="connsiteY15" fmla="*/ 609600 h 943428"/>
              <a:gd name="connsiteX16" fmla="*/ 1959429 w 3817257"/>
              <a:gd name="connsiteY16" fmla="*/ 653142 h 943428"/>
              <a:gd name="connsiteX17" fmla="*/ 1553029 w 3817257"/>
              <a:gd name="connsiteY17" fmla="*/ 682171 h 943428"/>
              <a:gd name="connsiteX18" fmla="*/ 1465943 w 3817257"/>
              <a:gd name="connsiteY18" fmla="*/ 696685 h 943428"/>
              <a:gd name="connsiteX19" fmla="*/ 1364343 w 3817257"/>
              <a:gd name="connsiteY19" fmla="*/ 711200 h 943428"/>
              <a:gd name="connsiteX20" fmla="*/ 1306286 w 3817257"/>
              <a:gd name="connsiteY20" fmla="*/ 725714 h 943428"/>
              <a:gd name="connsiteX21" fmla="*/ 1117600 w 3817257"/>
              <a:gd name="connsiteY21" fmla="*/ 754742 h 943428"/>
              <a:gd name="connsiteX22" fmla="*/ 1045029 w 3817257"/>
              <a:gd name="connsiteY22" fmla="*/ 769257 h 943428"/>
              <a:gd name="connsiteX23" fmla="*/ 943429 w 3817257"/>
              <a:gd name="connsiteY23" fmla="*/ 783771 h 943428"/>
              <a:gd name="connsiteX24" fmla="*/ 798286 w 3817257"/>
              <a:gd name="connsiteY24" fmla="*/ 812800 h 943428"/>
              <a:gd name="connsiteX25" fmla="*/ 638629 w 3817257"/>
              <a:gd name="connsiteY25" fmla="*/ 841828 h 943428"/>
              <a:gd name="connsiteX26" fmla="*/ 508000 w 3817257"/>
              <a:gd name="connsiteY26" fmla="*/ 856342 h 943428"/>
              <a:gd name="connsiteX27" fmla="*/ 449943 w 3817257"/>
              <a:gd name="connsiteY27" fmla="*/ 870857 h 943428"/>
              <a:gd name="connsiteX28" fmla="*/ 362857 w 3817257"/>
              <a:gd name="connsiteY28" fmla="*/ 899885 h 943428"/>
              <a:gd name="connsiteX29" fmla="*/ 275772 w 3817257"/>
              <a:gd name="connsiteY29" fmla="*/ 914400 h 943428"/>
              <a:gd name="connsiteX30" fmla="*/ 43543 w 3817257"/>
              <a:gd name="connsiteY30" fmla="*/ 943428 h 943428"/>
              <a:gd name="connsiteX31" fmla="*/ 0 w 3817257"/>
              <a:gd name="connsiteY31" fmla="*/ 928914 h 943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17257" h="943428">
                <a:moveTo>
                  <a:pt x="3817257" y="0"/>
                </a:moveTo>
                <a:cubicBezTo>
                  <a:pt x="3759200" y="9676"/>
                  <a:pt x="3701794" y="24835"/>
                  <a:pt x="3643086" y="29028"/>
                </a:cubicBezTo>
                <a:cubicBezTo>
                  <a:pt x="3386583" y="47349"/>
                  <a:pt x="3507513" y="37394"/>
                  <a:pt x="3280229" y="58057"/>
                </a:cubicBezTo>
                <a:cubicBezTo>
                  <a:pt x="3241278" y="65847"/>
                  <a:pt x="3152144" y="80552"/>
                  <a:pt x="3120572" y="101600"/>
                </a:cubicBezTo>
                <a:cubicBezTo>
                  <a:pt x="3106058" y="111276"/>
                  <a:pt x="3092969" y="123543"/>
                  <a:pt x="3077029" y="130628"/>
                </a:cubicBezTo>
                <a:cubicBezTo>
                  <a:pt x="3049067" y="143055"/>
                  <a:pt x="3015403" y="142684"/>
                  <a:pt x="2989943" y="159657"/>
                </a:cubicBezTo>
                <a:cubicBezTo>
                  <a:pt x="2960914" y="179009"/>
                  <a:pt x="2935955" y="206682"/>
                  <a:pt x="2902857" y="217714"/>
                </a:cubicBezTo>
                <a:cubicBezTo>
                  <a:pt x="2831486" y="241504"/>
                  <a:pt x="2817514" y="241600"/>
                  <a:pt x="2757715" y="275771"/>
                </a:cubicBezTo>
                <a:cubicBezTo>
                  <a:pt x="2591503" y="370751"/>
                  <a:pt x="2850753" y="228260"/>
                  <a:pt x="2670629" y="348342"/>
                </a:cubicBezTo>
                <a:cubicBezTo>
                  <a:pt x="2657899" y="356829"/>
                  <a:pt x="2641600" y="358019"/>
                  <a:pt x="2627086" y="362857"/>
                </a:cubicBezTo>
                <a:cubicBezTo>
                  <a:pt x="2612572" y="377371"/>
                  <a:pt x="2600622" y="395014"/>
                  <a:pt x="2583543" y="406400"/>
                </a:cubicBezTo>
                <a:cubicBezTo>
                  <a:pt x="2570813" y="414887"/>
                  <a:pt x="2553374" y="413484"/>
                  <a:pt x="2540000" y="420914"/>
                </a:cubicBezTo>
                <a:cubicBezTo>
                  <a:pt x="2509503" y="437857"/>
                  <a:pt x="2481943" y="459619"/>
                  <a:pt x="2452915" y="478971"/>
                </a:cubicBezTo>
                <a:cubicBezTo>
                  <a:pt x="2438401" y="488647"/>
                  <a:pt x="2421707" y="495665"/>
                  <a:pt x="2409372" y="508000"/>
                </a:cubicBezTo>
                <a:cubicBezTo>
                  <a:pt x="2389162" y="528209"/>
                  <a:pt x="2352595" y="570468"/>
                  <a:pt x="2322286" y="580571"/>
                </a:cubicBezTo>
                <a:cubicBezTo>
                  <a:pt x="2307188" y="585604"/>
                  <a:pt x="2141421" y="608483"/>
                  <a:pt x="2133600" y="609600"/>
                </a:cubicBezTo>
                <a:cubicBezTo>
                  <a:pt x="2057612" y="634929"/>
                  <a:pt x="2039173" y="646106"/>
                  <a:pt x="1959429" y="653142"/>
                </a:cubicBezTo>
                <a:cubicBezTo>
                  <a:pt x="1824143" y="665079"/>
                  <a:pt x="1553029" y="682171"/>
                  <a:pt x="1553029" y="682171"/>
                </a:cubicBezTo>
                <a:lnTo>
                  <a:pt x="1465943" y="696685"/>
                </a:lnTo>
                <a:cubicBezTo>
                  <a:pt x="1432130" y="701887"/>
                  <a:pt x="1398002" y="705080"/>
                  <a:pt x="1364343" y="711200"/>
                </a:cubicBezTo>
                <a:cubicBezTo>
                  <a:pt x="1344717" y="714768"/>
                  <a:pt x="1325847" y="721802"/>
                  <a:pt x="1306286" y="725714"/>
                </a:cubicBezTo>
                <a:cubicBezTo>
                  <a:pt x="1225945" y="741782"/>
                  <a:pt x="1201265" y="740798"/>
                  <a:pt x="1117600" y="754742"/>
                </a:cubicBezTo>
                <a:cubicBezTo>
                  <a:pt x="1093266" y="758798"/>
                  <a:pt x="1069363" y="765201"/>
                  <a:pt x="1045029" y="769257"/>
                </a:cubicBezTo>
                <a:cubicBezTo>
                  <a:pt x="1011284" y="774881"/>
                  <a:pt x="977296" y="778933"/>
                  <a:pt x="943429" y="783771"/>
                </a:cubicBezTo>
                <a:cubicBezTo>
                  <a:pt x="859973" y="811589"/>
                  <a:pt x="931708" y="790563"/>
                  <a:pt x="798286" y="812800"/>
                </a:cubicBezTo>
                <a:cubicBezTo>
                  <a:pt x="688845" y="831041"/>
                  <a:pt x="759608" y="825698"/>
                  <a:pt x="638629" y="841828"/>
                </a:cubicBezTo>
                <a:cubicBezTo>
                  <a:pt x="595202" y="847618"/>
                  <a:pt x="551543" y="851504"/>
                  <a:pt x="508000" y="856342"/>
                </a:cubicBezTo>
                <a:cubicBezTo>
                  <a:pt x="488648" y="861180"/>
                  <a:pt x="469050" y="865125"/>
                  <a:pt x="449943" y="870857"/>
                </a:cubicBezTo>
                <a:cubicBezTo>
                  <a:pt x="420635" y="879650"/>
                  <a:pt x="393039" y="894854"/>
                  <a:pt x="362857" y="899885"/>
                </a:cubicBezTo>
                <a:cubicBezTo>
                  <a:pt x="333829" y="904723"/>
                  <a:pt x="304974" y="910750"/>
                  <a:pt x="275772" y="914400"/>
                </a:cubicBezTo>
                <a:lnTo>
                  <a:pt x="43543" y="943428"/>
                </a:lnTo>
                <a:lnTo>
                  <a:pt x="0" y="928914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631299A2-E434-4207-A8AC-425DCCDC6220}"/>
              </a:ext>
            </a:extLst>
          </p:cNvPr>
          <p:cNvCxnSpPr>
            <a:cxnSpLocks/>
          </p:cNvCxnSpPr>
          <p:nvPr/>
        </p:nvCxnSpPr>
        <p:spPr>
          <a:xfrm>
            <a:off x="5254171" y="4192057"/>
            <a:ext cx="34326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02D6063D-C73C-467E-BE30-0A0F2B7D2320}"/>
              </a:ext>
            </a:extLst>
          </p:cNvPr>
          <p:cNvCxnSpPr/>
          <p:nvPr/>
        </p:nvCxnSpPr>
        <p:spPr>
          <a:xfrm>
            <a:off x="5254171" y="4192057"/>
            <a:ext cx="0" cy="1397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370BD9B-8E46-43EA-9179-407839752FE5}"/>
              </a:ext>
            </a:extLst>
          </p:cNvPr>
          <p:cNvSpPr txBox="1"/>
          <p:nvPr/>
        </p:nvSpPr>
        <p:spPr>
          <a:xfrm>
            <a:off x="5436096" y="436510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foo1 sum: 1049</a:t>
            </a:r>
          </a:p>
          <a:p>
            <a:r>
              <a:rPr lang="en-US"/>
              <a:t>foo2 sum: 2000</a:t>
            </a:r>
          </a:p>
        </p:txBody>
      </p:sp>
    </p:spTree>
    <p:extLst>
      <p:ext uri="{BB962C8B-B14F-4D97-AF65-F5344CB8AC3E}">
        <p14:creationId xmlns:p14="http://schemas.microsoft.com/office/powerpoint/2010/main" val="125143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instructions detail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9" y="1052736"/>
            <a:ext cx="4130441" cy="4896544"/>
          </a:xfrm>
        </p:spPr>
        <p:txBody>
          <a:bodyPr>
            <a:noAutofit/>
          </a:bodyPr>
          <a:lstStyle/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int sum =0;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foo1(){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 sum+=1;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printf("foo1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return NULL;</a:t>
            </a:r>
            <a:endParaRPr lang="en-US" sz="16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foo2(){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 sum+=1;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printf("foo2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return NULL;</a:t>
            </a:r>
            <a:endParaRPr lang="en-US" sz="16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int main(){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pthread_create(..., NULL, .........);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pthread_cre</a:t>
            </a:r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ate(..., NULL, ....);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...........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  <a:endParaRPr lang="en-US" sz="16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  <a:p>
            <a:pPr algn="just"/>
            <a:endParaRPr lang="en-US" sz="1400">
              <a:solidFill>
                <a:srgbClr val="000000"/>
              </a:solidFill>
              <a:effectLst/>
              <a:latin typeface="한양신명조"/>
              <a:cs typeface="굴림" panose="020B0600000101010101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1680A-7E23-48B1-B097-B02B91630A08}"/>
              </a:ext>
            </a:extLst>
          </p:cNvPr>
          <p:cNvSpPr txBox="1"/>
          <p:nvPr/>
        </p:nvSpPr>
        <p:spPr>
          <a:xfrm>
            <a:off x="5172450" y="1333008"/>
            <a:ext cx="3538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mov eax, sum</a:t>
            </a:r>
          </a:p>
          <a:p>
            <a:r>
              <a:rPr lang="en-US"/>
              <a:t>inc   eax</a:t>
            </a:r>
          </a:p>
          <a:p>
            <a:r>
              <a:rPr lang="en-US"/>
              <a:t>mov sum, eax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282668-AC38-461A-8D89-A419F983F589}"/>
              </a:ext>
            </a:extLst>
          </p:cNvPr>
          <p:cNvSpPr txBox="1"/>
          <p:nvPr/>
        </p:nvSpPr>
        <p:spPr>
          <a:xfrm>
            <a:off x="5172450" y="2831296"/>
            <a:ext cx="3538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mov eax, sum</a:t>
            </a:r>
          </a:p>
          <a:p>
            <a:r>
              <a:rPr lang="en-US"/>
              <a:t>inc   eax</a:t>
            </a:r>
          </a:p>
          <a:p>
            <a:r>
              <a:rPr lang="en-US"/>
              <a:t>mov sum, eax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06B6BC45-68DA-4567-9CE7-6E1C466B4083}"/>
              </a:ext>
            </a:extLst>
          </p:cNvPr>
          <p:cNvSpPr/>
          <p:nvPr/>
        </p:nvSpPr>
        <p:spPr>
          <a:xfrm>
            <a:off x="5094514" y="1538514"/>
            <a:ext cx="121482" cy="597659"/>
          </a:xfrm>
          <a:custGeom>
            <a:avLst/>
            <a:gdLst>
              <a:gd name="connsiteX0" fmla="*/ 116115 w 121482"/>
              <a:gd name="connsiteY0" fmla="*/ 0 h 597659"/>
              <a:gd name="connsiteX1" fmla="*/ 43543 w 121482"/>
              <a:gd name="connsiteY1" fmla="*/ 43543 h 597659"/>
              <a:gd name="connsiteX2" fmla="*/ 29029 w 121482"/>
              <a:gd name="connsiteY2" fmla="*/ 87086 h 597659"/>
              <a:gd name="connsiteX3" fmla="*/ 0 w 121482"/>
              <a:gd name="connsiteY3" fmla="*/ 130629 h 597659"/>
              <a:gd name="connsiteX4" fmla="*/ 14515 w 121482"/>
              <a:gd name="connsiteY4" fmla="*/ 493486 h 597659"/>
              <a:gd name="connsiteX5" fmla="*/ 72572 w 121482"/>
              <a:gd name="connsiteY5" fmla="*/ 580572 h 597659"/>
              <a:gd name="connsiteX6" fmla="*/ 116115 w 121482"/>
              <a:gd name="connsiteY6" fmla="*/ 595086 h 597659"/>
              <a:gd name="connsiteX7" fmla="*/ 116115 w 121482"/>
              <a:gd name="connsiteY7" fmla="*/ 551543 h 59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482" h="597659">
                <a:moveTo>
                  <a:pt x="116115" y="0"/>
                </a:moveTo>
                <a:cubicBezTo>
                  <a:pt x="91924" y="14514"/>
                  <a:pt x="63491" y="23595"/>
                  <a:pt x="43543" y="43543"/>
                </a:cubicBezTo>
                <a:cubicBezTo>
                  <a:pt x="32725" y="54361"/>
                  <a:pt x="35871" y="73402"/>
                  <a:pt x="29029" y="87086"/>
                </a:cubicBezTo>
                <a:cubicBezTo>
                  <a:pt x="21228" y="102688"/>
                  <a:pt x="9676" y="116115"/>
                  <a:pt x="0" y="130629"/>
                </a:cubicBezTo>
                <a:cubicBezTo>
                  <a:pt x="4838" y="251581"/>
                  <a:pt x="5890" y="372745"/>
                  <a:pt x="14515" y="493486"/>
                </a:cubicBezTo>
                <a:cubicBezTo>
                  <a:pt x="17178" y="530768"/>
                  <a:pt x="42819" y="560737"/>
                  <a:pt x="72572" y="580572"/>
                </a:cubicBezTo>
                <a:cubicBezTo>
                  <a:pt x="85302" y="589059"/>
                  <a:pt x="103385" y="603573"/>
                  <a:pt x="116115" y="595086"/>
                </a:cubicBezTo>
                <a:cubicBezTo>
                  <a:pt x="128192" y="587035"/>
                  <a:pt x="116115" y="566057"/>
                  <a:pt x="116115" y="5515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ECA26FF0-17EA-4DD7-BB15-5C4725B8CC19}"/>
              </a:ext>
            </a:extLst>
          </p:cNvPr>
          <p:cNvSpPr/>
          <p:nvPr/>
        </p:nvSpPr>
        <p:spPr>
          <a:xfrm>
            <a:off x="5061700" y="2981991"/>
            <a:ext cx="121482" cy="597659"/>
          </a:xfrm>
          <a:custGeom>
            <a:avLst/>
            <a:gdLst>
              <a:gd name="connsiteX0" fmla="*/ 116115 w 121482"/>
              <a:gd name="connsiteY0" fmla="*/ 0 h 597659"/>
              <a:gd name="connsiteX1" fmla="*/ 43543 w 121482"/>
              <a:gd name="connsiteY1" fmla="*/ 43543 h 597659"/>
              <a:gd name="connsiteX2" fmla="*/ 29029 w 121482"/>
              <a:gd name="connsiteY2" fmla="*/ 87086 h 597659"/>
              <a:gd name="connsiteX3" fmla="*/ 0 w 121482"/>
              <a:gd name="connsiteY3" fmla="*/ 130629 h 597659"/>
              <a:gd name="connsiteX4" fmla="*/ 14515 w 121482"/>
              <a:gd name="connsiteY4" fmla="*/ 493486 h 597659"/>
              <a:gd name="connsiteX5" fmla="*/ 72572 w 121482"/>
              <a:gd name="connsiteY5" fmla="*/ 580572 h 597659"/>
              <a:gd name="connsiteX6" fmla="*/ 116115 w 121482"/>
              <a:gd name="connsiteY6" fmla="*/ 595086 h 597659"/>
              <a:gd name="connsiteX7" fmla="*/ 116115 w 121482"/>
              <a:gd name="connsiteY7" fmla="*/ 551543 h 59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482" h="597659">
                <a:moveTo>
                  <a:pt x="116115" y="0"/>
                </a:moveTo>
                <a:cubicBezTo>
                  <a:pt x="91924" y="14514"/>
                  <a:pt x="63491" y="23595"/>
                  <a:pt x="43543" y="43543"/>
                </a:cubicBezTo>
                <a:cubicBezTo>
                  <a:pt x="32725" y="54361"/>
                  <a:pt x="35871" y="73402"/>
                  <a:pt x="29029" y="87086"/>
                </a:cubicBezTo>
                <a:cubicBezTo>
                  <a:pt x="21228" y="102688"/>
                  <a:pt x="9676" y="116115"/>
                  <a:pt x="0" y="130629"/>
                </a:cubicBezTo>
                <a:cubicBezTo>
                  <a:pt x="4838" y="251581"/>
                  <a:pt x="5890" y="372745"/>
                  <a:pt x="14515" y="493486"/>
                </a:cubicBezTo>
                <a:cubicBezTo>
                  <a:pt x="17178" y="530768"/>
                  <a:pt x="42819" y="560737"/>
                  <a:pt x="72572" y="580572"/>
                </a:cubicBezTo>
                <a:cubicBezTo>
                  <a:pt x="85302" y="589059"/>
                  <a:pt x="103385" y="603573"/>
                  <a:pt x="116115" y="595086"/>
                </a:cubicBezTo>
                <a:cubicBezTo>
                  <a:pt x="128192" y="587035"/>
                  <a:pt x="116115" y="566057"/>
                  <a:pt x="116115" y="5515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F17F3010-FFAA-4230-8B8A-ADCDE9339D4D}"/>
              </a:ext>
            </a:extLst>
          </p:cNvPr>
          <p:cNvSpPr/>
          <p:nvPr/>
        </p:nvSpPr>
        <p:spPr>
          <a:xfrm>
            <a:off x="3468914" y="1785257"/>
            <a:ext cx="1480457" cy="116114"/>
          </a:xfrm>
          <a:custGeom>
            <a:avLst/>
            <a:gdLst>
              <a:gd name="connsiteX0" fmla="*/ 0 w 1480457"/>
              <a:gd name="connsiteY0" fmla="*/ 0 h 116114"/>
              <a:gd name="connsiteX1" fmla="*/ 145143 w 1480457"/>
              <a:gd name="connsiteY1" fmla="*/ 14514 h 116114"/>
              <a:gd name="connsiteX2" fmla="*/ 377372 w 1480457"/>
              <a:gd name="connsiteY2" fmla="*/ 29029 h 116114"/>
              <a:gd name="connsiteX3" fmla="*/ 435429 w 1480457"/>
              <a:gd name="connsiteY3" fmla="*/ 43543 h 116114"/>
              <a:gd name="connsiteX4" fmla="*/ 508000 w 1480457"/>
              <a:gd name="connsiteY4" fmla="*/ 58057 h 116114"/>
              <a:gd name="connsiteX5" fmla="*/ 740229 w 1480457"/>
              <a:gd name="connsiteY5" fmla="*/ 87086 h 116114"/>
              <a:gd name="connsiteX6" fmla="*/ 943429 w 1480457"/>
              <a:gd name="connsiteY6" fmla="*/ 116114 h 116114"/>
              <a:gd name="connsiteX7" fmla="*/ 1175657 w 1480457"/>
              <a:gd name="connsiteY7" fmla="*/ 101600 h 116114"/>
              <a:gd name="connsiteX8" fmla="*/ 1480457 w 1480457"/>
              <a:gd name="connsiteY8" fmla="*/ 87086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0457" h="116114">
                <a:moveTo>
                  <a:pt x="0" y="0"/>
                </a:moveTo>
                <a:cubicBezTo>
                  <a:pt x="48381" y="4838"/>
                  <a:pt x="96664" y="10785"/>
                  <a:pt x="145143" y="14514"/>
                </a:cubicBezTo>
                <a:cubicBezTo>
                  <a:pt x="222475" y="20463"/>
                  <a:pt x="300196" y="21311"/>
                  <a:pt x="377372" y="29029"/>
                </a:cubicBezTo>
                <a:cubicBezTo>
                  <a:pt x="397221" y="31014"/>
                  <a:pt x="415956" y="39216"/>
                  <a:pt x="435429" y="43543"/>
                </a:cubicBezTo>
                <a:cubicBezTo>
                  <a:pt x="459511" y="48894"/>
                  <a:pt x="483579" y="54568"/>
                  <a:pt x="508000" y="58057"/>
                </a:cubicBezTo>
                <a:cubicBezTo>
                  <a:pt x="585228" y="69090"/>
                  <a:pt x="662901" y="76776"/>
                  <a:pt x="740229" y="87086"/>
                </a:cubicBezTo>
                <a:lnTo>
                  <a:pt x="943429" y="116114"/>
                </a:lnTo>
                <a:lnTo>
                  <a:pt x="1175657" y="101600"/>
                </a:lnTo>
                <a:cubicBezTo>
                  <a:pt x="1436087" y="86281"/>
                  <a:pt x="1352244" y="87086"/>
                  <a:pt x="1480457" y="870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A4416B54-3114-4E46-9ACC-CF3A40CBED40}"/>
              </a:ext>
            </a:extLst>
          </p:cNvPr>
          <p:cNvSpPr/>
          <p:nvPr/>
        </p:nvSpPr>
        <p:spPr>
          <a:xfrm>
            <a:off x="3525868" y="3280820"/>
            <a:ext cx="1480457" cy="116114"/>
          </a:xfrm>
          <a:custGeom>
            <a:avLst/>
            <a:gdLst>
              <a:gd name="connsiteX0" fmla="*/ 0 w 1480457"/>
              <a:gd name="connsiteY0" fmla="*/ 0 h 116114"/>
              <a:gd name="connsiteX1" fmla="*/ 145143 w 1480457"/>
              <a:gd name="connsiteY1" fmla="*/ 14514 h 116114"/>
              <a:gd name="connsiteX2" fmla="*/ 377372 w 1480457"/>
              <a:gd name="connsiteY2" fmla="*/ 29029 h 116114"/>
              <a:gd name="connsiteX3" fmla="*/ 435429 w 1480457"/>
              <a:gd name="connsiteY3" fmla="*/ 43543 h 116114"/>
              <a:gd name="connsiteX4" fmla="*/ 508000 w 1480457"/>
              <a:gd name="connsiteY4" fmla="*/ 58057 h 116114"/>
              <a:gd name="connsiteX5" fmla="*/ 740229 w 1480457"/>
              <a:gd name="connsiteY5" fmla="*/ 87086 h 116114"/>
              <a:gd name="connsiteX6" fmla="*/ 943429 w 1480457"/>
              <a:gd name="connsiteY6" fmla="*/ 116114 h 116114"/>
              <a:gd name="connsiteX7" fmla="*/ 1175657 w 1480457"/>
              <a:gd name="connsiteY7" fmla="*/ 101600 h 116114"/>
              <a:gd name="connsiteX8" fmla="*/ 1480457 w 1480457"/>
              <a:gd name="connsiteY8" fmla="*/ 87086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0457" h="116114">
                <a:moveTo>
                  <a:pt x="0" y="0"/>
                </a:moveTo>
                <a:cubicBezTo>
                  <a:pt x="48381" y="4838"/>
                  <a:pt x="96664" y="10785"/>
                  <a:pt x="145143" y="14514"/>
                </a:cubicBezTo>
                <a:cubicBezTo>
                  <a:pt x="222475" y="20463"/>
                  <a:pt x="300196" y="21311"/>
                  <a:pt x="377372" y="29029"/>
                </a:cubicBezTo>
                <a:cubicBezTo>
                  <a:pt x="397221" y="31014"/>
                  <a:pt x="415956" y="39216"/>
                  <a:pt x="435429" y="43543"/>
                </a:cubicBezTo>
                <a:cubicBezTo>
                  <a:pt x="459511" y="48894"/>
                  <a:pt x="483579" y="54568"/>
                  <a:pt x="508000" y="58057"/>
                </a:cubicBezTo>
                <a:cubicBezTo>
                  <a:pt x="585228" y="69090"/>
                  <a:pt x="662901" y="76776"/>
                  <a:pt x="740229" y="87086"/>
                </a:cubicBezTo>
                <a:lnTo>
                  <a:pt x="943429" y="116114"/>
                </a:lnTo>
                <a:lnTo>
                  <a:pt x="1175657" y="101600"/>
                </a:lnTo>
                <a:cubicBezTo>
                  <a:pt x="1436087" y="86281"/>
                  <a:pt x="1352244" y="87086"/>
                  <a:pt x="1480457" y="870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6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no race condition senario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9" y="1052736"/>
            <a:ext cx="4130441" cy="4896544"/>
          </a:xfrm>
        </p:spPr>
        <p:txBody>
          <a:bodyPr>
            <a:noAutofit/>
          </a:bodyPr>
          <a:lstStyle/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int sum =0;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foo1(){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a)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b)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c)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printf("foo1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foo2(){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d)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e)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f)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printf("foo2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................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30A8F1-C3C0-4614-9564-10B78F6ED15C}"/>
              </a:ext>
            </a:extLst>
          </p:cNvPr>
          <p:cNvSpPr txBox="1"/>
          <p:nvPr/>
        </p:nvSpPr>
        <p:spPr>
          <a:xfrm>
            <a:off x="5508103" y="1052736"/>
            <a:ext cx="319433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foo1 iterates 500 times</a:t>
            </a:r>
          </a:p>
          <a:p>
            <a:r>
              <a:rPr lang="en-US"/>
              <a:t>: sum goes 0 -&gt; 500</a:t>
            </a:r>
          </a:p>
          <a:p>
            <a:r>
              <a:rPr lang="en-US">
                <a:solidFill>
                  <a:srgbClr val="FF0000"/>
                </a:solidFill>
              </a:rPr>
              <a:t>stops after c)</a:t>
            </a:r>
          </a:p>
          <a:p>
            <a:r>
              <a:rPr lang="en-US"/>
              <a:t>sum=500</a:t>
            </a:r>
          </a:p>
          <a:p>
            <a:r>
              <a:rPr lang="en-US"/>
              <a:t>==&gt;</a:t>
            </a:r>
          </a:p>
          <a:p>
            <a:r>
              <a:rPr lang="en-US"/>
              <a:t>foo2 iterates 500 times</a:t>
            </a:r>
          </a:p>
          <a:p>
            <a:r>
              <a:rPr lang="en-US"/>
              <a:t>: sum goes  500-&gt;1000</a:t>
            </a:r>
          </a:p>
          <a:p>
            <a:r>
              <a:rPr lang="en-US">
                <a:solidFill>
                  <a:srgbClr val="FF0000"/>
                </a:solidFill>
              </a:rPr>
              <a:t>stops after f)</a:t>
            </a:r>
          </a:p>
          <a:p>
            <a:r>
              <a:rPr lang="en-US"/>
              <a:t>sum=1000</a:t>
            </a:r>
          </a:p>
          <a:p>
            <a:r>
              <a:rPr lang="en-US"/>
              <a:t>==&gt;</a:t>
            </a:r>
          </a:p>
          <a:p>
            <a:r>
              <a:rPr lang="en-US"/>
              <a:t>foo1 iterates rest of loop</a:t>
            </a:r>
          </a:p>
          <a:p>
            <a:r>
              <a:rPr lang="en-US"/>
              <a:t>: 1000-&gt;1500</a:t>
            </a:r>
          </a:p>
          <a:p>
            <a:r>
              <a:rPr lang="en-US">
                <a:solidFill>
                  <a:srgbClr val="FF0000"/>
                </a:solidFill>
              </a:rPr>
              <a:t>prints "foo1 sum: 1500"</a:t>
            </a:r>
          </a:p>
          <a:p>
            <a:r>
              <a:rPr lang="en-US"/>
              <a:t>==&gt;</a:t>
            </a:r>
          </a:p>
          <a:p>
            <a:r>
              <a:rPr lang="en-US"/>
              <a:t>foo2 iterates rest of loop</a:t>
            </a:r>
          </a:p>
          <a:p>
            <a:r>
              <a:rPr lang="en-US"/>
              <a:t>:1500-&gt;2000</a:t>
            </a:r>
          </a:p>
          <a:p>
            <a:r>
              <a:rPr lang="en-US">
                <a:solidFill>
                  <a:srgbClr val="FF0000"/>
                </a:solidFill>
              </a:rPr>
              <a:t>prints "foo2 sum:2000" </a:t>
            </a: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7B3CF38B-585F-4AE9-B955-F62871B55780}"/>
              </a:ext>
            </a:extLst>
          </p:cNvPr>
          <p:cNvSpPr/>
          <p:nvPr/>
        </p:nvSpPr>
        <p:spPr>
          <a:xfrm>
            <a:off x="2627086" y="1916832"/>
            <a:ext cx="2881017" cy="987519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EC260D01-8F7D-4548-989D-70B4D15CC33F}"/>
              </a:ext>
            </a:extLst>
          </p:cNvPr>
          <p:cNvSpPr/>
          <p:nvPr/>
        </p:nvSpPr>
        <p:spPr>
          <a:xfrm>
            <a:off x="2627086" y="3258628"/>
            <a:ext cx="2881017" cy="1898564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race condition senario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9" y="1052736"/>
            <a:ext cx="4130441" cy="4896544"/>
          </a:xfrm>
        </p:spPr>
        <p:txBody>
          <a:bodyPr>
            <a:noAutofit/>
          </a:bodyPr>
          <a:lstStyle/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int sum =0;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foo1(){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a)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b)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c)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printf("foo1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foo2(){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d)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e)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f)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printf("foo2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................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30A8F1-C3C0-4614-9564-10B78F6ED15C}"/>
              </a:ext>
            </a:extLst>
          </p:cNvPr>
          <p:cNvSpPr txBox="1"/>
          <p:nvPr/>
        </p:nvSpPr>
        <p:spPr>
          <a:xfrm>
            <a:off x="5508103" y="1052736"/>
            <a:ext cx="34563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foo1 iterates 500 times</a:t>
            </a:r>
          </a:p>
          <a:p>
            <a:r>
              <a:rPr lang="en-US"/>
              <a:t>: sum goes 0 -&gt; 500</a:t>
            </a:r>
          </a:p>
          <a:p>
            <a:r>
              <a:rPr lang="en-US">
                <a:solidFill>
                  <a:srgbClr val="FF0000"/>
                </a:solidFill>
              </a:rPr>
              <a:t>stops after a)</a:t>
            </a:r>
          </a:p>
          <a:p>
            <a:r>
              <a:rPr lang="en-US"/>
              <a:t>sum=500, </a:t>
            </a:r>
            <a:r>
              <a:rPr lang="en-US">
                <a:solidFill>
                  <a:srgbClr val="FF0000"/>
                </a:solidFill>
              </a:rPr>
              <a:t>eax=500</a:t>
            </a:r>
          </a:p>
          <a:p>
            <a:r>
              <a:rPr lang="en-US"/>
              <a:t>==&gt;</a:t>
            </a:r>
          </a:p>
          <a:p>
            <a:r>
              <a:rPr lang="en-US"/>
              <a:t>foo2 iterates 500 times</a:t>
            </a:r>
          </a:p>
          <a:p>
            <a:r>
              <a:rPr lang="en-US"/>
              <a:t>: sum goes  500-&gt;1000</a:t>
            </a:r>
          </a:p>
          <a:p>
            <a:r>
              <a:rPr lang="en-US">
                <a:solidFill>
                  <a:srgbClr val="FF0000"/>
                </a:solidFill>
              </a:rPr>
              <a:t>stops after f)</a:t>
            </a:r>
          </a:p>
          <a:p>
            <a:r>
              <a:rPr lang="en-US"/>
              <a:t>sum=1000</a:t>
            </a:r>
          </a:p>
          <a:p>
            <a:r>
              <a:rPr lang="en-US"/>
              <a:t>==&gt;</a:t>
            </a:r>
          </a:p>
          <a:p>
            <a:r>
              <a:rPr lang="en-US"/>
              <a:t>foo1 starts at b)</a:t>
            </a:r>
          </a:p>
          <a:p>
            <a:r>
              <a:rPr lang="en-US"/>
              <a:t>inc eax ==&gt; </a:t>
            </a:r>
            <a:r>
              <a:rPr lang="en-US">
                <a:solidFill>
                  <a:srgbClr val="FF0000"/>
                </a:solidFill>
              </a:rPr>
              <a:t>eax=501</a:t>
            </a:r>
          </a:p>
          <a:p>
            <a:r>
              <a:rPr lang="en-US"/>
              <a:t>mov sum, eax ==&gt; </a:t>
            </a:r>
            <a:r>
              <a:rPr lang="en-US">
                <a:solidFill>
                  <a:srgbClr val="FF0000"/>
                </a:solidFill>
              </a:rPr>
              <a:t>sum=501</a:t>
            </a:r>
          </a:p>
          <a:p>
            <a:r>
              <a:rPr lang="en-US"/>
              <a:t>foo1 iterates rest of loop</a:t>
            </a:r>
          </a:p>
          <a:p>
            <a:r>
              <a:rPr lang="en-US"/>
              <a:t>inc : 501-&gt;1000</a:t>
            </a:r>
          </a:p>
          <a:p>
            <a:r>
              <a:rPr lang="en-US">
                <a:solidFill>
                  <a:srgbClr val="FF0000"/>
                </a:solidFill>
              </a:rPr>
              <a:t>prints "foo1 sum: 1000"</a:t>
            </a:r>
          </a:p>
          <a:p>
            <a:r>
              <a:rPr lang="en-US"/>
              <a:t>==&gt;</a:t>
            </a:r>
          </a:p>
          <a:p>
            <a:r>
              <a:rPr lang="en-US"/>
              <a:t>foo2 iterates rest of loop</a:t>
            </a:r>
          </a:p>
          <a:p>
            <a:r>
              <a:rPr lang="en-US"/>
              <a:t>:1000-&gt;1500</a:t>
            </a:r>
          </a:p>
          <a:p>
            <a:r>
              <a:rPr lang="en-US">
                <a:solidFill>
                  <a:srgbClr val="FF0000"/>
                </a:solidFill>
              </a:rPr>
              <a:t>prints "foo2 sum:1500" </a:t>
            </a: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7B3CF38B-585F-4AE9-B955-F62871B55780}"/>
              </a:ext>
            </a:extLst>
          </p:cNvPr>
          <p:cNvSpPr/>
          <p:nvPr/>
        </p:nvSpPr>
        <p:spPr>
          <a:xfrm>
            <a:off x="2627086" y="1916833"/>
            <a:ext cx="2881017" cy="418058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EC260D01-8F7D-4548-989D-70B4D15CC33F}"/>
              </a:ext>
            </a:extLst>
          </p:cNvPr>
          <p:cNvSpPr/>
          <p:nvPr/>
        </p:nvSpPr>
        <p:spPr>
          <a:xfrm>
            <a:off x="2627086" y="3258628"/>
            <a:ext cx="2881017" cy="1898564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06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critical section: code area accessing shared memory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9" y="1052736"/>
            <a:ext cx="4130441" cy="4896544"/>
          </a:xfrm>
        </p:spPr>
        <p:txBody>
          <a:bodyPr>
            <a:noAutofit/>
          </a:bodyPr>
          <a:lstStyle/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int sum =0;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foo1(){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a)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b)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c)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printf("foo1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foo2(){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d)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e)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f)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printf("foo2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................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30A8F1-C3C0-4614-9564-10B78F6ED15C}"/>
              </a:ext>
            </a:extLst>
          </p:cNvPr>
          <p:cNvSpPr txBox="1"/>
          <p:nvPr/>
        </p:nvSpPr>
        <p:spPr>
          <a:xfrm>
            <a:off x="6102887" y="3402655"/>
            <a:ext cx="3456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Critical Section</a:t>
            </a: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7B3CF38B-585F-4AE9-B955-F62871B55780}"/>
              </a:ext>
            </a:extLst>
          </p:cNvPr>
          <p:cNvSpPr/>
          <p:nvPr/>
        </p:nvSpPr>
        <p:spPr>
          <a:xfrm flipV="1">
            <a:off x="3053242" y="2447650"/>
            <a:ext cx="3037519" cy="981349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EC260D01-8F7D-4548-989D-70B4D15CC33F}"/>
              </a:ext>
            </a:extLst>
          </p:cNvPr>
          <p:cNvSpPr/>
          <p:nvPr/>
        </p:nvSpPr>
        <p:spPr>
          <a:xfrm>
            <a:off x="3053242" y="3771987"/>
            <a:ext cx="3037519" cy="1051926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19579177-8BA9-4269-B19D-CE8BF9E0F25D}"/>
              </a:ext>
            </a:extLst>
          </p:cNvPr>
          <p:cNvSpPr/>
          <p:nvPr/>
        </p:nvSpPr>
        <p:spPr>
          <a:xfrm>
            <a:off x="2728686" y="2078319"/>
            <a:ext cx="324555" cy="672921"/>
          </a:xfrm>
          <a:custGeom>
            <a:avLst/>
            <a:gdLst>
              <a:gd name="connsiteX0" fmla="*/ 0 w 324555"/>
              <a:gd name="connsiteY0" fmla="*/ 0 h 672921"/>
              <a:gd name="connsiteX1" fmla="*/ 174171 w 324555"/>
              <a:gd name="connsiteY1" fmla="*/ 29029 h 672921"/>
              <a:gd name="connsiteX2" fmla="*/ 275771 w 324555"/>
              <a:gd name="connsiteY2" fmla="*/ 58058 h 672921"/>
              <a:gd name="connsiteX3" fmla="*/ 290286 w 324555"/>
              <a:gd name="connsiteY3" fmla="*/ 145143 h 672921"/>
              <a:gd name="connsiteX4" fmla="*/ 304800 w 324555"/>
              <a:gd name="connsiteY4" fmla="*/ 246743 h 672921"/>
              <a:gd name="connsiteX5" fmla="*/ 319314 w 324555"/>
              <a:gd name="connsiteY5" fmla="*/ 319315 h 672921"/>
              <a:gd name="connsiteX6" fmla="*/ 304800 w 324555"/>
              <a:gd name="connsiteY6" fmla="*/ 624115 h 672921"/>
              <a:gd name="connsiteX7" fmla="*/ 188686 w 324555"/>
              <a:gd name="connsiteY7" fmla="*/ 653143 h 672921"/>
              <a:gd name="connsiteX8" fmla="*/ 116114 w 324555"/>
              <a:gd name="connsiteY8" fmla="*/ 653143 h 67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555" h="672921">
                <a:moveTo>
                  <a:pt x="0" y="0"/>
                </a:moveTo>
                <a:cubicBezTo>
                  <a:pt x="57338" y="8192"/>
                  <a:pt x="117582" y="14882"/>
                  <a:pt x="174171" y="29029"/>
                </a:cubicBezTo>
                <a:cubicBezTo>
                  <a:pt x="208341" y="37572"/>
                  <a:pt x="241904" y="48382"/>
                  <a:pt x="275771" y="58058"/>
                </a:cubicBezTo>
                <a:cubicBezTo>
                  <a:pt x="280609" y="87086"/>
                  <a:pt x="285811" y="116056"/>
                  <a:pt x="290286" y="145143"/>
                </a:cubicBezTo>
                <a:cubicBezTo>
                  <a:pt x="295488" y="178956"/>
                  <a:pt x="299176" y="212998"/>
                  <a:pt x="304800" y="246743"/>
                </a:cubicBezTo>
                <a:cubicBezTo>
                  <a:pt x="308856" y="271077"/>
                  <a:pt x="314476" y="295124"/>
                  <a:pt x="319314" y="319315"/>
                </a:cubicBezTo>
                <a:cubicBezTo>
                  <a:pt x="314476" y="420915"/>
                  <a:pt x="341865" y="529393"/>
                  <a:pt x="304800" y="624115"/>
                </a:cubicBezTo>
                <a:cubicBezTo>
                  <a:pt x="290262" y="661268"/>
                  <a:pt x="228039" y="646584"/>
                  <a:pt x="188686" y="653143"/>
                </a:cubicBezTo>
                <a:cubicBezTo>
                  <a:pt x="94851" y="668783"/>
                  <a:pt x="80791" y="688468"/>
                  <a:pt x="116114" y="653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75E6265F-C5B9-4BBC-ACC6-710E0CDA6579}"/>
              </a:ext>
            </a:extLst>
          </p:cNvPr>
          <p:cNvSpPr/>
          <p:nvPr/>
        </p:nvSpPr>
        <p:spPr>
          <a:xfrm>
            <a:off x="2728686" y="4449745"/>
            <a:ext cx="324555" cy="672921"/>
          </a:xfrm>
          <a:custGeom>
            <a:avLst/>
            <a:gdLst>
              <a:gd name="connsiteX0" fmla="*/ 0 w 324555"/>
              <a:gd name="connsiteY0" fmla="*/ 0 h 672921"/>
              <a:gd name="connsiteX1" fmla="*/ 174171 w 324555"/>
              <a:gd name="connsiteY1" fmla="*/ 29029 h 672921"/>
              <a:gd name="connsiteX2" fmla="*/ 275771 w 324555"/>
              <a:gd name="connsiteY2" fmla="*/ 58058 h 672921"/>
              <a:gd name="connsiteX3" fmla="*/ 290286 w 324555"/>
              <a:gd name="connsiteY3" fmla="*/ 145143 h 672921"/>
              <a:gd name="connsiteX4" fmla="*/ 304800 w 324555"/>
              <a:gd name="connsiteY4" fmla="*/ 246743 h 672921"/>
              <a:gd name="connsiteX5" fmla="*/ 319314 w 324555"/>
              <a:gd name="connsiteY5" fmla="*/ 319315 h 672921"/>
              <a:gd name="connsiteX6" fmla="*/ 304800 w 324555"/>
              <a:gd name="connsiteY6" fmla="*/ 624115 h 672921"/>
              <a:gd name="connsiteX7" fmla="*/ 188686 w 324555"/>
              <a:gd name="connsiteY7" fmla="*/ 653143 h 672921"/>
              <a:gd name="connsiteX8" fmla="*/ 116114 w 324555"/>
              <a:gd name="connsiteY8" fmla="*/ 653143 h 67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555" h="672921">
                <a:moveTo>
                  <a:pt x="0" y="0"/>
                </a:moveTo>
                <a:cubicBezTo>
                  <a:pt x="57338" y="8192"/>
                  <a:pt x="117582" y="14882"/>
                  <a:pt x="174171" y="29029"/>
                </a:cubicBezTo>
                <a:cubicBezTo>
                  <a:pt x="208341" y="37572"/>
                  <a:pt x="241904" y="48382"/>
                  <a:pt x="275771" y="58058"/>
                </a:cubicBezTo>
                <a:cubicBezTo>
                  <a:pt x="280609" y="87086"/>
                  <a:pt x="285811" y="116056"/>
                  <a:pt x="290286" y="145143"/>
                </a:cubicBezTo>
                <a:cubicBezTo>
                  <a:pt x="295488" y="178956"/>
                  <a:pt x="299176" y="212998"/>
                  <a:pt x="304800" y="246743"/>
                </a:cubicBezTo>
                <a:cubicBezTo>
                  <a:pt x="308856" y="271077"/>
                  <a:pt x="314476" y="295124"/>
                  <a:pt x="319314" y="319315"/>
                </a:cubicBezTo>
                <a:cubicBezTo>
                  <a:pt x="314476" y="420915"/>
                  <a:pt x="341865" y="529393"/>
                  <a:pt x="304800" y="624115"/>
                </a:cubicBezTo>
                <a:cubicBezTo>
                  <a:pt x="290262" y="661268"/>
                  <a:pt x="228039" y="646584"/>
                  <a:pt x="188686" y="653143"/>
                </a:cubicBezTo>
                <a:cubicBezTo>
                  <a:pt x="94851" y="668783"/>
                  <a:pt x="80791" y="688468"/>
                  <a:pt x="116114" y="653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04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race condition happens when two processes are in CS at the same time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9" y="1052736"/>
            <a:ext cx="4130441" cy="4896544"/>
          </a:xfrm>
        </p:spPr>
        <p:txBody>
          <a:bodyPr>
            <a:noAutofit/>
          </a:bodyPr>
          <a:lstStyle/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int sum =0;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foo1(){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a)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b)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c)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printf("foo1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foo2(){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d)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e)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f)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printf("foo2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................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30A8F1-C3C0-4614-9564-10B78F6ED15C}"/>
              </a:ext>
            </a:extLst>
          </p:cNvPr>
          <p:cNvSpPr txBox="1"/>
          <p:nvPr/>
        </p:nvSpPr>
        <p:spPr>
          <a:xfrm>
            <a:off x="5508103" y="1052736"/>
            <a:ext cx="34563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foo1 iterates 500 times</a:t>
            </a:r>
          </a:p>
          <a:p>
            <a:r>
              <a:rPr lang="en-US"/>
              <a:t>: sum goes 0 -&gt; 500</a:t>
            </a:r>
          </a:p>
          <a:p>
            <a:r>
              <a:rPr lang="en-US">
                <a:solidFill>
                  <a:srgbClr val="FF0000"/>
                </a:solidFill>
              </a:rPr>
              <a:t>stops after a)</a:t>
            </a:r>
          </a:p>
          <a:p>
            <a:r>
              <a:rPr lang="en-US"/>
              <a:t>sum=500, </a:t>
            </a:r>
            <a:r>
              <a:rPr lang="en-US">
                <a:solidFill>
                  <a:srgbClr val="FF0000"/>
                </a:solidFill>
              </a:rPr>
              <a:t>eax=500</a:t>
            </a:r>
          </a:p>
          <a:p>
            <a:r>
              <a:rPr lang="en-US"/>
              <a:t>==&gt;</a:t>
            </a:r>
          </a:p>
          <a:p>
            <a:r>
              <a:rPr lang="en-US"/>
              <a:t>foo2 iterates 500 times</a:t>
            </a:r>
          </a:p>
          <a:p>
            <a:r>
              <a:rPr lang="en-US"/>
              <a:t>: sum goes  500-&gt;1000</a:t>
            </a:r>
          </a:p>
          <a:p>
            <a:r>
              <a:rPr lang="en-US">
                <a:solidFill>
                  <a:srgbClr val="FF0000"/>
                </a:solidFill>
              </a:rPr>
              <a:t>stops after f)</a:t>
            </a:r>
          </a:p>
          <a:p>
            <a:r>
              <a:rPr lang="en-US"/>
              <a:t>sum=1000</a:t>
            </a:r>
          </a:p>
          <a:p>
            <a:r>
              <a:rPr lang="en-US"/>
              <a:t>==&gt;</a:t>
            </a:r>
          </a:p>
          <a:p>
            <a:r>
              <a:rPr lang="en-US"/>
              <a:t>foo1 starts at b)</a:t>
            </a:r>
          </a:p>
          <a:p>
            <a:r>
              <a:rPr lang="en-US"/>
              <a:t>inc eax ==&gt; </a:t>
            </a:r>
            <a:r>
              <a:rPr lang="en-US">
                <a:solidFill>
                  <a:srgbClr val="FF0000"/>
                </a:solidFill>
              </a:rPr>
              <a:t>eax=501</a:t>
            </a:r>
          </a:p>
          <a:p>
            <a:r>
              <a:rPr lang="en-US"/>
              <a:t>mov sum, eax ==&gt; </a:t>
            </a:r>
            <a:r>
              <a:rPr lang="en-US">
                <a:solidFill>
                  <a:srgbClr val="FF0000"/>
                </a:solidFill>
              </a:rPr>
              <a:t>sum=501</a:t>
            </a:r>
          </a:p>
          <a:p>
            <a:r>
              <a:rPr lang="en-US"/>
              <a:t>foo1 iterates rest of loop</a:t>
            </a:r>
          </a:p>
          <a:p>
            <a:r>
              <a:rPr lang="en-US"/>
              <a:t>inc : 501-&gt;1000</a:t>
            </a:r>
          </a:p>
          <a:p>
            <a:r>
              <a:rPr lang="en-US">
                <a:solidFill>
                  <a:srgbClr val="FF0000"/>
                </a:solidFill>
              </a:rPr>
              <a:t>prints "foo1 sum: 1000"</a:t>
            </a:r>
          </a:p>
          <a:p>
            <a:r>
              <a:rPr lang="en-US"/>
              <a:t>==&gt;</a:t>
            </a:r>
          </a:p>
          <a:p>
            <a:r>
              <a:rPr lang="en-US"/>
              <a:t>foo2 iterates rest of loop</a:t>
            </a:r>
          </a:p>
          <a:p>
            <a:r>
              <a:rPr lang="en-US"/>
              <a:t>:1000-&gt;1500</a:t>
            </a:r>
          </a:p>
          <a:p>
            <a:r>
              <a:rPr lang="en-US">
                <a:solidFill>
                  <a:srgbClr val="FF0000"/>
                </a:solidFill>
              </a:rPr>
              <a:t>prints "foo2 sum:1500" </a:t>
            </a: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7B3CF38B-585F-4AE9-B955-F62871B55780}"/>
              </a:ext>
            </a:extLst>
          </p:cNvPr>
          <p:cNvSpPr/>
          <p:nvPr/>
        </p:nvSpPr>
        <p:spPr>
          <a:xfrm>
            <a:off x="2627086" y="1916833"/>
            <a:ext cx="2881017" cy="418058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EC260D01-8F7D-4548-989D-70B4D15CC33F}"/>
              </a:ext>
            </a:extLst>
          </p:cNvPr>
          <p:cNvSpPr/>
          <p:nvPr/>
        </p:nvSpPr>
        <p:spPr>
          <a:xfrm>
            <a:off x="2627086" y="3258628"/>
            <a:ext cx="2881017" cy="1898564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52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en-US" sz="2400"/>
              <a:t>why race condition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59" y="1052736"/>
            <a:ext cx="4130441" cy="4896544"/>
          </a:xfrm>
        </p:spPr>
        <p:txBody>
          <a:bodyPr>
            <a:noAutofit/>
          </a:bodyPr>
          <a:lstStyle/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int sum =0;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foo1(){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a)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b)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c)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printf("foo1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void * foo2(){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for (i=0;i&lt;1000;i++){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d) mov eax, sum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e) inc   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      f) mov sum, eax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    }</a:t>
            </a:r>
          </a:p>
          <a:p>
            <a:pPr algn="just"/>
            <a:r>
              <a:rPr lang="en-US" sz="16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   printf("foo2 sum:%d\n", sum);</a:t>
            </a:r>
          </a:p>
          <a:p>
            <a:pPr algn="just"/>
            <a:r>
              <a:rPr lang="en-US" sz="1600">
                <a:solidFill>
                  <a:srgbClr val="000000"/>
                </a:solidFill>
                <a:latin typeface="한양신명조"/>
                <a:cs typeface="굴림" panose="020B0600000101010101" pitchFamily="50" charset="-127"/>
              </a:rPr>
              <a:t>}</a:t>
            </a: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한양신명조"/>
                <a:cs typeface="굴림" panose="020B0600000101010101" pitchFamily="50" charset="-127"/>
              </a:rPr>
              <a:t>................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30A8F1-C3C0-4614-9564-10B78F6ED15C}"/>
              </a:ext>
            </a:extLst>
          </p:cNvPr>
          <p:cNvSpPr txBox="1"/>
          <p:nvPr/>
        </p:nvSpPr>
        <p:spPr>
          <a:xfrm>
            <a:off x="5508103" y="1052736"/>
            <a:ext cx="3456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1) foo1 remembers sum in eax.</a:t>
            </a:r>
            <a:endParaRPr lang="en-US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7B3CF38B-585F-4AE9-B955-F62871B55780}"/>
              </a:ext>
            </a:extLst>
          </p:cNvPr>
          <p:cNvSpPr/>
          <p:nvPr/>
        </p:nvSpPr>
        <p:spPr>
          <a:xfrm>
            <a:off x="2627086" y="1340768"/>
            <a:ext cx="2881017" cy="994123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EC260D01-8F7D-4548-989D-70B4D15CC33F}"/>
              </a:ext>
            </a:extLst>
          </p:cNvPr>
          <p:cNvSpPr/>
          <p:nvPr/>
        </p:nvSpPr>
        <p:spPr>
          <a:xfrm>
            <a:off x="3059832" y="4629564"/>
            <a:ext cx="2735954" cy="106468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3F10D4-3B8E-4991-BB45-483951D3B927}"/>
              </a:ext>
            </a:extLst>
          </p:cNvPr>
          <p:cNvSpPr txBox="1"/>
          <p:nvPr/>
        </p:nvSpPr>
        <p:spPr>
          <a:xfrm>
            <a:off x="5795786" y="4484004"/>
            <a:ext cx="288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2) foo2 changes sum.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83B71A-4374-4E7F-8AB1-FB1F52621130}"/>
              </a:ext>
            </a:extLst>
          </p:cNvPr>
          <p:cNvSpPr txBox="1"/>
          <p:nvPr/>
        </p:nvSpPr>
        <p:spPr>
          <a:xfrm>
            <a:off x="5651422" y="1543000"/>
            <a:ext cx="3051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3) foo1 resumes and thinks eax has the sum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2F064E52-4854-4A37-B98E-9256088E7CFE}"/>
              </a:ext>
            </a:extLst>
          </p:cNvPr>
          <p:cNvSpPr/>
          <p:nvPr/>
        </p:nvSpPr>
        <p:spPr>
          <a:xfrm>
            <a:off x="2770405" y="1744579"/>
            <a:ext cx="2881017" cy="721962"/>
          </a:xfrm>
          <a:custGeom>
            <a:avLst/>
            <a:gdLst>
              <a:gd name="connsiteX0" fmla="*/ 2989943 w 2989943"/>
              <a:gd name="connsiteY0" fmla="*/ 0 h 1075551"/>
              <a:gd name="connsiteX1" fmla="*/ 2830285 w 2989943"/>
              <a:gd name="connsiteY1" fmla="*/ 58057 h 1075551"/>
              <a:gd name="connsiteX2" fmla="*/ 2714171 w 2989943"/>
              <a:gd name="connsiteY2" fmla="*/ 72571 h 1075551"/>
              <a:gd name="connsiteX3" fmla="*/ 2598057 w 2989943"/>
              <a:gd name="connsiteY3" fmla="*/ 101600 h 1075551"/>
              <a:gd name="connsiteX4" fmla="*/ 2554514 w 2989943"/>
              <a:gd name="connsiteY4" fmla="*/ 130629 h 1075551"/>
              <a:gd name="connsiteX5" fmla="*/ 2394857 w 2989943"/>
              <a:gd name="connsiteY5" fmla="*/ 159657 h 1075551"/>
              <a:gd name="connsiteX6" fmla="*/ 2351314 w 2989943"/>
              <a:gd name="connsiteY6" fmla="*/ 174171 h 1075551"/>
              <a:gd name="connsiteX7" fmla="*/ 2177143 w 2989943"/>
              <a:gd name="connsiteY7" fmla="*/ 203200 h 1075551"/>
              <a:gd name="connsiteX8" fmla="*/ 2119085 w 2989943"/>
              <a:gd name="connsiteY8" fmla="*/ 232229 h 1075551"/>
              <a:gd name="connsiteX9" fmla="*/ 1915885 w 2989943"/>
              <a:gd name="connsiteY9" fmla="*/ 290286 h 1075551"/>
              <a:gd name="connsiteX10" fmla="*/ 1770743 w 2989943"/>
              <a:gd name="connsiteY10" fmla="*/ 348343 h 1075551"/>
              <a:gd name="connsiteX11" fmla="*/ 1683657 w 2989943"/>
              <a:gd name="connsiteY11" fmla="*/ 377371 h 1075551"/>
              <a:gd name="connsiteX12" fmla="*/ 1625600 w 2989943"/>
              <a:gd name="connsiteY12" fmla="*/ 406400 h 1075551"/>
              <a:gd name="connsiteX13" fmla="*/ 1524000 w 2989943"/>
              <a:gd name="connsiteY13" fmla="*/ 435429 h 1075551"/>
              <a:gd name="connsiteX14" fmla="*/ 1422400 w 2989943"/>
              <a:gd name="connsiteY14" fmla="*/ 493486 h 1075551"/>
              <a:gd name="connsiteX15" fmla="*/ 1378857 w 2989943"/>
              <a:gd name="connsiteY15" fmla="*/ 522514 h 1075551"/>
              <a:gd name="connsiteX16" fmla="*/ 1320800 w 2989943"/>
              <a:gd name="connsiteY16" fmla="*/ 537029 h 1075551"/>
              <a:gd name="connsiteX17" fmla="*/ 1233714 w 2989943"/>
              <a:gd name="connsiteY17" fmla="*/ 580571 h 1075551"/>
              <a:gd name="connsiteX18" fmla="*/ 1190171 w 2989943"/>
              <a:gd name="connsiteY18" fmla="*/ 609600 h 1075551"/>
              <a:gd name="connsiteX19" fmla="*/ 1132114 w 2989943"/>
              <a:gd name="connsiteY19" fmla="*/ 638629 h 1075551"/>
              <a:gd name="connsiteX20" fmla="*/ 1030514 w 2989943"/>
              <a:gd name="connsiteY20" fmla="*/ 696686 h 1075551"/>
              <a:gd name="connsiteX21" fmla="*/ 885371 w 2989943"/>
              <a:gd name="connsiteY21" fmla="*/ 798286 h 1075551"/>
              <a:gd name="connsiteX22" fmla="*/ 841828 w 2989943"/>
              <a:gd name="connsiteY22" fmla="*/ 812800 h 1075551"/>
              <a:gd name="connsiteX23" fmla="*/ 740228 w 2989943"/>
              <a:gd name="connsiteY23" fmla="*/ 870857 h 1075551"/>
              <a:gd name="connsiteX24" fmla="*/ 711200 w 2989943"/>
              <a:gd name="connsiteY24" fmla="*/ 914400 h 1075551"/>
              <a:gd name="connsiteX25" fmla="*/ 667657 w 2989943"/>
              <a:gd name="connsiteY25" fmla="*/ 928914 h 1075551"/>
              <a:gd name="connsiteX26" fmla="*/ 566057 w 2989943"/>
              <a:gd name="connsiteY26" fmla="*/ 972457 h 1075551"/>
              <a:gd name="connsiteX27" fmla="*/ 522514 w 2989943"/>
              <a:gd name="connsiteY27" fmla="*/ 1001486 h 1075551"/>
              <a:gd name="connsiteX28" fmla="*/ 435428 w 2989943"/>
              <a:gd name="connsiteY28" fmla="*/ 1030514 h 1075551"/>
              <a:gd name="connsiteX29" fmla="*/ 391885 w 2989943"/>
              <a:gd name="connsiteY29" fmla="*/ 1045029 h 1075551"/>
              <a:gd name="connsiteX30" fmla="*/ 232228 w 2989943"/>
              <a:gd name="connsiteY30" fmla="*/ 1074057 h 1075551"/>
              <a:gd name="connsiteX31" fmla="*/ 0 w 2989943"/>
              <a:gd name="connsiteY31" fmla="*/ 1074057 h 1075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89943" h="1075551">
                <a:moveTo>
                  <a:pt x="2989943" y="0"/>
                </a:moveTo>
                <a:cubicBezTo>
                  <a:pt x="2961077" y="11546"/>
                  <a:pt x="2857393" y="54669"/>
                  <a:pt x="2830285" y="58057"/>
                </a:cubicBezTo>
                <a:lnTo>
                  <a:pt x="2714171" y="72571"/>
                </a:lnTo>
                <a:cubicBezTo>
                  <a:pt x="2675466" y="82247"/>
                  <a:pt x="2631252" y="79470"/>
                  <a:pt x="2598057" y="101600"/>
                </a:cubicBezTo>
                <a:cubicBezTo>
                  <a:pt x="2583543" y="111276"/>
                  <a:pt x="2570548" y="123757"/>
                  <a:pt x="2554514" y="130629"/>
                </a:cubicBezTo>
                <a:cubicBezTo>
                  <a:pt x="2520298" y="145293"/>
                  <a:pt x="2418399" y="156294"/>
                  <a:pt x="2394857" y="159657"/>
                </a:cubicBezTo>
                <a:cubicBezTo>
                  <a:pt x="2380343" y="164495"/>
                  <a:pt x="2366316" y="171171"/>
                  <a:pt x="2351314" y="174171"/>
                </a:cubicBezTo>
                <a:cubicBezTo>
                  <a:pt x="2293599" y="185714"/>
                  <a:pt x="2177143" y="203200"/>
                  <a:pt x="2177143" y="203200"/>
                </a:cubicBezTo>
                <a:cubicBezTo>
                  <a:pt x="2157790" y="212876"/>
                  <a:pt x="2139612" y="225387"/>
                  <a:pt x="2119085" y="232229"/>
                </a:cubicBezTo>
                <a:cubicBezTo>
                  <a:pt x="2063269" y="250834"/>
                  <a:pt x="1971805" y="262326"/>
                  <a:pt x="1915885" y="290286"/>
                </a:cubicBezTo>
                <a:cubicBezTo>
                  <a:pt x="1830463" y="332996"/>
                  <a:pt x="1878349" y="312474"/>
                  <a:pt x="1770743" y="348343"/>
                </a:cubicBezTo>
                <a:cubicBezTo>
                  <a:pt x="1741714" y="358019"/>
                  <a:pt x="1711025" y="363687"/>
                  <a:pt x="1683657" y="377371"/>
                </a:cubicBezTo>
                <a:cubicBezTo>
                  <a:pt x="1664305" y="387047"/>
                  <a:pt x="1645487" y="397877"/>
                  <a:pt x="1625600" y="406400"/>
                </a:cubicBezTo>
                <a:cubicBezTo>
                  <a:pt x="1596454" y="418891"/>
                  <a:pt x="1553454" y="428065"/>
                  <a:pt x="1524000" y="435429"/>
                </a:cubicBezTo>
                <a:cubicBezTo>
                  <a:pt x="1417915" y="506151"/>
                  <a:pt x="1551304" y="419827"/>
                  <a:pt x="1422400" y="493486"/>
                </a:cubicBezTo>
                <a:cubicBezTo>
                  <a:pt x="1407254" y="502141"/>
                  <a:pt x="1394890" y="515642"/>
                  <a:pt x="1378857" y="522514"/>
                </a:cubicBezTo>
                <a:cubicBezTo>
                  <a:pt x="1360522" y="530372"/>
                  <a:pt x="1340152" y="532191"/>
                  <a:pt x="1320800" y="537029"/>
                </a:cubicBezTo>
                <a:cubicBezTo>
                  <a:pt x="1196003" y="620225"/>
                  <a:pt x="1353906" y="520475"/>
                  <a:pt x="1233714" y="580571"/>
                </a:cubicBezTo>
                <a:cubicBezTo>
                  <a:pt x="1218112" y="588372"/>
                  <a:pt x="1205317" y="600945"/>
                  <a:pt x="1190171" y="609600"/>
                </a:cubicBezTo>
                <a:cubicBezTo>
                  <a:pt x="1171385" y="620335"/>
                  <a:pt x="1150462" y="627162"/>
                  <a:pt x="1132114" y="638629"/>
                </a:cubicBezTo>
                <a:cubicBezTo>
                  <a:pt x="1031691" y="701393"/>
                  <a:pt x="1116060" y="668169"/>
                  <a:pt x="1030514" y="696686"/>
                </a:cubicBezTo>
                <a:cubicBezTo>
                  <a:pt x="1004017" y="716559"/>
                  <a:pt x="906815" y="791138"/>
                  <a:pt x="885371" y="798286"/>
                </a:cubicBezTo>
                <a:cubicBezTo>
                  <a:pt x="870857" y="803124"/>
                  <a:pt x="855890" y="806773"/>
                  <a:pt x="841828" y="812800"/>
                </a:cubicBezTo>
                <a:cubicBezTo>
                  <a:pt x="790270" y="834896"/>
                  <a:pt x="783955" y="841706"/>
                  <a:pt x="740228" y="870857"/>
                </a:cubicBezTo>
                <a:cubicBezTo>
                  <a:pt x="730552" y="885371"/>
                  <a:pt x="724821" y="903503"/>
                  <a:pt x="711200" y="914400"/>
                </a:cubicBezTo>
                <a:cubicBezTo>
                  <a:pt x="699253" y="923957"/>
                  <a:pt x="681341" y="922072"/>
                  <a:pt x="667657" y="928914"/>
                </a:cubicBezTo>
                <a:cubicBezTo>
                  <a:pt x="567422" y="979032"/>
                  <a:pt x="686887" y="942250"/>
                  <a:pt x="566057" y="972457"/>
                </a:cubicBezTo>
                <a:cubicBezTo>
                  <a:pt x="551543" y="982133"/>
                  <a:pt x="538455" y="994401"/>
                  <a:pt x="522514" y="1001486"/>
                </a:cubicBezTo>
                <a:cubicBezTo>
                  <a:pt x="494552" y="1013913"/>
                  <a:pt x="464457" y="1020838"/>
                  <a:pt x="435428" y="1030514"/>
                </a:cubicBezTo>
                <a:cubicBezTo>
                  <a:pt x="420914" y="1035352"/>
                  <a:pt x="406728" y="1041318"/>
                  <a:pt x="391885" y="1045029"/>
                </a:cubicBezTo>
                <a:cubicBezTo>
                  <a:pt x="334687" y="1059328"/>
                  <a:pt x="295183" y="1071320"/>
                  <a:pt x="232228" y="1074057"/>
                </a:cubicBezTo>
                <a:cubicBezTo>
                  <a:pt x="154892" y="1077419"/>
                  <a:pt x="77409" y="1074057"/>
                  <a:pt x="0" y="107405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D743F1D7-A1AF-4AA8-A534-FA51B16075E9}"/>
              </a:ext>
            </a:extLst>
          </p:cNvPr>
          <p:cNvSpPr/>
          <p:nvPr/>
        </p:nvSpPr>
        <p:spPr>
          <a:xfrm>
            <a:off x="2728686" y="4449745"/>
            <a:ext cx="324555" cy="672921"/>
          </a:xfrm>
          <a:custGeom>
            <a:avLst/>
            <a:gdLst>
              <a:gd name="connsiteX0" fmla="*/ 0 w 324555"/>
              <a:gd name="connsiteY0" fmla="*/ 0 h 672921"/>
              <a:gd name="connsiteX1" fmla="*/ 174171 w 324555"/>
              <a:gd name="connsiteY1" fmla="*/ 29029 h 672921"/>
              <a:gd name="connsiteX2" fmla="*/ 275771 w 324555"/>
              <a:gd name="connsiteY2" fmla="*/ 58058 h 672921"/>
              <a:gd name="connsiteX3" fmla="*/ 290286 w 324555"/>
              <a:gd name="connsiteY3" fmla="*/ 145143 h 672921"/>
              <a:gd name="connsiteX4" fmla="*/ 304800 w 324555"/>
              <a:gd name="connsiteY4" fmla="*/ 246743 h 672921"/>
              <a:gd name="connsiteX5" fmla="*/ 319314 w 324555"/>
              <a:gd name="connsiteY5" fmla="*/ 319315 h 672921"/>
              <a:gd name="connsiteX6" fmla="*/ 304800 w 324555"/>
              <a:gd name="connsiteY6" fmla="*/ 624115 h 672921"/>
              <a:gd name="connsiteX7" fmla="*/ 188686 w 324555"/>
              <a:gd name="connsiteY7" fmla="*/ 653143 h 672921"/>
              <a:gd name="connsiteX8" fmla="*/ 116114 w 324555"/>
              <a:gd name="connsiteY8" fmla="*/ 653143 h 67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555" h="672921">
                <a:moveTo>
                  <a:pt x="0" y="0"/>
                </a:moveTo>
                <a:cubicBezTo>
                  <a:pt x="57338" y="8192"/>
                  <a:pt x="117582" y="14882"/>
                  <a:pt x="174171" y="29029"/>
                </a:cubicBezTo>
                <a:cubicBezTo>
                  <a:pt x="208341" y="37572"/>
                  <a:pt x="241904" y="48382"/>
                  <a:pt x="275771" y="58058"/>
                </a:cubicBezTo>
                <a:cubicBezTo>
                  <a:pt x="280609" y="87086"/>
                  <a:pt x="285811" y="116056"/>
                  <a:pt x="290286" y="145143"/>
                </a:cubicBezTo>
                <a:cubicBezTo>
                  <a:pt x="295488" y="178956"/>
                  <a:pt x="299176" y="212998"/>
                  <a:pt x="304800" y="246743"/>
                </a:cubicBezTo>
                <a:cubicBezTo>
                  <a:pt x="308856" y="271077"/>
                  <a:pt x="314476" y="295124"/>
                  <a:pt x="319314" y="319315"/>
                </a:cubicBezTo>
                <a:cubicBezTo>
                  <a:pt x="314476" y="420915"/>
                  <a:pt x="341865" y="529393"/>
                  <a:pt x="304800" y="624115"/>
                </a:cubicBezTo>
                <a:cubicBezTo>
                  <a:pt x="290262" y="661268"/>
                  <a:pt x="228039" y="646584"/>
                  <a:pt x="188686" y="653143"/>
                </a:cubicBezTo>
                <a:cubicBezTo>
                  <a:pt x="94851" y="668783"/>
                  <a:pt x="80791" y="688468"/>
                  <a:pt x="116114" y="653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58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4976</TotalTime>
  <Words>1455</Words>
  <Application>Microsoft Office PowerPoint</Application>
  <PresentationFormat>화면 슬라이드 쇼(4:3)</PresentationFormat>
  <Paragraphs>268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맑은 고딕</vt:lpstr>
      <vt:lpstr>바탕</vt:lpstr>
      <vt:lpstr>Arial</vt:lpstr>
      <vt:lpstr>한양신명조</vt:lpstr>
      <vt:lpstr>Office 테마</vt:lpstr>
      <vt:lpstr>Lecture 5-1: IPC(Interprocess Communication)</vt:lpstr>
      <vt:lpstr>Shared Memory</vt:lpstr>
      <vt:lpstr>race condition</vt:lpstr>
      <vt:lpstr>instructions detail</vt:lpstr>
      <vt:lpstr>no race condition senario</vt:lpstr>
      <vt:lpstr>race condition senario</vt:lpstr>
      <vt:lpstr>critical section: code area accessing shared memory</vt:lpstr>
      <vt:lpstr>race condition happens when two processes are in CS at the same time</vt:lpstr>
      <vt:lpstr>why race condition</vt:lpstr>
      <vt:lpstr>preventing race condition: mutual exclusion how to provide mutual exclusion: semaphore</vt:lpstr>
      <vt:lpstr>hw 3</vt:lpstr>
      <vt:lpstr>hw 4: deadlock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274</cp:revision>
  <dcterms:created xsi:type="dcterms:W3CDTF">2006-10-05T04:04:58Z</dcterms:created>
  <dcterms:modified xsi:type="dcterms:W3CDTF">2020-10-11T00:21:01Z</dcterms:modified>
</cp:coreProperties>
</file>