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342" r:id="rId2"/>
    <p:sldId id="360" r:id="rId3"/>
    <p:sldId id="361" r:id="rId4"/>
    <p:sldId id="362" r:id="rId5"/>
    <p:sldId id="364" r:id="rId6"/>
    <p:sldId id="365" r:id="rId7"/>
    <p:sldId id="366" r:id="rId8"/>
    <p:sldId id="363" r:id="rId9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8" autoAdjust="0"/>
    <p:restoredTop sz="94660"/>
  </p:normalViewPr>
  <p:slideViewPr>
    <p:cSldViewPr>
      <p:cViewPr varScale="1">
        <p:scale>
          <a:sx n="53" d="100"/>
          <a:sy n="53" d="100"/>
        </p:scale>
        <p:origin x="590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CE0A4D5-0F96-4670-8EEB-31D8B085AFC1}" type="datetimeFigureOut">
              <a:rPr lang="ko-KR" altLang="en-US" smtClean="0"/>
              <a:pPr/>
              <a:t>2020-09-12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F01291-DF83-46E2-B713-E76D0E14B1E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pPr/>
              <a:t>2020-09-12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pPr/>
              <a:t>2020-09-12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pPr/>
              <a:t>2020-09-12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pPr/>
              <a:t>2020-09-12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pPr/>
              <a:t>2020-09-12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pPr/>
              <a:t>2020-09-12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pPr/>
              <a:t>2020-09-12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pPr/>
              <a:t>2020-09-12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pPr/>
              <a:t>2020-09-12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pPr/>
              <a:t>2020-09-12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pPr/>
              <a:t>2020-09-12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30EDBD-1C2D-4C1E-B459-B60219FAB484}" type="datetimeFigureOut">
              <a:rPr lang="ko-KR" altLang="en-US" smtClean="0"/>
              <a:pPr/>
              <a:t>2020-09-12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EDD84E-25D4-4983-8AA1-2863C96F08D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5709C15-912E-4402-A161-D64D28F9B7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/>
              <a:t>Lecture 4: Interrupt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A10C698D-1F59-4445-845C-F11A7EC222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2000"/>
              <a:t>- what is Interrupt</a:t>
            </a:r>
          </a:p>
          <a:p>
            <a:pPr algn="just"/>
            <a:r>
              <a:rPr lang="en-US" sz="2000"/>
              <a:t>- interrupt number</a:t>
            </a:r>
          </a:p>
          <a:p>
            <a:pPr algn="just"/>
            <a:r>
              <a:rPr lang="en-US" sz="2000"/>
              <a:t>- handling interrupt</a:t>
            </a:r>
          </a:p>
          <a:p>
            <a:pPr algn="just"/>
            <a:r>
              <a:rPr lang="en-US" sz="2000"/>
              <a:t>- </a:t>
            </a:r>
            <a:r>
              <a:rPr lang="en-US" sz="2000">
                <a:solidFill>
                  <a:srgbClr val="FF0000"/>
                </a:solidFill>
              </a:rPr>
              <a:t>interrupt service routine</a:t>
            </a:r>
            <a:r>
              <a:rPr lang="en-US" sz="2000"/>
              <a:t>: ISR</a:t>
            </a:r>
          </a:p>
          <a:p>
            <a:pPr algn="just"/>
            <a:r>
              <a:rPr lang="en-US" sz="2000"/>
              <a:t>- ISR1, ISR2</a:t>
            </a:r>
          </a:p>
          <a:p>
            <a:pPr algn="just"/>
            <a:r>
              <a:rPr lang="en-US" sz="2000"/>
              <a:t>- OS = initialization code + collection of ISR's</a:t>
            </a:r>
          </a:p>
          <a:p>
            <a:pPr algn="just"/>
            <a:endParaRPr lang="en-US" sz="2000"/>
          </a:p>
        </p:txBody>
      </p:sp>
    </p:spTree>
    <p:extLst>
      <p:ext uri="{BB962C8B-B14F-4D97-AF65-F5344CB8AC3E}">
        <p14:creationId xmlns:p14="http://schemas.microsoft.com/office/powerpoint/2010/main" val="37351633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5709C15-912E-4402-A161-D64D28F9B7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/>
              <a:t>what is interrupt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4E54306-1A29-4525-BC5F-41EF74C89143}"/>
              </a:ext>
            </a:extLst>
          </p:cNvPr>
          <p:cNvSpPr txBox="1"/>
          <p:nvPr/>
        </p:nvSpPr>
        <p:spPr>
          <a:xfrm>
            <a:off x="457200" y="1628800"/>
            <a:ext cx="1666528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cpu_idle(){</a:t>
            </a:r>
          </a:p>
          <a:p>
            <a:r>
              <a:rPr lang="en-US" sz="1400"/>
              <a:t>   while (1){</a:t>
            </a:r>
          </a:p>
          <a:p>
            <a:r>
              <a:rPr lang="en-US" sz="1400"/>
              <a:t>      .........</a:t>
            </a:r>
          </a:p>
          <a:p>
            <a:r>
              <a:rPr lang="en-US" sz="1400"/>
              <a:t>   }</a:t>
            </a:r>
          </a:p>
          <a:p>
            <a:r>
              <a:rPr lang="en-US" sz="1400"/>
              <a:t>}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557C59C-8570-4415-AEDF-5A682DF052AD}"/>
              </a:ext>
            </a:extLst>
          </p:cNvPr>
          <p:cNvSpPr txBox="1"/>
          <p:nvPr/>
        </p:nvSpPr>
        <p:spPr>
          <a:xfrm>
            <a:off x="457200" y="3337828"/>
            <a:ext cx="15121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>
                <a:solidFill>
                  <a:srgbClr val="FF0000"/>
                </a:solidFill>
              </a:rPr>
              <a:t>external </a:t>
            </a:r>
          </a:p>
          <a:p>
            <a:r>
              <a:rPr lang="en-US" sz="1400">
                <a:solidFill>
                  <a:srgbClr val="FF0000"/>
                </a:solidFill>
              </a:rPr>
              <a:t>event happens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9FE3306-F9A4-42D3-ACD7-E6C96C43BCEF}"/>
              </a:ext>
            </a:extLst>
          </p:cNvPr>
          <p:cNvSpPr txBox="1"/>
          <p:nvPr/>
        </p:nvSpPr>
        <p:spPr>
          <a:xfrm>
            <a:off x="457200" y="4400525"/>
            <a:ext cx="13578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handle</a:t>
            </a:r>
          </a:p>
          <a:p>
            <a:r>
              <a:rPr lang="en-US" sz="1400"/>
              <a:t>event</a:t>
            </a:r>
          </a:p>
        </p:txBody>
      </p:sp>
      <p:cxnSp>
        <p:nvCxnSpPr>
          <p:cNvPr id="10" name="직선 화살표 연결선 9">
            <a:extLst>
              <a:ext uri="{FF2B5EF4-FFF2-40B4-BE49-F238E27FC236}">
                <a16:creationId xmlns:a16="http://schemas.microsoft.com/office/drawing/2014/main" id="{290628E3-2E40-465E-9242-1A12E4E53CD1}"/>
              </a:ext>
            </a:extLst>
          </p:cNvPr>
          <p:cNvCxnSpPr/>
          <p:nvPr/>
        </p:nvCxnSpPr>
        <p:spPr>
          <a:xfrm>
            <a:off x="827584" y="2798351"/>
            <a:ext cx="0" cy="53947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직선 화살표 연결선 11">
            <a:extLst>
              <a:ext uri="{FF2B5EF4-FFF2-40B4-BE49-F238E27FC236}">
                <a16:creationId xmlns:a16="http://schemas.microsoft.com/office/drawing/2014/main" id="{9669B650-79B3-4675-B67F-5ACF91739171}"/>
              </a:ext>
            </a:extLst>
          </p:cNvPr>
          <p:cNvCxnSpPr/>
          <p:nvPr/>
        </p:nvCxnSpPr>
        <p:spPr>
          <a:xfrm>
            <a:off x="827584" y="3861048"/>
            <a:ext cx="0" cy="50405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자유형: 도형 14">
            <a:extLst>
              <a:ext uri="{FF2B5EF4-FFF2-40B4-BE49-F238E27FC236}">
                <a16:creationId xmlns:a16="http://schemas.microsoft.com/office/drawing/2014/main" id="{E9CD3522-64C5-42BA-B391-3FCB024900CC}"/>
              </a:ext>
            </a:extLst>
          </p:cNvPr>
          <p:cNvSpPr/>
          <p:nvPr/>
        </p:nvSpPr>
        <p:spPr>
          <a:xfrm>
            <a:off x="152097" y="1628799"/>
            <a:ext cx="442393" cy="3697943"/>
          </a:xfrm>
          <a:custGeom>
            <a:avLst/>
            <a:gdLst>
              <a:gd name="connsiteX0" fmla="*/ 740228 w 740228"/>
              <a:gd name="connsiteY0" fmla="*/ 2830286 h 3120572"/>
              <a:gd name="connsiteX1" fmla="*/ 711200 w 740228"/>
              <a:gd name="connsiteY1" fmla="*/ 2902858 h 3120572"/>
              <a:gd name="connsiteX2" fmla="*/ 682171 w 740228"/>
              <a:gd name="connsiteY2" fmla="*/ 2946400 h 3120572"/>
              <a:gd name="connsiteX3" fmla="*/ 667657 w 740228"/>
              <a:gd name="connsiteY3" fmla="*/ 2989943 h 3120572"/>
              <a:gd name="connsiteX4" fmla="*/ 624114 w 740228"/>
              <a:gd name="connsiteY4" fmla="*/ 3018972 h 3120572"/>
              <a:gd name="connsiteX5" fmla="*/ 493485 w 740228"/>
              <a:gd name="connsiteY5" fmla="*/ 3120572 h 3120572"/>
              <a:gd name="connsiteX6" fmla="*/ 304800 w 740228"/>
              <a:gd name="connsiteY6" fmla="*/ 3106058 h 3120572"/>
              <a:gd name="connsiteX7" fmla="*/ 261257 w 740228"/>
              <a:gd name="connsiteY7" fmla="*/ 3091543 h 3120572"/>
              <a:gd name="connsiteX8" fmla="*/ 217714 w 740228"/>
              <a:gd name="connsiteY8" fmla="*/ 3048000 h 3120572"/>
              <a:gd name="connsiteX9" fmla="*/ 174171 w 740228"/>
              <a:gd name="connsiteY9" fmla="*/ 3018972 h 3120572"/>
              <a:gd name="connsiteX10" fmla="*/ 145142 w 740228"/>
              <a:gd name="connsiteY10" fmla="*/ 2931886 h 3120572"/>
              <a:gd name="connsiteX11" fmla="*/ 116114 w 740228"/>
              <a:gd name="connsiteY11" fmla="*/ 2815772 h 3120572"/>
              <a:gd name="connsiteX12" fmla="*/ 87085 w 740228"/>
              <a:gd name="connsiteY12" fmla="*/ 2656115 h 3120572"/>
              <a:gd name="connsiteX13" fmla="*/ 58057 w 740228"/>
              <a:gd name="connsiteY13" fmla="*/ 2423886 h 3120572"/>
              <a:gd name="connsiteX14" fmla="*/ 43542 w 740228"/>
              <a:gd name="connsiteY14" fmla="*/ 1901372 h 3120572"/>
              <a:gd name="connsiteX15" fmla="*/ 29028 w 740228"/>
              <a:gd name="connsiteY15" fmla="*/ 1828800 h 3120572"/>
              <a:gd name="connsiteX16" fmla="*/ 0 w 740228"/>
              <a:gd name="connsiteY16" fmla="*/ 1625600 h 3120572"/>
              <a:gd name="connsiteX17" fmla="*/ 14514 w 740228"/>
              <a:gd name="connsiteY17" fmla="*/ 1190172 h 3120572"/>
              <a:gd name="connsiteX18" fmla="*/ 29028 w 740228"/>
              <a:gd name="connsiteY18" fmla="*/ 1117600 h 3120572"/>
              <a:gd name="connsiteX19" fmla="*/ 58057 w 740228"/>
              <a:gd name="connsiteY19" fmla="*/ 957943 h 3120572"/>
              <a:gd name="connsiteX20" fmla="*/ 72571 w 740228"/>
              <a:gd name="connsiteY20" fmla="*/ 449943 h 3120572"/>
              <a:gd name="connsiteX21" fmla="*/ 87085 w 740228"/>
              <a:gd name="connsiteY21" fmla="*/ 333829 h 3120572"/>
              <a:gd name="connsiteX22" fmla="*/ 116114 w 740228"/>
              <a:gd name="connsiteY22" fmla="*/ 203200 h 3120572"/>
              <a:gd name="connsiteX23" fmla="*/ 174171 w 740228"/>
              <a:gd name="connsiteY23" fmla="*/ 116115 h 3120572"/>
              <a:gd name="connsiteX24" fmla="*/ 246742 w 740228"/>
              <a:gd name="connsiteY24" fmla="*/ 43543 h 3120572"/>
              <a:gd name="connsiteX25" fmla="*/ 304800 w 740228"/>
              <a:gd name="connsiteY25" fmla="*/ 14515 h 3120572"/>
              <a:gd name="connsiteX26" fmla="*/ 508000 w 740228"/>
              <a:gd name="connsiteY26" fmla="*/ 0 h 31205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740228" h="3120572">
                <a:moveTo>
                  <a:pt x="740228" y="2830286"/>
                </a:moveTo>
                <a:cubicBezTo>
                  <a:pt x="730552" y="2854477"/>
                  <a:pt x="722852" y="2879555"/>
                  <a:pt x="711200" y="2902858"/>
                </a:cubicBezTo>
                <a:cubicBezTo>
                  <a:pt x="703399" y="2918460"/>
                  <a:pt x="689972" y="2930798"/>
                  <a:pt x="682171" y="2946400"/>
                </a:cubicBezTo>
                <a:cubicBezTo>
                  <a:pt x="675329" y="2960084"/>
                  <a:pt x="677214" y="2977996"/>
                  <a:pt x="667657" y="2989943"/>
                </a:cubicBezTo>
                <a:cubicBezTo>
                  <a:pt x="656760" y="3003565"/>
                  <a:pt x="637152" y="3007383"/>
                  <a:pt x="624114" y="3018972"/>
                </a:cubicBezTo>
                <a:cubicBezTo>
                  <a:pt x="506630" y="3123403"/>
                  <a:pt x="583271" y="3090644"/>
                  <a:pt x="493485" y="3120572"/>
                </a:cubicBezTo>
                <a:cubicBezTo>
                  <a:pt x="430590" y="3115734"/>
                  <a:pt x="367394" y="3113882"/>
                  <a:pt x="304800" y="3106058"/>
                </a:cubicBezTo>
                <a:cubicBezTo>
                  <a:pt x="289619" y="3104160"/>
                  <a:pt x="273987" y="3100030"/>
                  <a:pt x="261257" y="3091543"/>
                </a:cubicBezTo>
                <a:cubicBezTo>
                  <a:pt x="244178" y="3080157"/>
                  <a:pt x="233483" y="3061141"/>
                  <a:pt x="217714" y="3048000"/>
                </a:cubicBezTo>
                <a:cubicBezTo>
                  <a:pt x="204313" y="3036833"/>
                  <a:pt x="188685" y="3028648"/>
                  <a:pt x="174171" y="3018972"/>
                </a:cubicBezTo>
                <a:cubicBezTo>
                  <a:pt x="164495" y="2989943"/>
                  <a:pt x="152563" y="2961571"/>
                  <a:pt x="145142" y="2931886"/>
                </a:cubicBezTo>
                <a:cubicBezTo>
                  <a:pt x="135466" y="2893181"/>
                  <a:pt x="123938" y="2854893"/>
                  <a:pt x="116114" y="2815772"/>
                </a:cubicBezTo>
                <a:cubicBezTo>
                  <a:pt x="104727" y="2758837"/>
                  <a:pt x="95041" y="2714457"/>
                  <a:pt x="87085" y="2656115"/>
                </a:cubicBezTo>
                <a:cubicBezTo>
                  <a:pt x="76544" y="2578818"/>
                  <a:pt x="58057" y="2423886"/>
                  <a:pt x="58057" y="2423886"/>
                </a:cubicBezTo>
                <a:cubicBezTo>
                  <a:pt x="53219" y="2249715"/>
                  <a:pt x="52031" y="2075404"/>
                  <a:pt x="43542" y="1901372"/>
                </a:cubicBezTo>
                <a:cubicBezTo>
                  <a:pt x="42340" y="1876732"/>
                  <a:pt x="33441" y="1853072"/>
                  <a:pt x="29028" y="1828800"/>
                </a:cubicBezTo>
                <a:cubicBezTo>
                  <a:pt x="12286" y="1736719"/>
                  <a:pt x="12617" y="1726541"/>
                  <a:pt x="0" y="1625600"/>
                </a:cubicBezTo>
                <a:cubicBezTo>
                  <a:pt x="4838" y="1480457"/>
                  <a:pt x="6229" y="1335159"/>
                  <a:pt x="14514" y="1190172"/>
                </a:cubicBezTo>
                <a:cubicBezTo>
                  <a:pt x="15921" y="1165542"/>
                  <a:pt x="24615" y="1141872"/>
                  <a:pt x="29028" y="1117600"/>
                </a:cubicBezTo>
                <a:cubicBezTo>
                  <a:pt x="66154" y="913400"/>
                  <a:pt x="22214" y="1137149"/>
                  <a:pt x="58057" y="957943"/>
                </a:cubicBezTo>
                <a:cubicBezTo>
                  <a:pt x="62895" y="788610"/>
                  <a:pt x="64700" y="619162"/>
                  <a:pt x="72571" y="449943"/>
                </a:cubicBezTo>
                <a:cubicBezTo>
                  <a:pt x="74383" y="410979"/>
                  <a:pt x="81569" y="372443"/>
                  <a:pt x="87085" y="333829"/>
                </a:cubicBezTo>
                <a:cubicBezTo>
                  <a:pt x="90265" y="311568"/>
                  <a:pt x="99494" y="233116"/>
                  <a:pt x="116114" y="203200"/>
                </a:cubicBezTo>
                <a:cubicBezTo>
                  <a:pt x="133057" y="172703"/>
                  <a:pt x="154819" y="145143"/>
                  <a:pt x="174171" y="116115"/>
                </a:cubicBezTo>
                <a:cubicBezTo>
                  <a:pt x="206920" y="66992"/>
                  <a:pt x="194642" y="73314"/>
                  <a:pt x="246742" y="43543"/>
                </a:cubicBezTo>
                <a:cubicBezTo>
                  <a:pt x="265528" y="32808"/>
                  <a:pt x="283492" y="18275"/>
                  <a:pt x="304800" y="14515"/>
                </a:cubicBezTo>
                <a:cubicBezTo>
                  <a:pt x="389154" y="-371"/>
                  <a:pt x="438776" y="0"/>
                  <a:pt x="508000" y="0"/>
                </a:cubicBezTo>
              </a:path>
            </a:pathLst>
          </a:custGeom>
          <a:noFill/>
          <a:ln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F2C57DB5-03C4-4B18-95EA-7B1B5FA727F8}"/>
              </a:ext>
            </a:extLst>
          </p:cNvPr>
          <p:cNvSpPr txBox="1"/>
          <p:nvPr/>
        </p:nvSpPr>
        <p:spPr>
          <a:xfrm>
            <a:off x="2159732" y="3337828"/>
            <a:ext cx="9361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>
                <a:solidFill>
                  <a:srgbClr val="FF0000"/>
                </a:solidFill>
              </a:rPr>
              <a:t>interrupt</a:t>
            </a:r>
          </a:p>
        </p:txBody>
      </p:sp>
      <p:cxnSp>
        <p:nvCxnSpPr>
          <p:cNvPr id="21" name="직선 연결선 20">
            <a:extLst>
              <a:ext uri="{FF2B5EF4-FFF2-40B4-BE49-F238E27FC236}">
                <a16:creationId xmlns:a16="http://schemas.microsoft.com/office/drawing/2014/main" id="{A4E30CE8-66A7-4D3D-B2DF-6075F7AC3530}"/>
              </a:ext>
            </a:extLst>
          </p:cNvPr>
          <p:cNvCxnSpPr>
            <a:cxnSpLocks/>
          </p:cNvCxnSpPr>
          <p:nvPr/>
        </p:nvCxnSpPr>
        <p:spPr>
          <a:xfrm>
            <a:off x="1706186" y="3554664"/>
            <a:ext cx="44239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>
            <a:extLst>
              <a:ext uri="{FF2B5EF4-FFF2-40B4-BE49-F238E27FC236}">
                <a16:creationId xmlns:a16="http://schemas.microsoft.com/office/drawing/2014/main" id="{69409386-6FE7-4642-988A-0E6813A53B3A}"/>
              </a:ext>
            </a:extLst>
          </p:cNvPr>
          <p:cNvSpPr txBox="1"/>
          <p:nvPr/>
        </p:nvSpPr>
        <p:spPr>
          <a:xfrm>
            <a:off x="3175535" y="4385164"/>
            <a:ext cx="1152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sw int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B4A321FF-CE3E-4A03-AF19-54060293E3AD}"/>
              </a:ext>
            </a:extLst>
          </p:cNvPr>
          <p:cNvSpPr txBox="1"/>
          <p:nvPr/>
        </p:nvSpPr>
        <p:spPr>
          <a:xfrm>
            <a:off x="3129816" y="2191967"/>
            <a:ext cx="1152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hw int</a:t>
            </a:r>
          </a:p>
        </p:txBody>
      </p:sp>
      <p:sp>
        <p:nvSpPr>
          <p:cNvPr id="26" name="왼쪽 중괄호 25">
            <a:extLst>
              <a:ext uri="{FF2B5EF4-FFF2-40B4-BE49-F238E27FC236}">
                <a16:creationId xmlns:a16="http://schemas.microsoft.com/office/drawing/2014/main" id="{DEA066C6-379B-4B46-9D6D-E31A92B57F5E}"/>
              </a:ext>
            </a:extLst>
          </p:cNvPr>
          <p:cNvSpPr/>
          <p:nvPr/>
        </p:nvSpPr>
        <p:spPr>
          <a:xfrm>
            <a:off x="2975456" y="2437615"/>
            <a:ext cx="218345" cy="216024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E8B895A1-BB48-4AEF-BC21-2175D77B5A52}"/>
              </a:ext>
            </a:extLst>
          </p:cNvPr>
          <p:cNvSpPr txBox="1"/>
          <p:nvPr/>
        </p:nvSpPr>
        <p:spPr>
          <a:xfrm>
            <a:off x="4281944" y="1298329"/>
            <a:ext cx="22161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timer ticks: int 32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8234BB29-87AA-439F-8058-A89318F998AC}"/>
              </a:ext>
            </a:extLst>
          </p:cNvPr>
          <p:cNvSpPr txBox="1"/>
          <p:nvPr/>
        </p:nvSpPr>
        <p:spPr>
          <a:xfrm>
            <a:off x="4281944" y="1780073"/>
            <a:ext cx="29362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someone press key: int 33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9943E737-D3B3-43AD-9EE5-7547E7CCD6C8}"/>
              </a:ext>
            </a:extLst>
          </p:cNvPr>
          <p:cNvSpPr txBox="1"/>
          <p:nvPr/>
        </p:nvSpPr>
        <p:spPr>
          <a:xfrm>
            <a:off x="4281944" y="2329982"/>
            <a:ext cx="24425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packet arrives: int 42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D2F9E054-77FC-432E-A71C-36CC52FC0244}"/>
              </a:ext>
            </a:extLst>
          </p:cNvPr>
          <p:cNvSpPr txBox="1"/>
          <p:nvPr/>
        </p:nvSpPr>
        <p:spPr>
          <a:xfrm>
            <a:off x="4269129" y="2798351"/>
            <a:ext cx="24876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mouse moved: int 44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1DE90066-69D5-468C-9982-A38CADBC004C}"/>
              </a:ext>
            </a:extLst>
          </p:cNvPr>
          <p:cNvSpPr txBox="1"/>
          <p:nvPr/>
        </p:nvSpPr>
        <p:spPr>
          <a:xfrm>
            <a:off x="4330165" y="3082054"/>
            <a:ext cx="10904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.......</a:t>
            </a:r>
          </a:p>
        </p:txBody>
      </p:sp>
      <p:sp>
        <p:nvSpPr>
          <p:cNvPr id="36" name="왼쪽 중괄호 35">
            <a:extLst>
              <a:ext uri="{FF2B5EF4-FFF2-40B4-BE49-F238E27FC236}">
                <a16:creationId xmlns:a16="http://schemas.microsoft.com/office/drawing/2014/main" id="{5BC28C26-7C29-45E4-BA88-F7066200271C}"/>
              </a:ext>
            </a:extLst>
          </p:cNvPr>
          <p:cNvSpPr/>
          <p:nvPr/>
        </p:nvSpPr>
        <p:spPr>
          <a:xfrm>
            <a:off x="4179708" y="1448805"/>
            <a:ext cx="45719" cy="1855656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왼쪽 중괄호 37">
            <a:extLst>
              <a:ext uri="{FF2B5EF4-FFF2-40B4-BE49-F238E27FC236}">
                <a16:creationId xmlns:a16="http://schemas.microsoft.com/office/drawing/2014/main" id="{C10B3152-AA08-4150-816A-DBED79E2BF3F}"/>
              </a:ext>
            </a:extLst>
          </p:cNvPr>
          <p:cNvSpPr/>
          <p:nvPr/>
        </p:nvSpPr>
        <p:spPr>
          <a:xfrm>
            <a:off x="3991615" y="4093798"/>
            <a:ext cx="290329" cy="1639458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BEE0422D-9338-45AD-A1AD-C11F2EF4E53E}"/>
              </a:ext>
            </a:extLst>
          </p:cNvPr>
          <p:cNvSpPr txBox="1"/>
          <p:nvPr/>
        </p:nvSpPr>
        <p:spPr>
          <a:xfrm>
            <a:off x="4247045" y="3597015"/>
            <a:ext cx="183659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system </a:t>
            </a:r>
          </a:p>
          <a:p>
            <a:r>
              <a:rPr lang="en-US">
                <a:solidFill>
                  <a:srgbClr val="FF0000"/>
                </a:solidFill>
              </a:rPr>
              <a:t>function</a:t>
            </a:r>
          </a:p>
          <a:p>
            <a:r>
              <a:rPr lang="en-US"/>
              <a:t>called</a:t>
            </a:r>
          </a:p>
        </p:txBody>
      </p:sp>
      <p:cxnSp>
        <p:nvCxnSpPr>
          <p:cNvPr id="46" name="직선 연결선 45">
            <a:extLst>
              <a:ext uri="{FF2B5EF4-FFF2-40B4-BE49-F238E27FC236}">
                <a16:creationId xmlns:a16="http://schemas.microsoft.com/office/drawing/2014/main" id="{6FBFB38A-4587-4210-A0F3-830679A1CBA2}"/>
              </a:ext>
            </a:extLst>
          </p:cNvPr>
          <p:cNvCxnSpPr>
            <a:cxnSpLocks/>
          </p:cNvCxnSpPr>
          <p:nvPr/>
        </p:nvCxnSpPr>
        <p:spPr>
          <a:xfrm>
            <a:off x="1706186" y="3425066"/>
            <a:ext cx="44239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46">
            <a:extLst>
              <a:ext uri="{FF2B5EF4-FFF2-40B4-BE49-F238E27FC236}">
                <a16:creationId xmlns:a16="http://schemas.microsoft.com/office/drawing/2014/main" id="{C6503F78-E677-4EEC-B60D-B943C4409F8E}"/>
              </a:ext>
            </a:extLst>
          </p:cNvPr>
          <p:cNvSpPr txBox="1"/>
          <p:nvPr/>
        </p:nvSpPr>
        <p:spPr>
          <a:xfrm>
            <a:off x="5130884" y="3879530"/>
            <a:ext cx="12383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: int 128</a:t>
            </a:r>
          </a:p>
        </p:txBody>
      </p:sp>
      <p:sp>
        <p:nvSpPr>
          <p:cNvPr id="51" name="왼쪽 중괄호 50">
            <a:extLst>
              <a:ext uri="{FF2B5EF4-FFF2-40B4-BE49-F238E27FC236}">
                <a16:creationId xmlns:a16="http://schemas.microsoft.com/office/drawing/2014/main" id="{6792FEE3-7EB7-4416-BFC5-861D745EE778}"/>
              </a:ext>
            </a:extLst>
          </p:cNvPr>
          <p:cNvSpPr/>
          <p:nvPr/>
        </p:nvSpPr>
        <p:spPr>
          <a:xfrm>
            <a:off x="6129355" y="3348260"/>
            <a:ext cx="185205" cy="1340171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54D5FA9E-4115-4C32-BACD-06F2928D8A23}"/>
              </a:ext>
            </a:extLst>
          </p:cNvPr>
          <p:cNvSpPr txBox="1"/>
          <p:nvPr/>
        </p:nvSpPr>
        <p:spPr>
          <a:xfrm>
            <a:off x="6333676" y="3239375"/>
            <a:ext cx="183659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open: syscall num 5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D3E231E8-B228-4C05-9FBF-0B048A642C48}"/>
              </a:ext>
            </a:extLst>
          </p:cNvPr>
          <p:cNvSpPr txBox="1"/>
          <p:nvPr/>
        </p:nvSpPr>
        <p:spPr>
          <a:xfrm>
            <a:off x="6314560" y="3559735"/>
            <a:ext cx="183659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read: syscall num 3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2E2318F8-5226-410F-9DAB-B89DA43C5746}"/>
              </a:ext>
            </a:extLst>
          </p:cNvPr>
          <p:cNvSpPr txBox="1"/>
          <p:nvPr/>
        </p:nvSpPr>
        <p:spPr>
          <a:xfrm>
            <a:off x="6314560" y="3968990"/>
            <a:ext cx="183659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fork: syscall num 2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5E735465-63A4-473D-AB77-7786425D7D47}"/>
              </a:ext>
            </a:extLst>
          </p:cNvPr>
          <p:cNvSpPr txBox="1"/>
          <p:nvPr/>
        </p:nvSpPr>
        <p:spPr>
          <a:xfrm>
            <a:off x="6299907" y="4415941"/>
            <a:ext cx="183659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....................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6FAC8734-C01D-44D3-B625-D5A828E221B4}"/>
              </a:ext>
            </a:extLst>
          </p:cNvPr>
          <p:cNvSpPr txBox="1"/>
          <p:nvPr/>
        </p:nvSpPr>
        <p:spPr>
          <a:xfrm>
            <a:off x="4209960" y="5509751"/>
            <a:ext cx="12259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exception</a:t>
            </a:r>
          </a:p>
        </p:txBody>
      </p:sp>
      <p:sp>
        <p:nvSpPr>
          <p:cNvPr id="61" name="왼쪽 중괄호 60">
            <a:extLst>
              <a:ext uri="{FF2B5EF4-FFF2-40B4-BE49-F238E27FC236}">
                <a16:creationId xmlns:a16="http://schemas.microsoft.com/office/drawing/2014/main" id="{8F153635-BE00-46A1-B0FA-59B37788373A}"/>
              </a:ext>
            </a:extLst>
          </p:cNvPr>
          <p:cNvSpPr/>
          <p:nvPr/>
        </p:nvSpPr>
        <p:spPr>
          <a:xfrm>
            <a:off x="5463590" y="4923745"/>
            <a:ext cx="79253" cy="1541344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00CC03E4-933C-483B-9158-200723B4EE9F}"/>
              </a:ext>
            </a:extLst>
          </p:cNvPr>
          <p:cNvSpPr txBox="1"/>
          <p:nvPr/>
        </p:nvSpPr>
        <p:spPr>
          <a:xfrm>
            <a:off x="5620960" y="5337152"/>
            <a:ext cx="23045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invalid op      : int 6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7DE2BC63-7DC5-4FD5-B3BF-30AC80DB4E04}"/>
              </a:ext>
            </a:extLst>
          </p:cNvPr>
          <p:cNvSpPr txBox="1"/>
          <p:nvPr/>
        </p:nvSpPr>
        <p:spPr>
          <a:xfrm>
            <a:off x="5620960" y="4802618"/>
            <a:ext cx="23045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divide by zero: int 0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0D344401-7F89-45D8-A142-9AF1B9E0FC64}"/>
              </a:ext>
            </a:extLst>
          </p:cNvPr>
          <p:cNvSpPr txBox="1"/>
          <p:nvPr/>
        </p:nvSpPr>
        <p:spPr>
          <a:xfrm>
            <a:off x="5604462" y="5840854"/>
            <a:ext cx="25320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page fault      : int 14</a:t>
            </a: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CB013C8A-03A3-45BD-A344-C604A09EB236}"/>
              </a:ext>
            </a:extLst>
          </p:cNvPr>
          <p:cNvSpPr txBox="1"/>
          <p:nvPr/>
        </p:nvSpPr>
        <p:spPr>
          <a:xfrm>
            <a:off x="5604463" y="6280423"/>
            <a:ext cx="23045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.................................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0A2A63F-B01F-4E8C-B239-65174480C54A}"/>
              </a:ext>
            </a:extLst>
          </p:cNvPr>
          <p:cNvSpPr txBox="1"/>
          <p:nvPr/>
        </p:nvSpPr>
        <p:spPr>
          <a:xfrm>
            <a:off x="457200" y="397694"/>
            <a:ext cx="13578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application process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23AD7D3-9335-4E5D-9E71-6F2DCF0D5940}"/>
              </a:ext>
            </a:extLst>
          </p:cNvPr>
          <p:cNvSpPr txBox="1"/>
          <p:nvPr/>
        </p:nvSpPr>
        <p:spPr>
          <a:xfrm>
            <a:off x="611560" y="1196752"/>
            <a:ext cx="9166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Linux</a:t>
            </a:r>
          </a:p>
        </p:txBody>
      </p:sp>
      <p:sp>
        <p:nvSpPr>
          <p:cNvPr id="5" name="자유형: 도형 4">
            <a:extLst>
              <a:ext uri="{FF2B5EF4-FFF2-40B4-BE49-F238E27FC236}">
                <a16:creationId xmlns:a16="http://schemas.microsoft.com/office/drawing/2014/main" id="{66CF3D3A-59EE-4E51-AAB4-C51D4122D3B3}"/>
              </a:ext>
            </a:extLst>
          </p:cNvPr>
          <p:cNvSpPr/>
          <p:nvPr/>
        </p:nvSpPr>
        <p:spPr>
          <a:xfrm>
            <a:off x="362857" y="420914"/>
            <a:ext cx="1511437" cy="669661"/>
          </a:xfrm>
          <a:custGeom>
            <a:avLst/>
            <a:gdLst>
              <a:gd name="connsiteX0" fmla="*/ 609600 w 1511437"/>
              <a:gd name="connsiteY0" fmla="*/ 667657 h 669661"/>
              <a:gd name="connsiteX1" fmla="*/ 348343 w 1511437"/>
              <a:gd name="connsiteY1" fmla="*/ 653143 h 669661"/>
              <a:gd name="connsiteX2" fmla="*/ 232229 w 1511437"/>
              <a:gd name="connsiteY2" fmla="*/ 624115 h 669661"/>
              <a:gd name="connsiteX3" fmla="*/ 130629 w 1511437"/>
              <a:gd name="connsiteY3" fmla="*/ 595086 h 669661"/>
              <a:gd name="connsiteX4" fmla="*/ 87086 w 1511437"/>
              <a:gd name="connsiteY4" fmla="*/ 551543 h 669661"/>
              <a:gd name="connsiteX5" fmla="*/ 29029 w 1511437"/>
              <a:gd name="connsiteY5" fmla="*/ 406400 h 669661"/>
              <a:gd name="connsiteX6" fmla="*/ 0 w 1511437"/>
              <a:gd name="connsiteY6" fmla="*/ 304800 h 669661"/>
              <a:gd name="connsiteX7" fmla="*/ 43543 w 1511437"/>
              <a:gd name="connsiteY7" fmla="*/ 87086 h 669661"/>
              <a:gd name="connsiteX8" fmla="*/ 58057 w 1511437"/>
              <a:gd name="connsiteY8" fmla="*/ 43543 h 669661"/>
              <a:gd name="connsiteX9" fmla="*/ 145143 w 1511437"/>
              <a:gd name="connsiteY9" fmla="*/ 0 h 669661"/>
              <a:gd name="connsiteX10" fmla="*/ 493486 w 1511437"/>
              <a:gd name="connsiteY10" fmla="*/ 14515 h 669661"/>
              <a:gd name="connsiteX11" fmla="*/ 885372 w 1511437"/>
              <a:gd name="connsiteY11" fmla="*/ 29029 h 669661"/>
              <a:gd name="connsiteX12" fmla="*/ 943429 w 1511437"/>
              <a:gd name="connsiteY12" fmla="*/ 43543 h 669661"/>
              <a:gd name="connsiteX13" fmla="*/ 1088572 w 1511437"/>
              <a:gd name="connsiteY13" fmla="*/ 58057 h 669661"/>
              <a:gd name="connsiteX14" fmla="*/ 1349829 w 1511437"/>
              <a:gd name="connsiteY14" fmla="*/ 87086 h 669661"/>
              <a:gd name="connsiteX15" fmla="*/ 1407886 w 1511437"/>
              <a:gd name="connsiteY15" fmla="*/ 116115 h 669661"/>
              <a:gd name="connsiteX16" fmla="*/ 1436914 w 1511437"/>
              <a:gd name="connsiteY16" fmla="*/ 159657 h 669661"/>
              <a:gd name="connsiteX17" fmla="*/ 1480457 w 1511437"/>
              <a:gd name="connsiteY17" fmla="*/ 188686 h 669661"/>
              <a:gd name="connsiteX18" fmla="*/ 1494972 w 1511437"/>
              <a:gd name="connsiteY18" fmla="*/ 362857 h 669661"/>
              <a:gd name="connsiteX19" fmla="*/ 1407886 w 1511437"/>
              <a:gd name="connsiteY19" fmla="*/ 420915 h 669661"/>
              <a:gd name="connsiteX20" fmla="*/ 1349829 w 1511437"/>
              <a:gd name="connsiteY20" fmla="*/ 449943 h 669661"/>
              <a:gd name="connsiteX21" fmla="*/ 1306286 w 1511437"/>
              <a:gd name="connsiteY21" fmla="*/ 478972 h 669661"/>
              <a:gd name="connsiteX22" fmla="*/ 1219200 w 1511437"/>
              <a:gd name="connsiteY22" fmla="*/ 508000 h 669661"/>
              <a:gd name="connsiteX23" fmla="*/ 1175657 w 1511437"/>
              <a:gd name="connsiteY23" fmla="*/ 522515 h 669661"/>
              <a:gd name="connsiteX24" fmla="*/ 1132114 w 1511437"/>
              <a:gd name="connsiteY24" fmla="*/ 551543 h 669661"/>
              <a:gd name="connsiteX25" fmla="*/ 841829 w 1511437"/>
              <a:gd name="connsiteY25" fmla="*/ 580572 h 669661"/>
              <a:gd name="connsiteX26" fmla="*/ 740229 w 1511437"/>
              <a:gd name="connsiteY26" fmla="*/ 609600 h 669661"/>
              <a:gd name="connsiteX27" fmla="*/ 609600 w 1511437"/>
              <a:gd name="connsiteY27" fmla="*/ 667657 h 6696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1511437" h="669661">
                <a:moveTo>
                  <a:pt x="609600" y="667657"/>
                </a:moveTo>
                <a:cubicBezTo>
                  <a:pt x="544286" y="674914"/>
                  <a:pt x="435235" y="660699"/>
                  <a:pt x="348343" y="653143"/>
                </a:cubicBezTo>
                <a:cubicBezTo>
                  <a:pt x="284720" y="647611"/>
                  <a:pt x="284322" y="638999"/>
                  <a:pt x="232229" y="624115"/>
                </a:cubicBezTo>
                <a:cubicBezTo>
                  <a:pt x="104654" y="587665"/>
                  <a:pt x="235030" y="629886"/>
                  <a:pt x="130629" y="595086"/>
                </a:cubicBezTo>
                <a:cubicBezTo>
                  <a:pt x="116115" y="580572"/>
                  <a:pt x="99017" y="568246"/>
                  <a:pt x="87086" y="551543"/>
                </a:cubicBezTo>
                <a:cubicBezTo>
                  <a:pt x="60388" y="514167"/>
                  <a:pt x="42249" y="446061"/>
                  <a:pt x="29029" y="406400"/>
                </a:cubicBezTo>
                <a:cubicBezTo>
                  <a:pt x="8203" y="343921"/>
                  <a:pt x="18228" y="377715"/>
                  <a:pt x="0" y="304800"/>
                </a:cubicBezTo>
                <a:cubicBezTo>
                  <a:pt x="26207" y="-9683"/>
                  <a:pt x="-20869" y="215911"/>
                  <a:pt x="43543" y="87086"/>
                </a:cubicBezTo>
                <a:cubicBezTo>
                  <a:pt x="50385" y="73402"/>
                  <a:pt x="48500" y="55490"/>
                  <a:pt x="58057" y="43543"/>
                </a:cubicBezTo>
                <a:cubicBezTo>
                  <a:pt x="78518" y="17966"/>
                  <a:pt x="116460" y="9561"/>
                  <a:pt x="145143" y="0"/>
                </a:cubicBezTo>
                <a:lnTo>
                  <a:pt x="493486" y="14515"/>
                </a:lnTo>
                <a:cubicBezTo>
                  <a:pt x="624104" y="19637"/>
                  <a:pt x="754925" y="20613"/>
                  <a:pt x="885372" y="29029"/>
                </a:cubicBezTo>
                <a:cubicBezTo>
                  <a:pt x="905279" y="30313"/>
                  <a:pt x="923682" y="40722"/>
                  <a:pt x="943429" y="43543"/>
                </a:cubicBezTo>
                <a:cubicBezTo>
                  <a:pt x="991563" y="50419"/>
                  <a:pt x="1040226" y="52877"/>
                  <a:pt x="1088572" y="58057"/>
                </a:cubicBezTo>
                <a:lnTo>
                  <a:pt x="1349829" y="87086"/>
                </a:lnTo>
                <a:cubicBezTo>
                  <a:pt x="1369181" y="96762"/>
                  <a:pt x="1391264" y="102264"/>
                  <a:pt x="1407886" y="116115"/>
                </a:cubicBezTo>
                <a:cubicBezTo>
                  <a:pt x="1421287" y="127282"/>
                  <a:pt x="1424579" y="147322"/>
                  <a:pt x="1436914" y="159657"/>
                </a:cubicBezTo>
                <a:cubicBezTo>
                  <a:pt x="1449249" y="171992"/>
                  <a:pt x="1465943" y="179010"/>
                  <a:pt x="1480457" y="188686"/>
                </a:cubicBezTo>
                <a:cubicBezTo>
                  <a:pt x="1504277" y="260144"/>
                  <a:pt x="1528477" y="287471"/>
                  <a:pt x="1494972" y="362857"/>
                </a:cubicBezTo>
                <a:cubicBezTo>
                  <a:pt x="1473497" y="411175"/>
                  <a:pt x="1446389" y="404413"/>
                  <a:pt x="1407886" y="420915"/>
                </a:cubicBezTo>
                <a:cubicBezTo>
                  <a:pt x="1387999" y="429438"/>
                  <a:pt x="1368615" y="439208"/>
                  <a:pt x="1349829" y="449943"/>
                </a:cubicBezTo>
                <a:cubicBezTo>
                  <a:pt x="1334683" y="458598"/>
                  <a:pt x="1322227" y="471887"/>
                  <a:pt x="1306286" y="478972"/>
                </a:cubicBezTo>
                <a:cubicBezTo>
                  <a:pt x="1278324" y="491399"/>
                  <a:pt x="1248229" y="498324"/>
                  <a:pt x="1219200" y="508000"/>
                </a:cubicBezTo>
                <a:cubicBezTo>
                  <a:pt x="1204686" y="512838"/>
                  <a:pt x="1188387" y="514028"/>
                  <a:pt x="1175657" y="522515"/>
                </a:cubicBezTo>
                <a:cubicBezTo>
                  <a:pt x="1161143" y="532191"/>
                  <a:pt x="1148943" y="546953"/>
                  <a:pt x="1132114" y="551543"/>
                </a:cubicBezTo>
                <a:cubicBezTo>
                  <a:pt x="1093855" y="561977"/>
                  <a:pt x="852247" y="579704"/>
                  <a:pt x="841829" y="580572"/>
                </a:cubicBezTo>
                <a:cubicBezTo>
                  <a:pt x="800327" y="594406"/>
                  <a:pt x="785793" y="600487"/>
                  <a:pt x="740229" y="609600"/>
                </a:cubicBezTo>
                <a:cubicBezTo>
                  <a:pt x="631611" y="631324"/>
                  <a:pt x="674914" y="660400"/>
                  <a:pt x="609600" y="667657"/>
                </a:cubicBezTo>
                <a:close/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자유형: 도형 8">
            <a:extLst>
              <a:ext uri="{FF2B5EF4-FFF2-40B4-BE49-F238E27FC236}">
                <a16:creationId xmlns:a16="http://schemas.microsoft.com/office/drawing/2014/main" id="{C314043B-AE78-4DA7-B8EF-66C645C564FD}"/>
              </a:ext>
            </a:extLst>
          </p:cNvPr>
          <p:cNvSpPr/>
          <p:nvPr/>
        </p:nvSpPr>
        <p:spPr>
          <a:xfrm>
            <a:off x="377371" y="1219200"/>
            <a:ext cx="1332462" cy="1538514"/>
          </a:xfrm>
          <a:custGeom>
            <a:avLst/>
            <a:gdLst>
              <a:gd name="connsiteX0" fmla="*/ 566058 w 1332462"/>
              <a:gd name="connsiteY0" fmla="*/ 1422400 h 1538514"/>
              <a:gd name="connsiteX1" fmla="*/ 449943 w 1332462"/>
              <a:gd name="connsiteY1" fmla="*/ 1509486 h 1538514"/>
              <a:gd name="connsiteX2" fmla="*/ 362858 w 1332462"/>
              <a:gd name="connsiteY2" fmla="*/ 1538514 h 1538514"/>
              <a:gd name="connsiteX3" fmla="*/ 101600 w 1332462"/>
              <a:gd name="connsiteY3" fmla="*/ 1509486 h 1538514"/>
              <a:gd name="connsiteX4" fmla="*/ 58058 w 1332462"/>
              <a:gd name="connsiteY4" fmla="*/ 1480457 h 1538514"/>
              <a:gd name="connsiteX5" fmla="*/ 43543 w 1332462"/>
              <a:gd name="connsiteY5" fmla="*/ 1436914 h 1538514"/>
              <a:gd name="connsiteX6" fmla="*/ 0 w 1332462"/>
              <a:gd name="connsiteY6" fmla="*/ 1349829 h 1538514"/>
              <a:gd name="connsiteX7" fmla="*/ 14515 w 1332462"/>
              <a:gd name="connsiteY7" fmla="*/ 1103086 h 1538514"/>
              <a:gd name="connsiteX8" fmla="*/ 43543 w 1332462"/>
              <a:gd name="connsiteY8" fmla="*/ 986971 h 1538514"/>
              <a:gd name="connsiteX9" fmla="*/ 58058 w 1332462"/>
              <a:gd name="connsiteY9" fmla="*/ 899886 h 1538514"/>
              <a:gd name="connsiteX10" fmla="*/ 87086 w 1332462"/>
              <a:gd name="connsiteY10" fmla="*/ 812800 h 1538514"/>
              <a:gd name="connsiteX11" fmla="*/ 101600 w 1332462"/>
              <a:gd name="connsiteY11" fmla="*/ 754743 h 1538514"/>
              <a:gd name="connsiteX12" fmla="*/ 116115 w 1332462"/>
              <a:gd name="connsiteY12" fmla="*/ 609600 h 1538514"/>
              <a:gd name="connsiteX13" fmla="*/ 130629 w 1332462"/>
              <a:gd name="connsiteY13" fmla="*/ 537029 h 1538514"/>
              <a:gd name="connsiteX14" fmla="*/ 145143 w 1332462"/>
              <a:gd name="connsiteY14" fmla="*/ 420914 h 1538514"/>
              <a:gd name="connsiteX15" fmla="*/ 174172 w 1332462"/>
              <a:gd name="connsiteY15" fmla="*/ 232229 h 1538514"/>
              <a:gd name="connsiteX16" fmla="*/ 203200 w 1332462"/>
              <a:gd name="connsiteY16" fmla="*/ 145143 h 1538514"/>
              <a:gd name="connsiteX17" fmla="*/ 246743 w 1332462"/>
              <a:gd name="connsiteY17" fmla="*/ 101600 h 1538514"/>
              <a:gd name="connsiteX18" fmla="*/ 319315 w 1332462"/>
              <a:gd name="connsiteY18" fmla="*/ 29029 h 1538514"/>
              <a:gd name="connsiteX19" fmla="*/ 435429 w 1332462"/>
              <a:gd name="connsiteY19" fmla="*/ 0 h 1538514"/>
              <a:gd name="connsiteX20" fmla="*/ 682172 w 1332462"/>
              <a:gd name="connsiteY20" fmla="*/ 29029 h 1538514"/>
              <a:gd name="connsiteX21" fmla="*/ 769258 w 1332462"/>
              <a:gd name="connsiteY21" fmla="*/ 58057 h 1538514"/>
              <a:gd name="connsiteX22" fmla="*/ 885372 w 1332462"/>
              <a:gd name="connsiteY22" fmla="*/ 87086 h 1538514"/>
              <a:gd name="connsiteX23" fmla="*/ 972458 w 1332462"/>
              <a:gd name="connsiteY23" fmla="*/ 116114 h 1538514"/>
              <a:gd name="connsiteX24" fmla="*/ 1016000 w 1332462"/>
              <a:gd name="connsiteY24" fmla="*/ 145143 h 1538514"/>
              <a:gd name="connsiteX25" fmla="*/ 1103086 w 1332462"/>
              <a:gd name="connsiteY25" fmla="*/ 188686 h 1538514"/>
              <a:gd name="connsiteX26" fmla="*/ 1190172 w 1332462"/>
              <a:gd name="connsiteY26" fmla="*/ 275771 h 1538514"/>
              <a:gd name="connsiteX27" fmla="*/ 1248229 w 1332462"/>
              <a:gd name="connsiteY27" fmla="*/ 406400 h 1538514"/>
              <a:gd name="connsiteX28" fmla="*/ 1291772 w 1332462"/>
              <a:gd name="connsiteY28" fmla="*/ 449943 h 1538514"/>
              <a:gd name="connsiteX29" fmla="*/ 1306286 w 1332462"/>
              <a:gd name="connsiteY29" fmla="*/ 885371 h 1538514"/>
              <a:gd name="connsiteX30" fmla="*/ 1291772 w 1332462"/>
              <a:gd name="connsiteY30" fmla="*/ 928914 h 1538514"/>
              <a:gd name="connsiteX31" fmla="*/ 1248229 w 1332462"/>
              <a:gd name="connsiteY31" fmla="*/ 972457 h 1538514"/>
              <a:gd name="connsiteX32" fmla="*/ 1175658 w 1332462"/>
              <a:gd name="connsiteY32" fmla="*/ 1059543 h 1538514"/>
              <a:gd name="connsiteX33" fmla="*/ 1088572 w 1332462"/>
              <a:gd name="connsiteY33" fmla="*/ 1117600 h 1538514"/>
              <a:gd name="connsiteX34" fmla="*/ 957943 w 1332462"/>
              <a:gd name="connsiteY34" fmla="*/ 1204686 h 1538514"/>
              <a:gd name="connsiteX35" fmla="*/ 914400 w 1332462"/>
              <a:gd name="connsiteY35" fmla="*/ 1233714 h 1538514"/>
              <a:gd name="connsiteX36" fmla="*/ 870858 w 1332462"/>
              <a:gd name="connsiteY36" fmla="*/ 1262743 h 1538514"/>
              <a:gd name="connsiteX37" fmla="*/ 740229 w 1332462"/>
              <a:gd name="connsiteY37" fmla="*/ 1306286 h 1538514"/>
              <a:gd name="connsiteX38" fmla="*/ 696686 w 1332462"/>
              <a:gd name="connsiteY38" fmla="*/ 1320800 h 1538514"/>
              <a:gd name="connsiteX39" fmla="*/ 566058 w 1332462"/>
              <a:gd name="connsiteY39" fmla="*/ 1422400 h 15385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</a:cxnLst>
            <a:rect l="l" t="t" r="r" b="b"/>
            <a:pathLst>
              <a:path w="1332462" h="1538514">
                <a:moveTo>
                  <a:pt x="566058" y="1422400"/>
                </a:moveTo>
                <a:cubicBezTo>
                  <a:pt x="524934" y="1453848"/>
                  <a:pt x="475935" y="1497934"/>
                  <a:pt x="449943" y="1509486"/>
                </a:cubicBezTo>
                <a:cubicBezTo>
                  <a:pt x="421982" y="1521913"/>
                  <a:pt x="362858" y="1538514"/>
                  <a:pt x="362858" y="1538514"/>
                </a:cubicBezTo>
                <a:cubicBezTo>
                  <a:pt x="335670" y="1536702"/>
                  <a:pt x="170855" y="1544114"/>
                  <a:pt x="101600" y="1509486"/>
                </a:cubicBezTo>
                <a:cubicBezTo>
                  <a:pt x="85998" y="1501685"/>
                  <a:pt x="72572" y="1490133"/>
                  <a:pt x="58058" y="1480457"/>
                </a:cubicBezTo>
                <a:cubicBezTo>
                  <a:pt x="53220" y="1465943"/>
                  <a:pt x="50385" y="1450598"/>
                  <a:pt x="43543" y="1436914"/>
                </a:cubicBezTo>
                <a:cubicBezTo>
                  <a:pt x="-12731" y="1324366"/>
                  <a:pt x="36485" y="1459276"/>
                  <a:pt x="0" y="1349829"/>
                </a:cubicBezTo>
                <a:cubicBezTo>
                  <a:pt x="4838" y="1267581"/>
                  <a:pt x="4699" y="1184889"/>
                  <a:pt x="14515" y="1103086"/>
                </a:cubicBezTo>
                <a:cubicBezTo>
                  <a:pt x="19268" y="1063474"/>
                  <a:pt x="36984" y="1026324"/>
                  <a:pt x="43543" y="986971"/>
                </a:cubicBezTo>
                <a:cubicBezTo>
                  <a:pt x="48381" y="957943"/>
                  <a:pt x="50920" y="928436"/>
                  <a:pt x="58058" y="899886"/>
                </a:cubicBezTo>
                <a:cubicBezTo>
                  <a:pt x="65479" y="870201"/>
                  <a:pt x="79665" y="842485"/>
                  <a:pt x="87086" y="812800"/>
                </a:cubicBezTo>
                <a:lnTo>
                  <a:pt x="101600" y="754743"/>
                </a:lnTo>
                <a:cubicBezTo>
                  <a:pt x="106438" y="706362"/>
                  <a:pt x="109689" y="657796"/>
                  <a:pt x="116115" y="609600"/>
                </a:cubicBezTo>
                <a:cubicBezTo>
                  <a:pt x="119375" y="585147"/>
                  <a:pt x="126878" y="561412"/>
                  <a:pt x="130629" y="537029"/>
                </a:cubicBezTo>
                <a:cubicBezTo>
                  <a:pt x="136560" y="498476"/>
                  <a:pt x="140585" y="459653"/>
                  <a:pt x="145143" y="420914"/>
                </a:cubicBezTo>
                <a:cubicBezTo>
                  <a:pt x="156353" y="325628"/>
                  <a:pt x="151540" y="307670"/>
                  <a:pt x="174172" y="232229"/>
                </a:cubicBezTo>
                <a:cubicBezTo>
                  <a:pt x="182964" y="202921"/>
                  <a:pt x="181563" y="166780"/>
                  <a:pt x="203200" y="145143"/>
                </a:cubicBezTo>
                <a:cubicBezTo>
                  <a:pt x="217714" y="130629"/>
                  <a:pt x="233602" y="117369"/>
                  <a:pt x="246743" y="101600"/>
                </a:cubicBezTo>
                <a:cubicBezTo>
                  <a:pt x="288213" y="51836"/>
                  <a:pt x="258492" y="59440"/>
                  <a:pt x="319315" y="29029"/>
                </a:cubicBezTo>
                <a:cubicBezTo>
                  <a:pt x="349073" y="14150"/>
                  <a:pt x="407820" y="5522"/>
                  <a:pt x="435429" y="0"/>
                </a:cubicBezTo>
                <a:cubicBezTo>
                  <a:pt x="491439" y="5092"/>
                  <a:pt x="615594" y="12385"/>
                  <a:pt x="682172" y="29029"/>
                </a:cubicBezTo>
                <a:cubicBezTo>
                  <a:pt x="711857" y="36450"/>
                  <a:pt x="739573" y="50636"/>
                  <a:pt x="769258" y="58057"/>
                </a:cubicBezTo>
                <a:cubicBezTo>
                  <a:pt x="807963" y="67733"/>
                  <a:pt x="847523" y="74470"/>
                  <a:pt x="885372" y="87086"/>
                </a:cubicBezTo>
                <a:lnTo>
                  <a:pt x="972458" y="116114"/>
                </a:lnTo>
                <a:cubicBezTo>
                  <a:pt x="986972" y="125790"/>
                  <a:pt x="1000398" y="137342"/>
                  <a:pt x="1016000" y="145143"/>
                </a:cubicBezTo>
                <a:cubicBezTo>
                  <a:pt x="1073647" y="173967"/>
                  <a:pt x="1049601" y="141144"/>
                  <a:pt x="1103086" y="188686"/>
                </a:cubicBezTo>
                <a:cubicBezTo>
                  <a:pt x="1133769" y="215960"/>
                  <a:pt x="1190172" y="275771"/>
                  <a:pt x="1190172" y="275771"/>
                </a:cubicBezTo>
                <a:cubicBezTo>
                  <a:pt x="1211268" y="339062"/>
                  <a:pt x="1209893" y="360397"/>
                  <a:pt x="1248229" y="406400"/>
                </a:cubicBezTo>
                <a:cubicBezTo>
                  <a:pt x="1261370" y="422169"/>
                  <a:pt x="1277258" y="435429"/>
                  <a:pt x="1291772" y="449943"/>
                </a:cubicBezTo>
                <a:cubicBezTo>
                  <a:pt x="1354904" y="639344"/>
                  <a:pt x="1332121" y="536598"/>
                  <a:pt x="1306286" y="885371"/>
                </a:cubicBezTo>
                <a:cubicBezTo>
                  <a:pt x="1305156" y="900629"/>
                  <a:pt x="1300259" y="916184"/>
                  <a:pt x="1291772" y="928914"/>
                </a:cubicBezTo>
                <a:cubicBezTo>
                  <a:pt x="1280386" y="945993"/>
                  <a:pt x="1261370" y="956688"/>
                  <a:pt x="1248229" y="972457"/>
                </a:cubicBezTo>
                <a:cubicBezTo>
                  <a:pt x="1204094" y="1025418"/>
                  <a:pt x="1235911" y="1012679"/>
                  <a:pt x="1175658" y="1059543"/>
                </a:cubicBezTo>
                <a:cubicBezTo>
                  <a:pt x="1148119" y="1080962"/>
                  <a:pt x="1117601" y="1098248"/>
                  <a:pt x="1088572" y="1117600"/>
                </a:cubicBezTo>
                <a:lnTo>
                  <a:pt x="957943" y="1204686"/>
                </a:lnTo>
                <a:lnTo>
                  <a:pt x="914400" y="1233714"/>
                </a:lnTo>
                <a:cubicBezTo>
                  <a:pt x="899886" y="1243390"/>
                  <a:pt x="887407" y="1257227"/>
                  <a:pt x="870858" y="1262743"/>
                </a:cubicBezTo>
                <a:lnTo>
                  <a:pt x="740229" y="1306286"/>
                </a:lnTo>
                <a:lnTo>
                  <a:pt x="696686" y="1320800"/>
                </a:lnTo>
                <a:cubicBezTo>
                  <a:pt x="600599" y="1384858"/>
                  <a:pt x="607182" y="1390952"/>
                  <a:pt x="566058" y="1422400"/>
                </a:cubicBezTo>
                <a:close/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자유형: 도형 10">
            <a:extLst>
              <a:ext uri="{FF2B5EF4-FFF2-40B4-BE49-F238E27FC236}">
                <a16:creationId xmlns:a16="http://schemas.microsoft.com/office/drawing/2014/main" id="{02702911-539A-4E9F-9008-7DA3608C7DA5}"/>
              </a:ext>
            </a:extLst>
          </p:cNvPr>
          <p:cNvSpPr/>
          <p:nvPr/>
        </p:nvSpPr>
        <p:spPr>
          <a:xfrm>
            <a:off x="130629" y="928914"/>
            <a:ext cx="203200" cy="914400"/>
          </a:xfrm>
          <a:custGeom>
            <a:avLst/>
            <a:gdLst>
              <a:gd name="connsiteX0" fmla="*/ 43542 w 203200"/>
              <a:gd name="connsiteY0" fmla="*/ 914400 h 914400"/>
              <a:gd name="connsiteX1" fmla="*/ 14514 w 203200"/>
              <a:gd name="connsiteY1" fmla="*/ 522515 h 914400"/>
              <a:gd name="connsiteX2" fmla="*/ 0 w 203200"/>
              <a:gd name="connsiteY2" fmla="*/ 449943 h 914400"/>
              <a:gd name="connsiteX3" fmla="*/ 14514 w 203200"/>
              <a:gd name="connsiteY3" fmla="*/ 203200 h 914400"/>
              <a:gd name="connsiteX4" fmla="*/ 43542 w 203200"/>
              <a:gd name="connsiteY4" fmla="*/ 116115 h 914400"/>
              <a:gd name="connsiteX5" fmla="*/ 87085 w 203200"/>
              <a:gd name="connsiteY5" fmla="*/ 87086 h 914400"/>
              <a:gd name="connsiteX6" fmla="*/ 101600 w 203200"/>
              <a:gd name="connsiteY6" fmla="*/ 43543 h 914400"/>
              <a:gd name="connsiteX7" fmla="*/ 188685 w 203200"/>
              <a:gd name="connsiteY7" fmla="*/ 14515 h 914400"/>
              <a:gd name="connsiteX8" fmla="*/ 203200 w 203200"/>
              <a:gd name="connsiteY8" fmla="*/ 0 h 914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03200" h="914400">
                <a:moveTo>
                  <a:pt x="43542" y="914400"/>
                </a:moveTo>
                <a:cubicBezTo>
                  <a:pt x="4513" y="719251"/>
                  <a:pt x="45782" y="944644"/>
                  <a:pt x="14514" y="522515"/>
                </a:cubicBezTo>
                <a:cubicBezTo>
                  <a:pt x="12692" y="497913"/>
                  <a:pt x="4838" y="474134"/>
                  <a:pt x="0" y="449943"/>
                </a:cubicBezTo>
                <a:cubicBezTo>
                  <a:pt x="4838" y="367695"/>
                  <a:pt x="3858" y="284898"/>
                  <a:pt x="14514" y="203200"/>
                </a:cubicBezTo>
                <a:cubicBezTo>
                  <a:pt x="18472" y="172858"/>
                  <a:pt x="18083" y="133088"/>
                  <a:pt x="43542" y="116115"/>
                </a:cubicBezTo>
                <a:lnTo>
                  <a:pt x="87085" y="87086"/>
                </a:lnTo>
                <a:cubicBezTo>
                  <a:pt x="91923" y="72572"/>
                  <a:pt x="89150" y="52436"/>
                  <a:pt x="101600" y="43543"/>
                </a:cubicBezTo>
                <a:cubicBezTo>
                  <a:pt x="126499" y="25758"/>
                  <a:pt x="167049" y="36151"/>
                  <a:pt x="188685" y="14515"/>
                </a:cubicBezTo>
                <a:lnTo>
                  <a:pt x="203200" y="0"/>
                </a:lnTo>
              </a:path>
            </a:pathLst>
          </a:custGeom>
          <a:noFill/>
          <a:ln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12255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5709C15-912E-4402-A161-D64D28F9B7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/>
              <a:t>OS code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A10C698D-1F59-4445-845C-F11A7EC222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2000"/>
              <a:t>OS code = initialization code +  interrupt service routines (ISR)</a:t>
            </a:r>
          </a:p>
          <a:p>
            <a:pPr algn="just"/>
            <a:endParaRPr lang="en-US" sz="2000"/>
          </a:p>
        </p:txBody>
      </p:sp>
      <p:graphicFrame>
        <p:nvGraphicFramePr>
          <p:cNvPr id="5" name="표 5">
            <a:extLst>
              <a:ext uri="{FF2B5EF4-FFF2-40B4-BE49-F238E27FC236}">
                <a16:creationId xmlns:a16="http://schemas.microsoft.com/office/drawing/2014/main" id="{C3559672-CD6A-40E2-BE39-0C9D7AAEAE4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8567043"/>
              </p:ext>
            </p:extLst>
          </p:nvPr>
        </p:nvGraphicFramePr>
        <p:xfrm>
          <a:off x="1259632" y="2291080"/>
          <a:ext cx="6096000" cy="40589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1774417285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1334167624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52957424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/>
                        <a:t>interrupt number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ISR1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ISR2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771336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divide_error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do_divide_error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700246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debug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do_debug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998603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/>
                        <a:t>.........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289962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/>
                        <a:t>32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interrupt[0]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timer_interrupt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38549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/>
                        <a:t>33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interrupt[1]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atkbd_interrupt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078731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/>
                        <a:t>..........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3661291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/>
                        <a:t>128(syscall 1)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system_call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sys_exit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6169151"/>
                  </a:ext>
                </a:extLst>
              </a:tr>
              <a:tr h="273050">
                <a:tc>
                  <a:txBody>
                    <a:bodyPr/>
                    <a:lstStyle/>
                    <a:p>
                      <a:r>
                        <a:rPr lang="en-US"/>
                        <a:t>128(syscall 2)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/>
                        <a:t>system_call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sys_fork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76789139"/>
                  </a:ext>
                </a:extLst>
              </a:tr>
              <a:tr h="180340">
                <a:tc>
                  <a:txBody>
                    <a:bodyPr/>
                    <a:lstStyle/>
                    <a:p>
                      <a:r>
                        <a:rPr lang="en-US"/>
                        <a:t>128(syscall 3)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/>
                        <a:t>system_call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sys_read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7553856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/>
                        <a:t>.............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445887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342360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5709C15-912E-4402-A161-D64D28F9B7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/>
              <a:t>OS code location for ISR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8323BE9-AB96-4396-9E61-124ED5E6EDFC}"/>
              </a:ext>
            </a:extLst>
          </p:cNvPr>
          <p:cNvSpPr txBox="1"/>
          <p:nvPr/>
        </p:nvSpPr>
        <p:spPr>
          <a:xfrm>
            <a:off x="755576" y="1988840"/>
            <a:ext cx="734481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ISR1: arch/x86/kernel/</a:t>
            </a:r>
            <a:r>
              <a:rPr lang="en-US">
                <a:solidFill>
                  <a:srgbClr val="FF0000"/>
                </a:solidFill>
              </a:rPr>
              <a:t>entry_32.S</a:t>
            </a:r>
          </a:p>
          <a:p>
            <a:endParaRPr lang="en-US"/>
          </a:p>
          <a:p>
            <a:r>
              <a:rPr lang="en-US"/>
              <a:t>ISR2:</a:t>
            </a:r>
          </a:p>
          <a:p>
            <a:r>
              <a:rPr lang="en-US"/>
              <a:t>   do_divide_error: arch/x86/kernel/</a:t>
            </a:r>
            <a:r>
              <a:rPr lang="en-US">
                <a:solidFill>
                  <a:srgbClr val="FF0000"/>
                </a:solidFill>
              </a:rPr>
              <a:t>traps_32.c </a:t>
            </a:r>
            <a:r>
              <a:rPr lang="en-US" sz="1200"/>
              <a:t>(generated during compile time)</a:t>
            </a:r>
          </a:p>
          <a:p>
            <a:r>
              <a:rPr lang="en-US"/>
              <a:t>   .............</a:t>
            </a:r>
          </a:p>
          <a:p>
            <a:r>
              <a:rPr lang="en-US"/>
              <a:t>   atkbd_interrupt: drivers/input/keyboard/</a:t>
            </a:r>
            <a:r>
              <a:rPr lang="en-US">
                <a:solidFill>
                  <a:srgbClr val="FF0000"/>
                </a:solidFill>
              </a:rPr>
              <a:t>atkbd.c</a:t>
            </a:r>
          </a:p>
          <a:p>
            <a:r>
              <a:rPr lang="en-US"/>
              <a:t>   .............</a:t>
            </a:r>
          </a:p>
          <a:p>
            <a:r>
              <a:rPr lang="en-US"/>
              <a:t>   sys_fork: arch/x86/kernel/process_32.c</a:t>
            </a:r>
          </a:p>
          <a:p>
            <a:r>
              <a:rPr lang="en-US"/>
              <a:t>   sys_read: fs/</a:t>
            </a:r>
            <a:r>
              <a:rPr lang="en-US">
                <a:solidFill>
                  <a:srgbClr val="FF0000"/>
                </a:solidFill>
              </a:rPr>
              <a:t>read_write.c</a:t>
            </a:r>
          </a:p>
          <a:p>
            <a:r>
              <a:rPr lang="en-US"/>
              <a:t>   ............ </a:t>
            </a:r>
          </a:p>
        </p:txBody>
      </p:sp>
    </p:spTree>
    <p:extLst>
      <p:ext uri="{BB962C8B-B14F-4D97-AF65-F5344CB8AC3E}">
        <p14:creationId xmlns:p14="http://schemas.microsoft.com/office/powerpoint/2010/main" val="22963788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5709C15-912E-4402-A161-D64D28F9B7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46331"/>
          </a:xfrm>
        </p:spPr>
        <p:txBody>
          <a:bodyPr>
            <a:normAutofit/>
          </a:bodyPr>
          <a:lstStyle/>
          <a:p>
            <a:r>
              <a:rPr lang="en-US" sz="3200"/>
              <a:t>IDT(Interrupt Descriptor Table)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8323BE9-AB96-4396-9E61-124ED5E6EDFC}"/>
              </a:ext>
            </a:extLst>
          </p:cNvPr>
          <p:cNvSpPr txBox="1"/>
          <p:nvPr/>
        </p:nvSpPr>
        <p:spPr>
          <a:xfrm>
            <a:off x="899592" y="1094472"/>
            <a:ext cx="73448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- IDT contains all </a:t>
            </a:r>
            <a:r>
              <a:rPr lang="en-US">
                <a:solidFill>
                  <a:srgbClr val="FF0000"/>
                </a:solidFill>
              </a:rPr>
              <a:t>ISR1</a:t>
            </a:r>
            <a:r>
              <a:rPr lang="en-US"/>
              <a:t> locations</a:t>
            </a:r>
          </a:p>
          <a:p>
            <a:r>
              <a:rPr lang="en-US"/>
              <a:t>- OS initializes IDT during the boot process</a:t>
            </a:r>
          </a:p>
        </p:txBody>
      </p:sp>
      <p:graphicFrame>
        <p:nvGraphicFramePr>
          <p:cNvPr id="3" name="표 4">
            <a:extLst>
              <a:ext uri="{FF2B5EF4-FFF2-40B4-BE49-F238E27FC236}">
                <a16:creationId xmlns:a16="http://schemas.microsoft.com/office/drawing/2014/main" id="{B39C3FDD-DB86-4EA5-A36C-359829FAC58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177157"/>
              </p:ext>
            </p:extLst>
          </p:nvPr>
        </p:nvGraphicFramePr>
        <p:xfrm>
          <a:off x="1524000" y="2348880"/>
          <a:ext cx="6096000" cy="29667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096000">
                  <a:extLst>
                    <a:ext uri="{9D8B030D-6E8A-4147-A177-3AD203B41FA5}">
                      <a16:colId xmlns:a16="http://schemas.microsoft.com/office/drawing/2014/main" val="83058351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/>
                        <a:t>..............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130479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/>
                        <a:t>system_call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967757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/>
                        <a:t>..............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660168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/>
                        <a:t>interrupt[1]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722270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/>
                        <a:t>interrupt[0]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45293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/>
                        <a:t>...............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971333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/>
                        <a:t>debug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230111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/>
                        <a:t>divide_error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19624514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FFF42379-AD7C-43CA-AFB2-684B53680122}"/>
              </a:ext>
            </a:extLst>
          </p:cNvPr>
          <p:cNvSpPr txBox="1"/>
          <p:nvPr/>
        </p:nvSpPr>
        <p:spPr>
          <a:xfrm>
            <a:off x="899592" y="2717236"/>
            <a:ext cx="5956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128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CF79CA1-9721-4EB4-9A5F-9A97BC696F7C}"/>
              </a:ext>
            </a:extLst>
          </p:cNvPr>
          <p:cNvSpPr txBox="1"/>
          <p:nvPr/>
        </p:nvSpPr>
        <p:spPr>
          <a:xfrm>
            <a:off x="986971" y="3057712"/>
            <a:ext cx="5082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....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4DFFC0A-A941-475D-BAF7-AFB40E587DA8}"/>
              </a:ext>
            </a:extLst>
          </p:cNvPr>
          <p:cNvSpPr txBox="1"/>
          <p:nvPr/>
        </p:nvSpPr>
        <p:spPr>
          <a:xfrm>
            <a:off x="899592" y="3444976"/>
            <a:ext cx="5956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33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CBA9748-9587-48D5-81C9-3B7181284FFA}"/>
              </a:ext>
            </a:extLst>
          </p:cNvPr>
          <p:cNvSpPr txBox="1"/>
          <p:nvPr/>
        </p:nvSpPr>
        <p:spPr>
          <a:xfrm>
            <a:off x="899592" y="3832240"/>
            <a:ext cx="5956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32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73E4FCF5-39FE-448E-AA26-329375A0A58E}"/>
              </a:ext>
            </a:extLst>
          </p:cNvPr>
          <p:cNvSpPr txBox="1"/>
          <p:nvPr/>
        </p:nvSpPr>
        <p:spPr>
          <a:xfrm>
            <a:off x="957491" y="4083754"/>
            <a:ext cx="6100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.....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E1CE5B20-832B-4447-B92A-B6C321C5C01D}"/>
              </a:ext>
            </a:extLst>
          </p:cNvPr>
          <p:cNvSpPr txBox="1"/>
          <p:nvPr/>
        </p:nvSpPr>
        <p:spPr>
          <a:xfrm>
            <a:off x="1077573" y="4541225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1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15B9E6D4-C348-4BF1-B8ED-8A294C408673}"/>
              </a:ext>
            </a:extLst>
          </p:cNvPr>
          <p:cNvSpPr txBox="1"/>
          <p:nvPr/>
        </p:nvSpPr>
        <p:spPr>
          <a:xfrm>
            <a:off x="1071939" y="4964200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0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4D4F9BDC-7331-4206-AB21-81B7F5CF5874}"/>
              </a:ext>
            </a:extLst>
          </p:cNvPr>
          <p:cNvSpPr txBox="1"/>
          <p:nvPr/>
        </p:nvSpPr>
        <p:spPr>
          <a:xfrm>
            <a:off x="1063194" y="2308817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....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7F70D4C9-AB80-4BC1-8AB0-F972580B2C11}"/>
              </a:ext>
            </a:extLst>
          </p:cNvPr>
          <p:cNvSpPr txBox="1"/>
          <p:nvPr/>
        </p:nvSpPr>
        <p:spPr>
          <a:xfrm>
            <a:off x="4139952" y="5578862"/>
            <a:ext cx="18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IDT</a:t>
            </a:r>
          </a:p>
        </p:txBody>
      </p:sp>
    </p:spTree>
    <p:extLst>
      <p:ext uri="{BB962C8B-B14F-4D97-AF65-F5344CB8AC3E}">
        <p14:creationId xmlns:p14="http://schemas.microsoft.com/office/powerpoint/2010/main" val="6319212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A702E63-2FB9-4C4C-8986-C28F7869C1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92710"/>
          </a:xfrm>
        </p:spPr>
        <p:txBody>
          <a:bodyPr>
            <a:normAutofit/>
          </a:bodyPr>
          <a:lstStyle/>
          <a:p>
            <a:r>
              <a:rPr lang="en-US" sz="2800">
                <a:solidFill>
                  <a:srgbClr val="FF0000"/>
                </a:solidFill>
              </a:rPr>
              <a:t>Detecting Interrupt: cpu execution cycle</a:t>
            </a:r>
            <a:r>
              <a:rPr lang="en-US" sz="2800"/>
              <a:t>:</a:t>
            </a:r>
            <a:br>
              <a:rPr lang="en-US" sz="2800"/>
            </a:br>
            <a:endParaRPr lang="en-US" sz="24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451CEC4-2E53-4946-9BCB-F42101FE0C52}"/>
              </a:ext>
            </a:extLst>
          </p:cNvPr>
          <p:cNvSpPr txBox="1"/>
          <p:nvPr/>
        </p:nvSpPr>
        <p:spPr>
          <a:xfrm>
            <a:off x="755576" y="1062951"/>
            <a:ext cx="42484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fetch next instruction (pointed by </a:t>
            </a:r>
            <a:r>
              <a:rPr lang="en-US">
                <a:solidFill>
                  <a:srgbClr val="FF0000"/>
                </a:solidFill>
              </a:rPr>
              <a:t>eip</a:t>
            </a:r>
            <a:r>
              <a:rPr lang="en-US"/>
              <a:t>)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B3A244B-C223-4307-B5DB-64C7193A47AA}"/>
              </a:ext>
            </a:extLst>
          </p:cNvPr>
          <p:cNvSpPr txBox="1"/>
          <p:nvPr/>
        </p:nvSpPr>
        <p:spPr>
          <a:xfrm>
            <a:off x="1475656" y="1863489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update eip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607547F-56AF-4143-80CE-1FCCEAD31961}"/>
              </a:ext>
            </a:extLst>
          </p:cNvPr>
          <p:cNvSpPr txBox="1"/>
          <p:nvPr/>
        </p:nvSpPr>
        <p:spPr>
          <a:xfrm>
            <a:off x="734999" y="2757409"/>
            <a:ext cx="42484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execute fetched instruction</a:t>
            </a:r>
          </a:p>
        </p:txBody>
      </p:sp>
      <p:cxnSp>
        <p:nvCxnSpPr>
          <p:cNvPr id="10" name="직선 화살표 연결선 9">
            <a:extLst>
              <a:ext uri="{FF2B5EF4-FFF2-40B4-BE49-F238E27FC236}">
                <a16:creationId xmlns:a16="http://schemas.microsoft.com/office/drawing/2014/main" id="{5FE0A2F4-259F-4AA4-A113-3453EDF7C66A}"/>
              </a:ext>
            </a:extLst>
          </p:cNvPr>
          <p:cNvCxnSpPr>
            <a:cxnSpLocks/>
          </p:cNvCxnSpPr>
          <p:nvPr/>
        </p:nvCxnSpPr>
        <p:spPr>
          <a:xfrm>
            <a:off x="2195736" y="1432283"/>
            <a:ext cx="0" cy="477136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직선 화살표 연결선 10">
            <a:extLst>
              <a:ext uri="{FF2B5EF4-FFF2-40B4-BE49-F238E27FC236}">
                <a16:creationId xmlns:a16="http://schemas.microsoft.com/office/drawing/2014/main" id="{200E5FB6-C411-48FF-BA25-C91336C27A1B}"/>
              </a:ext>
            </a:extLst>
          </p:cNvPr>
          <p:cNvCxnSpPr/>
          <p:nvPr/>
        </p:nvCxnSpPr>
        <p:spPr>
          <a:xfrm>
            <a:off x="2173784" y="2348880"/>
            <a:ext cx="0" cy="477136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>
            <a:extLst>
              <a:ext uri="{FF2B5EF4-FFF2-40B4-BE49-F238E27FC236}">
                <a16:creationId xmlns:a16="http://schemas.microsoft.com/office/drawing/2014/main" id="{2062F9A8-3D26-4E59-9C0D-D9D5056613C7}"/>
              </a:ext>
            </a:extLst>
          </p:cNvPr>
          <p:cNvSpPr txBox="1"/>
          <p:nvPr/>
        </p:nvSpPr>
        <p:spPr>
          <a:xfrm>
            <a:off x="4574119" y="2368479"/>
            <a:ext cx="30963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if exception: handle INT x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FA999A5-8477-4408-A1ED-54937BD1B0FA}"/>
              </a:ext>
            </a:extLst>
          </p:cNvPr>
          <p:cNvSpPr txBox="1"/>
          <p:nvPr/>
        </p:nvSpPr>
        <p:spPr>
          <a:xfrm>
            <a:off x="4574118" y="3146339"/>
            <a:ext cx="33822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if system call: handle INT 128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D2E6D19-A9BE-446C-900D-05573B56CF61}"/>
              </a:ext>
            </a:extLst>
          </p:cNvPr>
          <p:cNvSpPr txBox="1"/>
          <p:nvPr/>
        </p:nvSpPr>
        <p:spPr>
          <a:xfrm>
            <a:off x="1036914" y="3667568"/>
            <a:ext cx="35200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hardware interrupt ?</a:t>
            </a:r>
          </a:p>
        </p:txBody>
      </p:sp>
      <p:cxnSp>
        <p:nvCxnSpPr>
          <p:cNvPr id="16" name="직선 연결선 15">
            <a:extLst>
              <a:ext uri="{FF2B5EF4-FFF2-40B4-BE49-F238E27FC236}">
                <a16:creationId xmlns:a16="http://schemas.microsoft.com/office/drawing/2014/main" id="{0206B299-58FE-4208-B05F-9BDE91E16C64}"/>
              </a:ext>
            </a:extLst>
          </p:cNvPr>
          <p:cNvCxnSpPr>
            <a:endCxn id="5" idx="1"/>
          </p:cNvCxnSpPr>
          <p:nvPr/>
        </p:nvCxnSpPr>
        <p:spPr>
          <a:xfrm flipV="1">
            <a:off x="3779912" y="2553145"/>
            <a:ext cx="794207" cy="38026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직선 연결선 17">
            <a:extLst>
              <a:ext uri="{FF2B5EF4-FFF2-40B4-BE49-F238E27FC236}">
                <a16:creationId xmlns:a16="http://schemas.microsoft.com/office/drawing/2014/main" id="{FBA94962-217C-44D8-9BBC-601F8D9E1E24}"/>
              </a:ext>
            </a:extLst>
          </p:cNvPr>
          <p:cNvCxnSpPr/>
          <p:nvPr/>
        </p:nvCxnSpPr>
        <p:spPr>
          <a:xfrm>
            <a:off x="3779912" y="2895423"/>
            <a:ext cx="789970" cy="3669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직선 화살표 연결선 20">
            <a:extLst>
              <a:ext uri="{FF2B5EF4-FFF2-40B4-BE49-F238E27FC236}">
                <a16:creationId xmlns:a16="http://schemas.microsoft.com/office/drawing/2014/main" id="{1CC5195C-39D7-4E3D-9972-1B17B7C2F42C}"/>
              </a:ext>
            </a:extLst>
          </p:cNvPr>
          <p:cNvCxnSpPr/>
          <p:nvPr/>
        </p:nvCxnSpPr>
        <p:spPr>
          <a:xfrm>
            <a:off x="2195736" y="3190432"/>
            <a:ext cx="0" cy="477136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자유형: 도형 21">
            <a:extLst>
              <a:ext uri="{FF2B5EF4-FFF2-40B4-BE49-F238E27FC236}">
                <a16:creationId xmlns:a16="http://schemas.microsoft.com/office/drawing/2014/main" id="{89A8E9FC-C45D-4B50-8BFA-6B3D17E976FE}"/>
              </a:ext>
            </a:extLst>
          </p:cNvPr>
          <p:cNvSpPr/>
          <p:nvPr/>
        </p:nvSpPr>
        <p:spPr>
          <a:xfrm>
            <a:off x="464457" y="804689"/>
            <a:ext cx="1786540" cy="4144682"/>
          </a:xfrm>
          <a:custGeom>
            <a:avLst/>
            <a:gdLst>
              <a:gd name="connsiteX0" fmla="*/ 1654629 w 1786540"/>
              <a:gd name="connsiteY0" fmla="*/ 3346397 h 4144682"/>
              <a:gd name="connsiteX1" fmla="*/ 1654629 w 1786540"/>
              <a:gd name="connsiteY1" fmla="*/ 3767311 h 4144682"/>
              <a:gd name="connsiteX2" fmla="*/ 1582057 w 1786540"/>
              <a:gd name="connsiteY2" fmla="*/ 3897940 h 4144682"/>
              <a:gd name="connsiteX3" fmla="*/ 1538514 w 1786540"/>
              <a:gd name="connsiteY3" fmla="*/ 3912454 h 4144682"/>
              <a:gd name="connsiteX4" fmla="*/ 1407886 w 1786540"/>
              <a:gd name="connsiteY4" fmla="*/ 4014054 h 4144682"/>
              <a:gd name="connsiteX5" fmla="*/ 1364343 w 1786540"/>
              <a:gd name="connsiteY5" fmla="*/ 4043082 h 4144682"/>
              <a:gd name="connsiteX6" fmla="*/ 1248229 w 1786540"/>
              <a:gd name="connsiteY6" fmla="*/ 4086625 h 4144682"/>
              <a:gd name="connsiteX7" fmla="*/ 1161143 w 1786540"/>
              <a:gd name="connsiteY7" fmla="*/ 4115654 h 4144682"/>
              <a:gd name="connsiteX8" fmla="*/ 1117600 w 1786540"/>
              <a:gd name="connsiteY8" fmla="*/ 4130168 h 4144682"/>
              <a:gd name="connsiteX9" fmla="*/ 1045029 w 1786540"/>
              <a:gd name="connsiteY9" fmla="*/ 4144682 h 4144682"/>
              <a:gd name="connsiteX10" fmla="*/ 682172 w 1786540"/>
              <a:gd name="connsiteY10" fmla="*/ 4130168 h 4144682"/>
              <a:gd name="connsiteX11" fmla="*/ 537029 w 1786540"/>
              <a:gd name="connsiteY11" fmla="*/ 4086625 h 4144682"/>
              <a:gd name="connsiteX12" fmla="*/ 449943 w 1786540"/>
              <a:gd name="connsiteY12" fmla="*/ 4057597 h 4144682"/>
              <a:gd name="connsiteX13" fmla="*/ 406400 w 1786540"/>
              <a:gd name="connsiteY13" fmla="*/ 4043082 h 4144682"/>
              <a:gd name="connsiteX14" fmla="*/ 362857 w 1786540"/>
              <a:gd name="connsiteY14" fmla="*/ 4014054 h 4144682"/>
              <a:gd name="connsiteX15" fmla="*/ 290286 w 1786540"/>
              <a:gd name="connsiteY15" fmla="*/ 3883425 h 4144682"/>
              <a:gd name="connsiteX16" fmla="*/ 261257 w 1786540"/>
              <a:gd name="connsiteY16" fmla="*/ 3839882 h 4144682"/>
              <a:gd name="connsiteX17" fmla="*/ 217714 w 1786540"/>
              <a:gd name="connsiteY17" fmla="*/ 3752797 h 4144682"/>
              <a:gd name="connsiteX18" fmla="*/ 203200 w 1786540"/>
              <a:gd name="connsiteY18" fmla="*/ 3709254 h 4144682"/>
              <a:gd name="connsiteX19" fmla="*/ 145143 w 1786540"/>
              <a:gd name="connsiteY19" fmla="*/ 3593140 h 4144682"/>
              <a:gd name="connsiteX20" fmla="*/ 101600 w 1786540"/>
              <a:gd name="connsiteY20" fmla="*/ 3404454 h 4144682"/>
              <a:gd name="connsiteX21" fmla="*/ 87086 w 1786540"/>
              <a:gd name="connsiteY21" fmla="*/ 3360911 h 4144682"/>
              <a:gd name="connsiteX22" fmla="*/ 58057 w 1786540"/>
              <a:gd name="connsiteY22" fmla="*/ 3041597 h 4144682"/>
              <a:gd name="connsiteX23" fmla="*/ 43543 w 1786540"/>
              <a:gd name="connsiteY23" fmla="*/ 2780340 h 4144682"/>
              <a:gd name="connsiteX24" fmla="*/ 14514 w 1786540"/>
              <a:gd name="connsiteY24" fmla="*/ 2490054 h 4144682"/>
              <a:gd name="connsiteX25" fmla="*/ 0 w 1786540"/>
              <a:gd name="connsiteY25" fmla="*/ 2301368 h 4144682"/>
              <a:gd name="connsiteX26" fmla="*/ 14514 w 1786540"/>
              <a:gd name="connsiteY26" fmla="*/ 704797 h 4144682"/>
              <a:gd name="connsiteX27" fmla="*/ 29029 w 1786540"/>
              <a:gd name="connsiteY27" fmla="*/ 632225 h 4144682"/>
              <a:gd name="connsiteX28" fmla="*/ 43543 w 1786540"/>
              <a:gd name="connsiteY28" fmla="*/ 516111 h 4144682"/>
              <a:gd name="connsiteX29" fmla="*/ 58057 w 1786540"/>
              <a:gd name="connsiteY29" fmla="*/ 443540 h 4144682"/>
              <a:gd name="connsiteX30" fmla="*/ 101600 w 1786540"/>
              <a:gd name="connsiteY30" fmla="*/ 254854 h 4144682"/>
              <a:gd name="connsiteX31" fmla="*/ 116114 w 1786540"/>
              <a:gd name="connsiteY31" fmla="*/ 211311 h 4144682"/>
              <a:gd name="connsiteX32" fmla="*/ 159657 w 1786540"/>
              <a:gd name="connsiteY32" fmla="*/ 182282 h 4144682"/>
              <a:gd name="connsiteX33" fmla="*/ 188686 w 1786540"/>
              <a:gd name="connsiteY33" fmla="*/ 138740 h 4144682"/>
              <a:gd name="connsiteX34" fmla="*/ 290286 w 1786540"/>
              <a:gd name="connsiteY34" fmla="*/ 80682 h 4144682"/>
              <a:gd name="connsiteX35" fmla="*/ 333829 w 1786540"/>
              <a:gd name="connsiteY35" fmla="*/ 51654 h 4144682"/>
              <a:gd name="connsiteX36" fmla="*/ 377372 w 1786540"/>
              <a:gd name="connsiteY36" fmla="*/ 37140 h 4144682"/>
              <a:gd name="connsiteX37" fmla="*/ 1320800 w 1786540"/>
              <a:gd name="connsiteY37" fmla="*/ 22625 h 4144682"/>
              <a:gd name="connsiteX38" fmla="*/ 1727200 w 1786540"/>
              <a:gd name="connsiteY38" fmla="*/ 22625 h 4144682"/>
              <a:gd name="connsiteX39" fmla="*/ 1756229 w 1786540"/>
              <a:gd name="connsiteY39" fmla="*/ 109711 h 4144682"/>
              <a:gd name="connsiteX40" fmla="*/ 1785257 w 1786540"/>
              <a:gd name="connsiteY40" fmla="*/ 211311 h 4144682"/>
              <a:gd name="connsiteX41" fmla="*/ 1785257 w 1786540"/>
              <a:gd name="connsiteY41" fmla="*/ 298397 h 41446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</a:cxnLst>
            <a:rect l="l" t="t" r="r" b="b"/>
            <a:pathLst>
              <a:path w="1786540" h="4144682">
                <a:moveTo>
                  <a:pt x="1654629" y="3346397"/>
                </a:moveTo>
                <a:cubicBezTo>
                  <a:pt x="1673304" y="3551821"/>
                  <a:pt x="1678205" y="3519771"/>
                  <a:pt x="1654629" y="3767311"/>
                </a:cubicBezTo>
                <a:cubicBezTo>
                  <a:pt x="1651277" y="3802508"/>
                  <a:pt x="1597986" y="3892630"/>
                  <a:pt x="1582057" y="3897940"/>
                </a:cubicBezTo>
                <a:lnTo>
                  <a:pt x="1538514" y="3912454"/>
                </a:lnTo>
                <a:cubicBezTo>
                  <a:pt x="1470303" y="3980666"/>
                  <a:pt x="1512050" y="3944612"/>
                  <a:pt x="1407886" y="4014054"/>
                </a:cubicBezTo>
                <a:cubicBezTo>
                  <a:pt x="1393372" y="4023730"/>
                  <a:pt x="1380892" y="4037566"/>
                  <a:pt x="1364343" y="4043082"/>
                </a:cubicBezTo>
                <a:cubicBezTo>
                  <a:pt x="1234911" y="4086228"/>
                  <a:pt x="1439177" y="4017189"/>
                  <a:pt x="1248229" y="4086625"/>
                </a:cubicBezTo>
                <a:cubicBezTo>
                  <a:pt x="1219472" y="4097082"/>
                  <a:pt x="1190172" y="4105978"/>
                  <a:pt x="1161143" y="4115654"/>
                </a:cubicBezTo>
                <a:cubicBezTo>
                  <a:pt x="1146629" y="4120492"/>
                  <a:pt x="1132602" y="4127168"/>
                  <a:pt x="1117600" y="4130168"/>
                </a:cubicBezTo>
                <a:lnTo>
                  <a:pt x="1045029" y="4144682"/>
                </a:lnTo>
                <a:cubicBezTo>
                  <a:pt x="924077" y="4139844"/>
                  <a:pt x="802934" y="4138496"/>
                  <a:pt x="682172" y="4130168"/>
                </a:cubicBezTo>
                <a:cubicBezTo>
                  <a:pt x="654509" y="4128260"/>
                  <a:pt x="550881" y="4091242"/>
                  <a:pt x="537029" y="4086625"/>
                </a:cubicBezTo>
                <a:lnTo>
                  <a:pt x="449943" y="4057597"/>
                </a:lnTo>
                <a:cubicBezTo>
                  <a:pt x="435429" y="4052759"/>
                  <a:pt x="419130" y="4051569"/>
                  <a:pt x="406400" y="4043082"/>
                </a:cubicBezTo>
                <a:lnTo>
                  <a:pt x="362857" y="4014054"/>
                </a:lnTo>
                <a:cubicBezTo>
                  <a:pt x="337311" y="3937414"/>
                  <a:pt x="356829" y="3983240"/>
                  <a:pt x="290286" y="3883425"/>
                </a:cubicBezTo>
                <a:lnTo>
                  <a:pt x="261257" y="3839882"/>
                </a:lnTo>
                <a:cubicBezTo>
                  <a:pt x="224775" y="3730436"/>
                  <a:pt x="273988" y="3865345"/>
                  <a:pt x="217714" y="3752797"/>
                </a:cubicBezTo>
                <a:cubicBezTo>
                  <a:pt x="210872" y="3739113"/>
                  <a:pt x="209531" y="3723182"/>
                  <a:pt x="203200" y="3709254"/>
                </a:cubicBezTo>
                <a:cubicBezTo>
                  <a:pt x="185294" y="3669860"/>
                  <a:pt x="158827" y="3634193"/>
                  <a:pt x="145143" y="3593140"/>
                </a:cubicBezTo>
                <a:cubicBezTo>
                  <a:pt x="110061" y="3487892"/>
                  <a:pt x="149644" y="3612643"/>
                  <a:pt x="101600" y="3404454"/>
                </a:cubicBezTo>
                <a:cubicBezTo>
                  <a:pt x="98160" y="3389546"/>
                  <a:pt x="91924" y="3375425"/>
                  <a:pt x="87086" y="3360911"/>
                </a:cubicBezTo>
                <a:cubicBezTo>
                  <a:pt x="76068" y="3250727"/>
                  <a:pt x="65476" y="3152878"/>
                  <a:pt x="58057" y="3041597"/>
                </a:cubicBezTo>
                <a:cubicBezTo>
                  <a:pt x="52255" y="2954570"/>
                  <a:pt x="49544" y="2867353"/>
                  <a:pt x="43543" y="2780340"/>
                </a:cubicBezTo>
                <a:cubicBezTo>
                  <a:pt x="29310" y="2573954"/>
                  <a:pt x="31449" y="2676333"/>
                  <a:pt x="14514" y="2490054"/>
                </a:cubicBezTo>
                <a:cubicBezTo>
                  <a:pt x="8803" y="2427232"/>
                  <a:pt x="4838" y="2364263"/>
                  <a:pt x="0" y="2301368"/>
                </a:cubicBezTo>
                <a:cubicBezTo>
                  <a:pt x="4838" y="1769178"/>
                  <a:pt x="5259" y="1236929"/>
                  <a:pt x="14514" y="704797"/>
                </a:cubicBezTo>
                <a:cubicBezTo>
                  <a:pt x="14943" y="680131"/>
                  <a:pt x="25278" y="656608"/>
                  <a:pt x="29029" y="632225"/>
                </a:cubicBezTo>
                <a:cubicBezTo>
                  <a:pt x="34960" y="593673"/>
                  <a:pt x="37612" y="554663"/>
                  <a:pt x="43543" y="516111"/>
                </a:cubicBezTo>
                <a:cubicBezTo>
                  <a:pt x="47294" y="491728"/>
                  <a:pt x="54001" y="467874"/>
                  <a:pt x="58057" y="443540"/>
                </a:cubicBezTo>
                <a:cubicBezTo>
                  <a:pt x="83179" y="292809"/>
                  <a:pt x="56137" y="391246"/>
                  <a:pt x="101600" y="254854"/>
                </a:cubicBezTo>
                <a:cubicBezTo>
                  <a:pt x="106438" y="240340"/>
                  <a:pt x="103384" y="219798"/>
                  <a:pt x="116114" y="211311"/>
                </a:cubicBezTo>
                <a:lnTo>
                  <a:pt x="159657" y="182282"/>
                </a:lnTo>
                <a:cubicBezTo>
                  <a:pt x="169333" y="167768"/>
                  <a:pt x="176351" y="151075"/>
                  <a:pt x="188686" y="138740"/>
                </a:cubicBezTo>
                <a:cubicBezTo>
                  <a:pt x="212261" y="115165"/>
                  <a:pt x="263723" y="95861"/>
                  <a:pt x="290286" y="80682"/>
                </a:cubicBezTo>
                <a:cubicBezTo>
                  <a:pt x="305432" y="72027"/>
                  <a:pt x="318227" y="59455"/>
                  <a:pt x="333829" y="51654"/>
                </a:cubicBezTo>
                <a:cubicBezTo>
                  <a:pt x="347513" y="44812"/>
                  <a:pt x="362079" y="37590"/>
                  <a:pt x="377372" y="37140"/>
                </a:cubicBezTo>
                <a:cubicBezTo>
                  <a:pt x="691749" y="27893"/>
                  <a:pt x="1006324" y="27463"/>
                  <a:pt x="1320800" y="22625"/>
                </a:cubicBezTo>
                <a:cubicBezTo>
                  <a:pt x="1452835" y="6121"/>
                  <a:pt x="1597193" y="-18741"/>
                  <a:pt x="1727200" y="22625"/>
                </a:cubicBezTo>
                <a:cubicBezTo>
                  <a:pt x="1756359" y="31903"/>
                  <a:pt x="1746553" y="80682"/>
                  <a:pt x="1756229" y="109711"/>
                </a:cubicBezTo>
                <a:cubicBezTo>
                  <a:pt x="1765070" y="136234"/>
                  <a:pt x="1782654" y="185277"/>
                  <a:pt x="1785257" y="211311"/>
                </a:cubicBezTo>
                <a:cubicBezTo>
                  <a:pt x="1788145" y="240196"/>
                  <a:pt x="1785257" y="269368"/>
                  <a:pt x="1785257" y="298397"/>
                </a:cubicBezTo>
              </a:path>
            </a:pathLst>
          </a:custGeom>
          <a:noFill/>
          <a:ln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6C3D7FDC-99A2-4287-8985-D174C039599B}"/>
              </a:ext>
            </a:extLst>
          </p:cNvPr>
          <p:cNvSpPr txBox="1"/>
          <p:nvPr/>
        </p:nvSpPr>
        <p:spPr>
          <a:xfrm>
            <a:off x="1364186" y="4365104"/>
            <a:ext cx="5435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No</a:t>
            </a:r>
          </a:p>
        </p:txBody>
      </p:sp>
      <p:cxnSp>
        <p:nvCxnSpPr>
          <p:cNvPr id="25" name="직선 화살표 연결선 24">
            <a:extLst>
              <a:ext uri="{FF2B5EF4-FFF2-40B4-BE49-F238E27FC236}">
                <a16:creationId xmlns:a16="http://schemas.microsoft.com/office/drawing/2014/main" id="{701595C3-E8C4-4B09-8172-F448C895853B}"/>
              </a:ext>
            </a:extLst>
          </p:cNvPr>
          <p:cNvCxnSpPr>
            <a:cxnSpLocks/>
          </p:cNvCxnSpPr>
          <p:nvPr/>
        </p:nvCxnSpPr>
        <p:spPr>
          <a:xfrm>
            <a:off x="2250997" y="4221088"/>
            <a:ext cx="1024859" cy="728283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>
            <a:extLst>
              <a:ext uri="{FF2B5EF4-FFF2-40B4-BE49-F238E27FC236}">
                <a16:creationId xmlns:a16="http://schemas.microsoft.com/office/drawing/2014/main" id="{9C8C4CBE-1F42-490D-8C11-1D43C8CA25B9}"/>
              </a:ext>
            </a:extLst>
          </p:cNvPr>
          <p:cNvSpPr txBox="1"/>
          <p:nvPr/>
        </p:nvSpPr>
        <p:spPr>
          <a:xfrm>
            <a:off x="2621763" y="4036900"/>
            <a:ext cx="6815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yes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7CA311FD-A896-40ED-B1A5-A95FBBD8E03E}"/>
              </a:ext>
            </a:extLst>
          </p:cNvPr>
          <p:cNvSpPr txBox="1"/>
          <p:nvPr/>
        </p:nvSpPr>
        <p:spPr>
          <a:xfrm>
            <a:off x="3275856" y="4949371"/>
            <a:ext cx="2016224" cy="3669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handle INT x</a:t>
            </a:r>
          </a:p>
        </p:txBody>
      </p:sp>
    </p:spTree>
    <p:extLst>
      <p:ext uri="{BB962C8B-B14F-4D97-AF65-F5344CB8AC3E}">
        <p14:creationId xmlns:p14="http://schemas.microsoft.com/office/powerpoint/2010/main" val="39192144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A702E63-2FB9-4C4C-8986-C28F7869C1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92710"/>
          </a:xfrm>
        </p:spPr>
        <p:txBody>
          <a:bodyPr>
            <a:normAutofit/>
          </a:bodyPr>
          <a:lstStyle/>
          <a:p>
            <a:r>
              <a:rPr lang="en-US" sz="2800">
                <a:solidFill>
                  <a:srgbClr val="FF0000"/>
                </a:solidFill>
              </a:rPr>
              <a:t>Handle INT x</a:t>
            </a:r>
            <a:br>
              <a:rPr lang="en-US" sz="2800"/>
            </a:br>
            <a:endParaRPr lang="en-US" sz="24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451CEC4-2E53-4946-9BCB-F42101FE0C52}"/>
              </a:ext>
            </a:extLst>
          </p:cNvPr>
          <p:cNvSpPr txBox="1"/>
          <p:nvPr/>
        </p:nvSpPr>
        <p:spPr>
          <a:xfrm>
            <a:off x="2003462" y="1945634"/>
            <a:ext cx="14182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INT x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B3A244B-C223-4307-B5DB-64C7193A47AA}"/>
              </a:ext>
            </a:extLst>
          </p:cNvPr>
          <p:cNvSpPr txBox="1"/>
          <p:nvPr/>
        </p:nvSpPr>
        <p:spPr>
          <a:xfrm>
            <a:off x="1045405" y="2819846"/>
            <a:ext cx="308126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stop current process</a:t>
            </a:r>
          </a:p>
          <a:p>
            <a:r>
              <a:rPr lang="en-US"/>
              <a:t>save eflag, cs, eip register : 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607547F-56AF-4143-80CE-1FCCEAD31961}"/>
              </a:ext>
            </a:extLst>
          </p:cNvPr>
          <p:cNvSpPr txBox="1"/>
          <p:nvPr/>
        </p:nvSpPr>
        <p:spPr>
          <a:xfrm>
            <a:off x="1259632" y="3966781"/>
            <a:ext cx="29883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 jump to ISR for INT x:</a:t>
            </a:r>
          </a:p>
          <a:p>
            <a:r>
              <a:rPr lang="en-US"/>
              <a:t>     eip &lt;== IDT[x]</a:t>
            </a:r>
          </a:p>
        </p:txBody>
      </p:sp>
      <p:cxnSp>
        <p:nvCxnSpPr>
          <p:cNvPr id="10" name="직선 화살표 연결선 9">
            <a:extLst>
              <a:ext uri="{FF2B5EF4-FFF2-40B4-BE49-F238E27FC236}">
                <a16:creationId xmlns:a16="http://schemas.microsoft.com/office/drawing/2014/main" id="{5FE0A2F4-259F-4AA4-A113-3453EDF7C66A}"/>
              </a:ext>
            </a:extLst>
          </p:cNvPr>
          <p:cNvCxnSpPr>
            <a:cxnSpLocks/>
          </p:cNvCxnSpPr>
          <p:nvPr/>
        </p:nvCxnSpPr>
        <p:spPr>
          <a:xfrm>
            <a:off x="2341549" y="2372995"/>
            <a:ext cx="0" cy="477136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직선 화살표 연결선 10">
            <a:extLst>
              <a:ext uri="{FF2B5EF4-FFF2-40B4-BE49-F238E27FC236}">
                <a16:creationId xmlns:a16="http://schemas.microsoft.com/office/drawing/2014/main" id="{200E5FB6-C411-48FF-BA25-C91336C27A1B}"/>
              </a:ext>
            </a:extLst>
          </p:cNvPr>
          <p:cNvCxnSpPr/>
          <p:nvPr/>
        </p:nvCxnSpPr>
        <p:spPr>
          <a:xfrm>
            <a:off x="2341549" y="3466177"/>
            <a:ext cx="0" cy="477136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ED2E6D19-A9BE-446C-900D-05573B56CF61}"/>
              </a:ext>
            </a:extLst>
          </p:cNvPr>
          <p:cNvSpPr txBox="1"/>
          <p:nvPr/>
        </p:nvSpPr>
        <p:spPr>
          <a:xfrm>
            <a:off x="1259632" y="5296671"/>
            <a:ext cx="35200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    process INT x</a:t>
            </a:r>
          </a:p>
        </p:txBody>
      </p:sp>
      <p:cxnSp>
        <p:nvCxnSpPr>
          <p:cNvPr id="21" name="직선 화살표 연결선 20">
            <a:extLst>
              <a:ext uri="{FF2B5EF4-FFF2-40B4-BE49-F238E27FC236}">
                <a16:creationId xmlns:a16="http://schemas.microsoft.com/office/drawing/2014/main" id="{1CC5195C-39D7-4E3D-9972-1B17B7C2F42C}"/>
              </a:ext>
            </a:extLst>
          </p:cNvPr>
          <p:cNvCxnSpPr/>
          <p:nvPr/>
        </p:nvCxnSpPr>
        <p:spPr>
          <a:xfrm>
            <a:off x="2341549" y="4604401"/>
            <a:ext cx="0" cy="477136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직선 화살표 연결선 24">
            <a:extLst>
              <a:ext uri="{FF2B5EF4-FFF2-40B4-BE49-F238E27FC236}">
                <a16:creationId xmlns:a16="http://schemas.microsoft.com/office/drawing/2014/main" id="{701595C3-E8C4-4B09-8172-F448C895853B}"/>
              </a:ext>
            </a:extLst>
          </p:cNvPr>
          <p:cNvCxnSpPr>
            <a:cxnSpLocks/>
          </p:cNvCxnSpPr>
          <p:nvPr/>
        </p:nvCxnSpPr>
        <p:spPr>
          <a:xfrm>
            <a:off x="2319597" y="5756529"/>
            <a:ext cx="0" cy="369332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C212BAF8-0353-42EC-B585-3D6C9596F4A9}"/>
              </a:ext>
            </a:extLst>
          </p:cNvPr>
          <p:cNvSpPr txBox="1"/>
          <p:nvPr/>
        </p:nvSpPr>
        <p:spPr>
          <a:xfrm>
            <a:off x="1405445" y="6229356"/>
            <a:ext cx="35200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    reschedule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569331D-A447-4D0E-AFE5-44E71B1824FA}"/>
              </a:ext>
            </a:extLst>
          </p:cNvPr>
          <p:cNvSpPr txBox="1"/>
          <p:nvPr/>
        </p:nvSpPr>
        <p:spPr>
          <a:xfrm>
            <a:off x="5364088" y="682682"/>
            <a:ext cx="2304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cpu in cpu_idle()</a:t>
            </a:r>
          </a:p>
        </p:txBody>
      </p:sp>
      <p:cxnSp>
        <p:nvCxnSpPr>
          <p:cNvPr id="24" name="직선 화살표 연결선 23">
            <a:extLst>
              <a:ext uri="{FF2B5EF4-FFF2-40B4-BE49-F238E27FC236}">
                <a16:creationId xmlns:a16="http://schemas.microsoft.com/office/drawing/2014/main" id="{C86DBA43-DA02-48FA-8853-82914057643E}"/>
              </a:ext>
            </a:extLst>
          </p:cNvPr>
          <p:cNvCxnSpPr>
            <a:cxnSpLocks/>
          </p:cNvCxnSpPr>
          <p:nvPr/>
        </p:nvCxnSpPr>
        <p:spPr>
          <a:xfrm>
            <a:off x="6300192" y="1052014"/>
            <a:ext cx="0" cy="216746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E07D9355-DA3E-409E-9FE0-C95C9DCF9E5E}"/>
              </a:ext>
            </a:extLst>
          </p:cNvPr>
          <p:cNvSpPr txBox="1"/>
          <p:nvPr/>
        </p:nvSpPr>
        <p:spPr>
          <a:xfrm>
            <a:off x="5868144" y="1160387"/>
            <a:ext cx="2304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press 'r'</a:t>
            </a:r>
          </a:p>
        </p:txBody>
      </p:sp>
      <p:cxnSp>
        <p:nvCxnSpPr>
          <p:cNvPr id="29" name="직선 화살표 연결선 28">
            <a:extLst>
              <a:ext uri="{FF2B5EF4-FFF2-40B4-BE49-F238E27FC236}">
                <a16:creationId xmlns:a16="http://schemas.microsoft.com/office/drawing/2014/main" id="{10655F12-5A5B-42C9-B412-25570045ED80}"/>
              </a:ext>
            </a:extLst>
          </p:cNvPr>
          <p:cNvCxnSpPr>
            <a:cxnSpLocks/>
          </p:cNvCxnSpPr>
          <p:nvPr/>
        </p:nvCxnSpPr>
        <p:spPr>
          <a:xfrm>
            <a:off x="6283170" y="1529719"/>
            <a:ext cx="17022" cy="337469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>
            <a:extLst>
              <a:ext uri="{FF2B5EF4-FFF2-40B4-BE49-F238E27FC236}">
                <a16:creationId xmlns:a16="http://schemas.microsoft.com/office/drawing/2014/main" id="{DAD6FAAA-43F2-431E-A279-821210D82383}"/>
              </a:ext>
            </a:extLst>
          </p:cNvPr>
          <p:cNvSpPr txBox="1"/>
          <p:nvPr/>
        </p:nvSpPr>
        <p:spPr>
          <a:xfrm>
            <a:off x="5946358" y="1867188"/>
            <a:ext cx="14182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INT 33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D6011CBC-ECD8-43B6-966E-BC0D785F934B}"/>
              </a:ext>
            </a:extLst>
          </p:cNvPr>
          <p:cNvSpPr txBox="1"/>
          <p:nvPr/>
        </p:nvSpPr>
        <p:spPr>
          <a:xfrm>
            <a:off x="4988301" y="2741400"/>
            <a:ext cx="308126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stop current process</a:t>
            </a:r>
          </a:p>
          <a:p>
            <a:r>
              <a:rPr lang="en-US"/>
              <a:t>save eflag, cs, eip register :  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13BCBCEC-6700-4CC8-A310-21AE54851BAA}"/>
              </a:ext>
            </a:extLst>
          </p:cNvPr>
          <p:cNvSpPr txBox="1"/>
          <p:nvPr/>
        </p:nvSpPr>
        <p:spPr>
          <a:xfrm>
            <a:off x="5202527" y="3888335"/>
            <a:ext cx="325790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 jump to </a:t>
            </a:r>
            <a:r>
              <a:rPr lang="en-US">
                <a:solidFill>
                  <a:srgbClr val="FF0000"/>
                </a:solidFill>
              </a:rPr>
              <a:t>interrupt[1]</a:t>
            </a:r>
          </a:p>
          <a:p>
            <a:r>
              <a:rPr lang="en-US"/>
              <a:t>in arch/x86/kernel/entry_32.S</a:t>
            </a:r>
          </a:p>
        </p:txBody>
      </p:sp>
      <p:cxnSp>
        <p:nvCxnSpPr>
          <p:cNvPr id="33" name="직선 화살표 연결선 32">
            <a:extLst>
              <a:ext uri="{FF2B5EF4-FFF2-40B4-BE49-F238E27FC236}">
                <a16:creationId xmlns:a16="http://schemas.microsoft.com/office/drawing/2014/main" id="{DD7FDE94-E50A-4341-A017-5D2BE89AA5A1}"/>
              </a:ext>
            </a:extLst>
          </p:cNvPr>
          <p:cNvCxnSpPr>
            <a:cxnSpLocks/>
          </p:cNvCxnSpPr>
          <p:nvPr/>
        </p:nvCxnSpPr>
        <p:spPr>
          <a:xfrm>
            <a:off x="6284445" y="2294549"/>
            <a:ext cx="0" cy="477136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직선 화살표 연결선 33">
            <a:extLst>
              <a:ext uri="{FF2B5EF4-FFF2-40B4-BE49-F238E27FC236}">
                <a16:creationId xmlns:a16="http://schemas.microsoft.com/office/drawing/2014/main" id="{D12488C7-8886-4A29-B702-8060901E3620}"/>
              </a:ext>
            </a:extLst>
          </p:cNvPr>
          <p:cNvCxnSpPr/>
          <p:nvPr/>
        </p:nvCxnSpPr>
        <p:spPr>
          <a:xfrm>
            <a:off x="6284445" y="3387731"/>
            <a:ext cx="0" cy="477136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>
            <a:extLst>
              <a:ext uri="{FF2B5EF4-FFF2-40B4-BE49-F238E27FC236}">
                <a16:creationId xmlns:a16="http://schemas.microsoft.com/office/drawing/2014/main" id="{DF02F3C4-E96A-4D03-A97F-1D1D1CADBD76}"/>
              </a:ext>
            </a:extLst>
          </p:cNvPr>
          <p:cNvSpPr txBox="1"/>
          <p:nvPr/>
        </p:nvSpPr>
        <p:spPr>
          <a:xfrm>
            <a:off x="4779641" y="4980004"/>
            <a:ext cx="40232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    </a:t>
            </a:r>
            <a:r>
              <a:rPr lang="en-US">
                <a:solidFill>
                  <a:srgbClr val="FF0000"/>
                </a:solidFill>
              </a:rPr>
              <a:t>atkbd_interrupt</a:t>
            </a:r>
            <a:r>
              <a:rPr lang="en-US"/>
              <a:t>:</a:t>
            </a:r>
          </a:p>
          <a:p>
            <a:r>
              <a:rPr lang="en-US"/>
              <a:t>    remember 'r', display 'r' in screen</a:t>
            </a:r>
          </a:p>
        </p:txBody>
      </p:sp>
      <p:cxnSp>
        <p:nvCxnSpPr>
          <p:cNvPr id="36" name="직선 화살표 연결선 35">
            <a:extLst>
              <a:ext uri="{FF2B5EF4-FFF2-40B4-BE49-F238E27FC236}">
                <a16:creationId xmlns:a16="http://schemas.microsoft.com/office/drawing/2014/main" id="{5A30CA27-1CFF-462F-9BBA-E314B0A4F114}"/>
              </a:ext>
            </a:extLst>
          </p:cNvPr>
          <p:cNvCxnSpPr/>
          <p:nvPr/>
        </p:nvCxnSpPr>
        <p:spPr>
          <a:xfrm>
            <a:off x="6284445" y="4525955"/>
            <a:ext cx="0" cy="477136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직선 화살표 연결선 36">
            <a:extLst>
              <a:ext uri="{FF2B5EF4-FFF2-40B4-BE49-F238E27FC236}">
                <a16:creationId xmlns:a16="http://schemas.microsoft.com/office/drawing/2014/main" id="{D93B941B-02A8-495E-89B9-A8C67063E503}"/>
              </a:ext>
            </a:extLst>
          </p:cNvPr>
          <p:cNvCxnSpPr>
            <a:cxnSpLocks/>
          </p:cNvCxnSpPr>
          <p:nvPr/>
        </p:nvCxnSpPr>
        <p:spPr>
          <a:xfrm>
            <a:off x="6262493" y="5678083"/>
            <a:ext cx="0" cy="369332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>
            <a:extLst>
              <a:ext uri="{FF2B5EF4-FFF2-40B4-BE49-F238E27FC236}">
                <a16:creationId xmlns:a16="http://schemas.microsoft.com/office/drawing/2014/main" id="{5CA01852-009D-4525-87D0-FD1DF21BE2A3}"/>
              </a:ext>
            </a:extLst>
          </p:cNvPr>
          <p:cNvSpPr txBox="1"/>
          <p:nvPr/>
        </p:nvSpPr>
        <p:spPr>
          <a:xfrm>
            <a:off x="5348341" y="6150910"/>
            <a:ext cx="35200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    reschedule</a:t>
            </a:r>
          </a:p>
        </p:txBody>
      </p:sp>
    </p:spTree>
    <p:extLst>
      <p:ext uri="{BB962C8B-B14F-4D97-AF65-F5344CB8AC3E}">
        <p14:creationId xmlns:p14="http://schemas.microsoft.com/office/powerpoint/2010/main" val="18309883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5709C15-912E-4402-A161-D64D28F9B7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/>
              <a:t>Detecting Hardware Interrupt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A719F24C-1AFE-47A9-8963-88D5E937CA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922" y="2636912"/>
            <a:ext cx="10608742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5" name="개체 4">
            <a:extLst>
              <a:ext uri="{FF2B5EF4-FFF2-40B4-BE49-F238E27FC236}">
                <a16:creationId xmlns:a16="http://schemas.microsoft.com/office/drawing/2014/main" id="{3B622155-0481-429F-8E09-26F3D343A36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3021076"/>
              </p:ext>
            </p:extLst>
          </p:nvPr>
        </p:nvGraphicFramePr>
        <p:xfrm>
          <a:off x="1442789" y="2327791"/>
          <a:ext cx="6258421" cy="18722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0" r:id="rId3" imgW="5779389" imgH="1118311" progId="Visio.Drawing.11">
                  <p:embed/>
                </p:oleObj>
              </mc:Choice>
              <mc:Fallback>
                <p:oleObj r:id="rId3" imgW="5779389" imgH="1118311" progId="Visio.Drawing.11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2789" y="2327791"/>
                        <a:ext cx="6258421" cy="187220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660F35C7-08A2-41C6-B00A-267543C0F63F}"/>
              </a:ext>
            </a:extLst>
          </p:cNvPr>
          <p:cNvSpPr txBox="1"/>
          <p:nvPr/>
        </p:nvSpPr>
        <p:spPr>
          <a:xfrm>
            <a:off x="1115615" y="4740816"/>
            <a:ext cx="345638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timer tick</a:t>
            </a:r>
          </a:p>
          <a:p>
            <a:r>
              <a:rPr lang="en-US"/>
              <a:t>timer sends signal on irq0</a:t>
            </a:r>
          </a:p>
          <a:p>
            <a:r>
              <a:rPr lang="en-US"/>
              <a:t>8259A sends singal on INT</a:t>
            </a:r>
          </a:p>
          <a:p>
            <a:r>
              <a:rPr lang="en-US"/>
              <a:t>cpu responds on ACK</a:t>
            </a:r>
          </a:p>
          <a:p>
            <a:r>
              <a:rPr lang="en-US"/>
              <a:t>8259A sends INT number=32</a:t>
            </a:r>
          </a:p>
          <a:p>
            <a:r>
              <a:rPr lang="en-US"/>
              <a:t>cpu starts INT32 handling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8207A43-67E0-414D-84D6-E782FCF867A2}"/>
              </a:ext>
            </a:extLst>
          </p:cNvPr>
          <p:cNvSpPr txBox="1"/>
          <p:nvPr/>
        </p:nvSpPr>
        <p:spPr>
          <a:xfrm>
            <a:off x="4788024" y="4709647"/>
            <a:ext cx="345638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somebody press a key</a:t>
            </a:r>
          </a:p>
          <a:p>
            <a:r>
              <a:rPr lang="en-US"/>
              <a:t>keyboard sends signal on irq1</a:t>
            </a:r>
          </a:p>
          <a:p>
            <a:r>
              <a:rPr lang="en-US"/>
              <a:t>8259A sends singal on INT</a:t>
            </a:r>
          </a:p>
          <a:p>
            <a:r>
              <a:rPr lang="en-US"/>
              <a:t>cpu responds on ACK</a:t>
            </a:r>
          </a:p>
          <a:p>
            <a:r>
              <a:rPr lang="en-US"/>
              <a:t>8259A sends INT number=33</a:t>
            </a:r>
          </a:p>
          <a:p>
            <a:r>
              <a:rPr lang="en-US"/>
              <a:t>cpu starts INT33 handling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F4F226E-6314-40C6-A29A-A06829727156}"/>
              </a:ext>
            </a:extLst>
          </p:cNvPr>
          <p:cNvSpPr txBox="1"/>
          <p:nvPr/>
        </p:nvSpPr>
        <p:spPr>
          <a:xfrm>
            <a:off x="4847233" y="1542093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timer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D008551-96DD-436A-B00E-A5C0D3067203}"/>
              </a:ext>
            </a:extLst>
          </p:cNvPr>
          <p:cNvSpPr txBox="1"/>
          <p:nvPr/>
        </p:nvSpPr>
        <p:spPr>
          <a:xfrm>
            <a:off x="5927353" y="1602304"/>
            <a:ext cx="1512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keyboard</a:t>
            </a:r>
          </a:p>
        </p:txBody>
      </p:sp>
      <p:sp>
        <p:nvSpPr>
          <p:cNvPr id="10" name="자유형: 도형 9">
            <a:extLst>
              <a:ext uri="{FF2B5EF4-FFF2-40B4-BE49-F238E27FC236}">
                <a16:creationId xmlns:a16="http://schemas.microsoft.com/office/drawing/2014/main" id="{01D31616-49BF-4A2C-8211-CE328D23125D}"/>
              </a:ext>
            </a:extLst>
          </p:cNvPr>
          <p:cNvSpPr/>
          <p:nvPr/>
        </p:nvSpPr>
        <p:spPr>
          <a:xfrm>
            <a:off x="4963886" y="1886857"/>
            <a:ext cx="275771" cy="638629"/>
          </a:xfrm>
          <a:custGeom>
            <a:avLst/>
            <a:gdLst>
              <a:gd name="connsiteX0" fmla="*/ 0 w 275771"/>
              <a:gd name="connsiteY0" fmla="*/ 638629 h 638629"/>
              <a:gd name="connsiteX1" fmla="*/ 72571 w 275771"/>
              <a:gd name="connsiteY1" fmla="*/ 580572 h 638629"/>
              <a:gd name="connsiteX2" fmla="*/ 116114 w 275771"/>
              <a:gd name="connsiteY2" fmla="*/ 551543 h 638629"/>
              <a:gd name="connsiteX3" fmla="*/ 145143 w 275771"/>
              <a:gd name="connsiteY3" fmla="*/ 508000 h 638629"/>
              <a:gd name="connsiteX4" fmla="*/ 188685 w 275771"/>
              <a:gd name="connsiteY4" fmla="*/ 377372 h 638629"/>
              <a:gd name="connsiteX5" fmla="*/ 217714 w 275771"/>
              <a:gd name="connsiteY5" fmla="*/ 290286 h 638629"/>
              <a:gd name="connsiteX6" fmla="*/ 232228 w 275771"/>
              <a:gd name="connsiteY6" fmla="*/ 217714 h 638629"/>
              <a:gd name="connsiteX7" fmla="*/ 246743 w 275771"/>
              <a:gd name="connsiteY7" fmla="*/ 101600 h 638629"/>
              <a:gd name="connsiteX8" fmla="*/ 261257 w 275771"/>
              <a:gd name="connsiteY8" fmla="*/ 43543 h 638629"/>
              <a:gd name="connsiteX9" fmla="*/ 275771 w 275771"/>
              <a:gd name="connsiteY9" fmla="*/ 0 h 6386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75771" h="638629">
                <a:moveTo>
                  <a:pt x="0" y="638629"/>
                </a:moveTo>
                <a:cubicBezTo>
                  <a:pt x="24190" y="619277"/>
                  <a:pt x="47788" y="599159"/>
                  <a:pt x="72571" y="580572"/>
                </a:cubicBezTo>
                <a:cubicBezTo>
                  <a:pt x="86526" y="570105"/>
                  <a:pt x="103779" y="563878"/>
                  <a:pt x="116114" y="551543"/>
                </a:cubicBezTo>
                <a:cubicBezTo>
                  <a:pt x="128449" y="539208"/>
                  <a:pt x="135467" y="522514"/>
                  <a:pt x="145143" y="508000"/>
                </a:cubicBezTo>
                <a:lnTo>
                  <a:pt x="188685" y="377372"/>
                </a:lnTo>
                <a:lnTo>
                  <a:pt x="217714" y="290286"/>
                </a:lnTo>
                <a:cubicBezTo>
                  <a:pt x="222552" y="266095"/>
                  <a:pt x="228477" y="242097"/>
                  <a:pt x="232228" y="217714"/>
                </a:cubicBezTo>
                <a:cubicBezTo>
                  <a:pt x="238159" y="179162"/>
                  <a:pt x="240330" y="140075"/>
                  <a:pt x="246743" y="101600"/>
                </a:cubicBezTo>
                <a:cubicBezTo>
                  <a:pt x="250022" y="81924"/>
                  <a:pt x="255777" y="62723"/>
                  <a:pt x="261257" y="43543"/>
                </a:cubicBezTo>
                <a:cubicBezTo>
                  <a:pt x="265460" y="28832"/>
                  <a:pt x="275771" y="0"/>
                  <a:pt x="275771" y="0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자유형: 도형 10">
            <a:extLst>
              <a:ext uri="{FF2B5EF4-FFF2-40B4-BE49-F238E27FC236}">
                <a16:creationId xmlns:a16="http://schemas.microsoft.com/office/drawing/2014/main" id="{B306C75F-8F7E-4908-9843-720A35926BFC}"/>
              </a:ext>
            </a:extLst>
          </p:cNvPr>
          <p:cNvSpPr/>
          <p:nvPr/>
        </p:nvSpPr>
        <p:spPr>
          <a:xfrm>
            <a:off x="4847771" y="1930400"/>
            <a:ext cx="1190172" cy="798286"/>
          </a:xfrm>
          <a:custGeom>
            <a:avLst/>
            <a:gdLst>
              <a:gd name="connsiteX0" fmla="*/ 0 w 1190172"/>
              <a:gd name="connsiteY0" fmla="*/ 798286 h 798286"/>
              <a:gd name="connsiteX1" fmla="*/ 72572 w 1190172"/>
              <a:gd name="connsiteY1" fmla="*/ 783771 h 798286"/>
              <a:gd name="connsiteX2" fmla="*/ 130629 w 1190172"/>
              <a:gd name="connsiteY2" fmla="*/ 769257 h 798286"/>
              <a:gd name="connsiteX3" fmla="*/ 275772 w 1190172"/>
              <a:gd name="connsiteY3" fmla="*/ 740229 h 798286"/>
              <a:gd name="connsiteX4" fmla="*/ 333829 w 1190172"/>
              <a:gd name="connsiteY4" fmla="*/ 725714 h 798286"/>
              <a:gd name="connsiteX5" fmla="*/ 420915 w 1190172"/>
              <a:gd name="connsiteY5" fmla="*/ 696686 h 798286"/>
              <a:gd name="connsiteX6" fmla="*/ 522515 w 1190172"/>
              <a:gd name="connsiteY6" fmla="*/ 638629 h 798286"/>
              <a:gd name="connsiteX7" fmla="*/ 566058 w 1190172"/>
              <a:gd name="connsiteY7" fmla="*/ 609600 h 798286"/>
              <a:gd name="connsiteX8" fmla="*/ 667658 w 1190172"/>
              <a:gd name="connsiteY8" fmla="*/ 566057 h 798286"/>
              <a:gd name="connsiteX9" fmla="*/ 725715 w 1190172"/>
              <a:gd name="connsiteY9" fmla="*/ 522514 h 798286"/>
              <a:gd name="connsiteX10" fmla="*/ 769258 w 1190172"/>
              <a:gd name="connsiteY10" fmla="*/ 493486 h 798286"/>
              <a:gd name="connsiteX11" fmla="*/ 812800 w 1190172"/>
              <a:gd name="connsiteY11" fmla="*/ 435429 h 798286"/>
              <a:gd name="connsiteX12" fmla="*/ 899886 w 1190172"/>
              <a:gd name="connsiteY12" fmla="*/ 362857 h 798286"/>
              <a:gd name="connsiteX13" fmla="*/ 972458 w 1190172"/>
              <a:gd name="connsiteY13" fmla="*/ 275771 h 798286"/>
              <a:gd name="connsiteX14" fmla="*/ 1016000 w 1190172"/>
              <a:gd name="connsiteY14" fmla="*/ 246743 h 798286"/>
              <a:gd name="connsiteX15" fmla="*/ 1117600 w 1190172"/>
              <a:gd name="connsiteY15" fmla="*/ 130629 h 798286"/>
              <a:gd name="connsiteX16" fmla="*/ 1132115 w 1190172"/>
              <a:gd name="connsiteY16" fmla="*/ 87086 h 798286"/>
              <a:gd name="connsiteX17" fmla="*/ 1190172 w 1190172"/>
              <a:gd name="connsiteY17" fmla="*/ 0 h 7982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1190172" h="798286">
                <a:moveTo>
                  <a:pt x="0" y="798286"/>
                </a:moveTo>
                <a:cubicBezTo>
                  <a:pt x="24191" y="793448"/>
                  <a:pt x="48490" y="789123"/>
                  <a:pt x="72572" y="783771"/>
                </a:cubicBezTo>
                <a:cubicBezTo>
                  <a:pt x="92045" y="779444"/>
                  <a:pt x="111124" y="773437"/>
                  <a:pt x="130629" y="769257"/>
                </a:cubicBezTo>
                <a:cubicBezTo>
                  <a:pt x="178873" y="758919"/>
                  <a:pt x="227906" y="752196"/>
                  <a:pt x="275772" y="740229"/>
                </a:cubicBezTo>
                <a:cubicBezTo>
                  <a:pt x="295124" y="735391"/>
                  <a:pt x="314722" y="731446"/>
                  <a:pt x="333829" y="725714"/>
                </a:cubicBezTo>
                <a:cubicBezTo>
                  <a:pt x="363137" y="716921"/>
                  <a:pt x="420915" y="696686"/>
                  <a:pt x="420915" y="696686"/>
                </a:cubicBezTo>
                <a:cubicBezTo>
                  <a:pt x="527001" y="625961"/>
                  <a:pt x="393610" y="712289"/>
                  <a:pt x="522515" y="638629"/>
                </a:cubicBezTo>
                <a:cubicBezTo>
                  <a:pt x="537661" y="629974"/>
                  <a:pt x="550912" y="618255"/>
                  <a:pt x="566058" y="609600"/>
                </a:cubicBezTo>
                <a:cubicBezTo>
                  <a:pt x="616278" y="580902"/>
                  <a:pt x="618806" y="582341"/>
                  <a:pt x="667658" y="566057"/>
                </a:cubicBezTo>
                <a:cubicBezTo>
                  <a:pt x="687010" y="551543"/>
                  <a:pt x="706030" y="536574"/>
                  <a:pt x="725715" y="522514"/>
                </a:cubicBezTo>
                <a:cubicBezTo>
                  <a:pt x="739910" y="512375"/>
                  <a:pt x="756923" y="505821"/>
                  <a:pt x="769258" y="493486"/>
                </a:cubicBezTo>
                <a:cubicBezTo>
                  <a:pt x="786363" y="476381"/>
                  <a:pt x="797057" y="453796"/>
                  <a:pt x="812800" y="435429"/>
                </a:cubicBezTo>
                <a:cubicBezTo>
                  <a:pt x="876403" y="361225"/>
                  <a:pt x="832699" y="418846"/>
                  <a:pt x="899886" y="362857"/>
                </a:cubicBezTo>
                <a:cubicBezTo>
                  <a:pt x="1042553" y="243968"/>
                  <a:pt x="858286" y="389943"/>
                  <a:pt x="972458" y="275771"/>
                </a:cubicBezTo>
                <a:cubicBezTo>
                  <a:pt x="984793" y="263436"/>
                  <a:pt x="1001486" y="256419"/>
                  <a:pt x="1016000" y="246743"/>
                </a:cubicBezTo>
                <a:cubicBezTo>
                  <a:pt x="1083734" y="145143"/>
                  <a:pt x="1045029" y="179010"/>
                  <a:pt x="1117600" y="130629"/>
                </a:cubicBezTo>
                <a:cubicBezTo>
                  <a:pt x="1122438" y="116115"/>
                  <a:pt x="1124685" y="100460"/>
                  <a:pt x="1132115" y="87086"/>
                </a:cubicBezTo>
                <a:cubicBezTo>
                  <a:pt x="1149058" y="56588"/>
                  <a:pt x="1190172" y="0"/>
                  <a:pt x="1190172" y="0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60631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4163</TotalTime>
  <Words>544</Words>
  <Application>Microsoft Office PowerPoint</Application>
  <PresentationFormat>화면 슬라이드 쇼(4:3)</PresentationFormat>
  <Paragraphs>143</Paragraphs>
  <Slides>8</Slides>
  <Notes>0</Notes>
  <HiddenSlides>0</HiddenSlides>
  <MMClips>0</MMClips>
  <ScaleCrop>false</ScaleCrop>
  <HeadingPairs>
    <vt:vector size="8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포함된 OLE 서버</vt:lpstr>
      </vt:variant>
      <vt:variant>
        <vt:i4>1</vt:i4>
      </vt:variant>
      <vt:variant>
        <vt:lpstr>슬라이드 제목</vt:lpstr>
      </vt:variant>
      <vt:variant>
        <vt:i4>8</vt:i4>
      </vt:variant>
    </vt:vector>
  </HeadingPairs>
  <TitlesOfParts>
    <vt:vector size="12" baseType="lpstr">
      <vt:lpstr>맑은 고딕</vt:lpstr>
      <vt:lpstr>Arial</vt:lpstr>
      <vt:lpstr>Office 테마</vt:lpstr>
      <vt:lpstr>Visio.Drawing.11</vt:lpstr>
      <vt:lpstr>Lecture 4: Interrupt</vt:lpstr>
      <vt:lpstr>what is interrupt</vt:lpstr>
      <vt:lpstr>OS code</vt:lpstr>
      <vt:lpstr>OS code location for ISR</vt:lpstr>
      <vt:lpstr>IDT(Interrupt Descriptor Table)</vt:lpstr>
      <vt:lpstr>Detecting Interrupt: cpu execution cycle: </vt:lpstr>
      <vt:lpstr>Handle INT x </vt:lpstr>
      <vt:lpstr>Detecting Hardware Interrupt</vt:lpstr>
    </vt:vector>
  </TitlesOfParts>
  <Company>R&amp;D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Overview: Studying OS</dc:title>
  <dc:creator>Microsoft Corporation</dc:creator>
  <cp:lastModifiedBy>kim ki</cp:lastModifiedBy>
  <cp:revision>223</cp:revision>
  <dcterms:created xsi:type="dcterms:W3CDTF">2006-10-05T04:04:58Z</dcterms:created>
  <dcterms:modified xsi:type="dcterms:W3CDTF">2020-09-12T02:52:31Z</dcterms:modified>
</cp:coreProperties>
</file>