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42" r:id="rId2"/>
    <p:sldId id="376" r:id="rId3"/>
    <p:sldId id="367" r:id="rId4"/>
    <p:sldId id="368" r:id="rId5"/>
    <p:sldId id="370" r:id="rId6"/>
    <p:sldId id="369" r:id="rId7"/>
    <p:sldId id="371" r:id="rId8"/>
    <p:sldId id="372" r:id="rId9"/>
    <p:sldId id="373" r:id="rId10"/>
    <p:sldId id="374" r:id="rId11"/>
    <p:sldId id="375" r:id="rId12"/>
    <p:sldId id="377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>
      <p:cViewPr varScale="1">
        <p:scale>
          <a:sx n="53" d="100"/>
          <a:sy n="53" d="100"/>
        </p:scale>
        <p:origin x="590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E0A4D5-0F96-4670-8EEB-31D8B085AFC1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01291-DF83-46E2-B713-E76D0E14B1E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2020-09-20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Lecture 4: System call Interrupt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- Interrupt: hardware interrupt, </a:t>
            </a:r>
            <a:r>
              <a:rPr lang="en-US" sz="2000">
                <a:solidFill>
                  <a:srgbClr val="FF0000"/>
                </a:solidFill>
              </a:rPr>
              <a:t>system call interrupt</a:t>
            </a:r>
            <a:r>
              <a:rPr lang="en-US" sz="2000"/>
              <a:t>, exception interrupt</a:t>
            </a:r>
          </a:p>
          <a:p>
            <a:pPr algn="just"/>
            <a:r>
              <a:rPr lang="en-US" sz="2000"/>
              <a:t>- Hardware Interrupt caused by external device</a:t>
            </a:r>
          </a:p>
          <a:p>
            <a:pPr algn="just"/>
            <a:r>
              <a:rPr lang="en-US" sz="2000"/>
              <a:t>- Exception Interrupt caused by program's serious error</a:t>
            </a:r>
          </a:p>
          <a:p>
            <a:pPr algn="just"/>
            <a:r>
              <a:rPr lang="en-US" sz="2000"/>
              <a:t>- System call Interrupt caused by INT instruction</a:t>
            </a:r>
          </a:p>
          <a:p>
            <a:pPr algn="just"/>
            <a:r>
              <a:rPr lang="en-US" sz="2000"/>
              <a:t>- Operating system must provide service for each interrupt </a:t>
            </a:r>
          </a:p>
          <a:p>
            <a:pPr algn="just"/>
            <a:r>
              <a:rPr lang="en-US" sz="2000"/>
              <a:t>   : ISR(Insterrupt Service Routine)</a:t>
            </a:r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735163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769" y="229016"/>
            <a:ext cx="8229600" cy="492677"/>
          </a:xfrm>
        </p:spPr>
        <p:txBody>
          <a:bodyPr>
            <a:normAutofit/>
          </a:bodyPr>
          <a:lstStyle/>
          <a:p>
            <a:r>
              <a:rPr lang="en-US" sz="3200"/>
              <a:t>you can create a new system call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63B365-6F91-4476-8C05-2F91374F3CAE}"/>
              </a:ext>
            </a:extLst>
          </p:cNvPr>
          <p:cNvSpPr txBox="1"/>
          <p:nvPr/>
        </p:nvSpPr>
        <p:spPr>
          <a:xfrm>
            <a:off x="457200" y="1125693"/>
            <a:ext cx="18105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my_syscall(...){</a:t>
            </a:r>
          </a:p>
          <a:p>
            <a:r>
              <a:rPr lang="en-US" sz="1400"/>
              <a:t>  .............</a:t>
            </a:r>
          </a:p>
          <a:p>
            <a:r>
              <a:rPr lang="en-US" sz="1400"/>
              <a:t>  mov </a:t>
            </a:r>
            <a:r>
              <a:rPr lang="en-US" sz="1400">
                <a:solidFill>
                  <a:srgbClr val="FF0000"/>
                </a:solidFill>
              </a:rPr>
              <a:t>eax, 17</a:t>
            </a:r>
          </a:p>
          <a:p>
            <a:r>
              <a:rPr lang="en-US" sz="1400"/>
              <a:t>  int 0x80</a:t>
            </a:r>
          </a:p>
          <a:p>
            <a:r>
              <a:rPr lang="en-US" sz="1400"/>
              <a:t>  .........</a:t>
            </a:r>
          </a:p>
          <a:p>
            <a:r>
              <a:rPr lang="en-US" sz="1400"/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DFB4D7-55F6-4A99-8539-065233D4E3C4}"/>
              </a:ext>
            </a:extLst>
          </p:cNvPr>
          <p:cNvSpPr txBox="1"/>
          <p:nvPr/>
        </p:nvSpPr>
        <p:spPr>
          <a:xfrm>
            <a:off x="475095" y="3419106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arch/x86/kernel/entry_32.S</a:t>
            </a:r>
          </a:p>
          <a:p>
            <a:endParaRPr lang="en-US" sz="1600"/>
          </a:p>
          <a:p>
            <a:r>
              <a:rPr lang="en-US" sz="1600"/>
              <a:t>ENTRY(system_call)</a:t>
            </a:r>
          </a:p>
          <a:p>
            <a:r>
              <a:rPr lang="en-US" sz="1600"/>
              <a:t>   .............</a:t>
            </a:r>
          </a:p>
          <a:p>
            <a:r>
              <a:rPr lang="en-US" sz="1600"/>
              <a:t>   call *sys_call_table(, %eax, 4)</a:t>
            </a:r>
          </a:p>
          <a:p>
            <a:r>
              <a:rPr lang="en-US" sz="1600"/>
              <a:t>   ............</a:t>
            </a: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49B6E0F6-240E-46F4-9224-0066E36AC767}"/>
              </a:ext>
            </a:extLst>
          </p:cNvPr>
          <p:cNvCxnSpPr>
            <a:cxnSpLocks/>
          </p:cNvCxnSpPr>
          <p:nvPr/>
        </p:nvCxnSpPr>
        <p:spPr>
          <a:xfrm>
            <a:off x="4593569" y="1484784"/>
            <a:ext cx="0" cy="45628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E1D5C2C1-5E6E-4C14-A52A-8BCECF51765D}"/>
              </a:ext>
            </a:extLst>
          </p:cNvPr>
          <p:cNvCxnSpPr/>
          <p:nvPr/>
        </p:nvCxnSpPr>
        <p:spPr>
          <a:xfrm>
            <a:off x="5940152" y="1392238"/>
            <a:ext cx="0" cy="4675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27E98A3C-AA72-4DE2-88A2-60FE7C11EA1A}"/>
              </a:ext>
            </a:extLst>
          </p:cNvPr>
          <p:cNvCxnSpPr/>
          <p:nvPr/>
        </p:nvCxnSpPr>
        <p:spPr>
          <a:xfrm>
            <a:off x="4572000" y="609329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ABADE7D-9798-4145-A9CC-C9870231B393}"/>
              </a:ext>
            </a:extLst>
          </p:cNvPr>
          <p:cNvSpPr txBox="1"/>
          <p:nvPr/>
        </p:nvSpPr>
        <p:spPr>
          <a:xfrm>
            <a:off x="4572000" y="6259652"/>
            <a:ext cx="1872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sys_call_table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B11D2AA7-D4EB-48A5-8E3D-5EA144E5213C}"/>
              </a:ext>
            </a:extLst>
          </p:cNvPr>
          <p:cNvCxnSpPr/>
          <p:nvPr/>
        </p:nvCxnSpPr>
        <p:spPr>
          <a:xfrm>
            <a:off x="4572000" y="530120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08AD701D-622B-49F6-A264-601685DE716B}"/>
              </a:ext>
            </a:extLst>
          </p:cNvPr>
          <p:cNvCxnSpPr/>
          <p:nvPr/>
        </p:nvCxnSpPr>
        <p:spPr>
          <a:xfrm>
            <a:off x="4572000" y="45811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043AC376-7EED-4DE6-897E-5F7F9F2750C2}"/>
              </a:ext>
            </a:extLst>
          </p:cNvPr>
          <p:cNvCxnSpPr/>
          <p:nvPr/>
        </p:nvCxnSpPr>
        <p:spPr>
          <a:xfrm>
            <a:off x="4572000" y="49411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A70685-BA1A-4CFB-8B4A-6B83FD571235}"/>
              </a:ext>
            </a:extLst>
          </p:cNvPr>
          <p:cNvSpPr txBox="1"/>
          <p:nvPr/>
        </p:nvSpPr>
        <p:spPr>
          <a:xfrm>
            <a:off x="4139952" y="4941168"/>
            <a:ext cx="4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136510-1927-4EE3-B16E-784699C51AD0}"/>
              </a:ext>
            </a:extLst>
          </p:cNvPr>
          <p:cNvSpPr txBox="1"/>
          <p:nvPr/>
        </p:nvSpPr>
        <p:spPr>
          <a:xfrm>
            <a:off x="4126557" y="4604102"/>
            <a:ext cx="4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21D97B2-12C0-4402-B514-22F788BFFE48}"/>
              </a:ext>
            </a:extLst>
          </p:cNvPr>
          <p:cNvSpPr txBox="1"/>
          <p:nvPr/>
        </p:nvSpPr>
        <p:spPr>
          <a:xfrm>
            <a:off x="4729464" y="4933830"/>
            <a:ext cx="1512166" cy="37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sys_read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1FEA0E2-F0D2-495F-9985-C88E83926198}"/>
              </a:ext>
            </a:extLst>
          </p:cNvPr>
          <p:cNvSpPr txBox="1"/>
          <p:nvPr/>
        </p:nvSpPr>
        <p:spPr>
          <a:xfrm>
            <a:off x="4752018" y="4588219"/>
            <a:ext cx="1512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sys_write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317BB9-2F5F-4B1A-973F-97E14981069C}"/>
              </a:ext>
            </a:extLst>
          </p:cNvPr>
          <p:cNvSpPr txBox="1"/>
          <p:nvPr/>
        </p:nvSpPr>
        <p:spPr>
          <a:xfrm>
            <a:off x="7073948" y="2979869"/>
            <a:ext cx="181853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fs/read_write.c</a:t>
            </a:r>
          </a:p>
          <a:p>
            <a:endParaRPr lang="en-US"/>
          </a:p>
          <a:p>
            <a:r>
              <a:rPr lang="en-US"/>
              <a:t>my_syscall(...){</a:t>
            </a:r>
          </a:p>
          <a:p>
            <a:r>
              <a:rPr lang="en-US"/>
              <a:t>   ..............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sys_write(......){</a:t>
            </a:r>
          </a:p>
          <a:p>
            <a:r>
              <a:rPr lang="en-US"/>
              <a:t>    ...........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sys_read(.....){</a:t>
            </a:r>
          </a:p>
          <a:p>
            <a:r>
              <a:rPr lang="en-US"/>
              <a:t>    ............</a:t>
            </a:r>
          </a:p>
          <a:p>
            <a:r>
              <a:rPr lang="en-US"/>
              <a:t>}</a:t>
            </a:r>
          </a:p>
        </p:txBody>
      </p: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DB5CCA3E-B82D-460A-85A5-F609B89A4E33}"/>
              </a:ext>
            </a:extLst>
          </p:cNvPr>
          <p:cNvCxnSpPr>
            <a:cxnSpLocks/>
            <a:endCxn id="15" idx="0"/>
          </p:cNvCxnSpPr>
          <p:nvPr/>
        </p:nvCxnSpPr>
        <p:spPr>
          <a:xfrm flipH="1">
            <a:off x="2131279" y="2004916"/>
            <a:ext cx="784537" cy="1414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692D6E6E-573B-4AC8-B636-E8B9F7485977}"/>
              </a:ext>
            </a:extLst>
          </p:cNvPr>
          <p:cNvCxnSpPr>
            <a:cxnSpLocks/>
          </p:cNvCxnSpPr>
          <p:nvPr/>
        </p:nvCxnSpPr>
        <p:spPr>
          <a:xfrm>
            <a:off x="5940152" y="5085184"/>
            <a:ext cx="1133795" cy="7827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76ABAFC3-934F-46A7-B91C-3EC785BCE351}"/>
              </a:ext>
            </a:extLst>
          </p:cNvPr>
          <p:cNvCxnSpPr>
            <a:cxnSpLocks/>
          </p:cNvCxnSpPr>
          <p:nvPr/>
        </p:nvCxnSpPr>
        <p:spPr>
          <a:xfrm>
            <a:off x="5958047" y="4715852"/>
            <a:ext cx="961350" cy="570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60098E84-1E2A-4FAF-ADFC-9517671FECAA}"/>
              </a:ext>
            </a:extLst>
          </p:cNvPr>
          <p:cNvSpPr txBox="1"/>
          <p:nvPr/>
        </p:nvSpPr>
        <p:spPr>
          <a:xfrm>
            <a:off x="2549521" y="1608734"/>
            <a:ext cx="18105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syscall(</a:t>
            </a:r>
            <a:r>
              <a:rPr lang="en-US" sz="1400">
                <a:solidFill>
                  <a:srgbClr val="FF0000"/>
                </a:solidFill>
              </a:rPr>
              <a:t>1</a:t>
            </a:r>
            <a:r>
              <a:rPr lang="en-US" sz="1400"/>
              <a:t>7);</a:t>
            </a:r>
          </a:p>
        </p:txBody>
      </p:sp>
      <p:sp>
        <p:nvSpPr>
          <p:cNvPr id="4" name="자유형: 도형 3">
            <a:extLst>
              <a:ext uri="{FF2B5EF4-FFF2-40B4-BE49-F238E27FC236}">
                <a16:creationId xmlns:a16="http://schemas.microsoft.com/office/drawing/2014/main" id="{E05D71CF-ACF8-4F8E-A9DE-44A1EFE71153}"/>
              </a:ext>
            </a:extLst>
          </p:cNvPr>
          <p:cNvSpPr/>
          <p:nvPr/>
        </p:nvSpPr>
        <p:spPr>
          <a:xfrm>
            <a:off x="1741714" y="1735208"/>
            <a:ext cx="191713" cy="269708"/>
          </a:xfrm>
          <a:custGeom>
            <a:avLst/>
            <a:gdLst>
              <a:gd name="connsiteX0" fmla="*/ 0 w 191713"/>
              <a:gd name="connsiteY0" fmla="*/ 6506 h 269708"/>
              <a:gd name="connsiteX1" fmla="*/ 130629 w 191713"/>
              <a:gd name="connsiteY1" fmla="*/ 21021 h 269708"/>
              <a:gd name="connsiteX2" fmla="*/ 43543 w 191713"/>
              <a:gd name="connsiteY2" fmla="*/ 253249 h 269708"/>
              <a:gd name="connsiteX3" fmla="*/ 29029 w 191713"/>
              <a:gd name="connsiteY3" fmla="*/ 195192 h 269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713" h="269708">
                <a:moveTo>
                  <a:pt x="0" y="6506"/>
                </a:moveTo>
                <a:cubicBezTo>
                  <a:pt x="43543" y="11344"/>
                  <a:pt x="112836" y="-19014"/>
                  <a:pt x="130629" y="21021"/>
                </a:cubicBezTo>
                <a:cubicBezTo>
                  <a:pt x="264562" y="322368"/>
                  <a:pt x="152022" y="274944"/>
                  <a:pt x="43543" y="253249"/>
                </a:cubicBezTo>
                <a:cubicBezTo>
                  <a:pt x="10720" y="204013"/>
                  <a:pt x="2180" y="222041"/>
                  <a:pt x="29029" y="19519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D53063C4-4A27-4635-8BA1-F2D55816867C}"/>
              </a:ext>
            </a:extLst>
          </p:cNvPr>
          <p:cNvCxnSpPr>
            <a:endCxn id="3" idx="1"/>
          </p:cNvCxnSpPr>
          <p:nvPr/>
        </p:nvCxnSpPr>
        <p:spPr>
          <a:xfrm>
            <a:off x="2050612" y="1762622"/>
            <a:ext cx="49890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3527D573-7691-4577-8836-EF2774C585E8}"/>
              </a:ext>
            </a:extLst>
          </p:cNvPr>
          <p:cNvCxnSpPr/>
          <p:nvPr/>
        </p:nvCxnSpPr>
        <p:spPr>
          <a:xfrm>
            <a:off x="1086629" y="2510688"/>
            <a:ext cx="146064" cy="774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D2DF069F-1511-4D25-90A6-7AEFDA53F9BB}"/>
              </a:ext>
            </a:extLst>
          </p:cNvPr>
          <p:cNvCxnSpPr/>
          <p:nvPr/>
        </p:nvCxnSpPr>
        <p:spPr>
          <a:xfrm>
            <a:off x="4571992" y="3140968"/>
            <a:ext cx="1386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연결선 15">
            <a:extLst>
              <a:ext uri="{FF2B5EF4-FFF2-40B4-BE49-F238E27FC236}">
                <a16:creationId xmlns:a16="http://schemas.microsoft.com/office/drawing/2014/main" id="{2B99AFBF-4897-47DE-8E00-9CC10BD849C3}"/>
              </a:ext>
            </a:extLst>
          </p:cNvPr>
          <p:cNvCxnSpPr/>
          <p:nvPr/>
        </p:nvCxnSpPr>
        <p:spPr>
          <a:xfrm>
            <a:off x="4593569" y="3429000"/>
            <a:ext cx="13644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1FE92C56-808E-4082-A68D-94F205F2CAA8}"/>
              </a:ext>
            </a:extLst>
          </p:cNvPr>
          <p:cNvCxnSpPr/>
          <p:nvPr/>
        </p:nvCxnSpPr>
        <p:spPr>
          <a:xfrm>
            <a:off x="4571992" y="2348880"/>
            <a:ext cx="1386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BE6333BE-944B-4DE3-9B33-7A85BF949DC5}"/>
              </a:ext>
            </a:extLst>
          </p:cNvPr>
          <p:cNvCxnSpPr/>
          <p:nvPr/>
        </p:nvCxnSpPr>
        <p:spPr>
          <a:xfrm>
            <a:off x="4593569" y="1877791"/>
            <a:ext cx="1386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직선 연결선 40">
            <a:extLst>
              <a:ext uri="{FF2B5EF4-FFF2-40B4-BE49-F238E27FC236}">
                <a16:creationId xmlns:a16="http://schemas.microsoft.com/office/drawing/2014/main" id="{E05E4C3B-5487-4371-9B57-A7847A6CF828}"/>
              </a:ext>
            </a:extLst>
          </p:cNvPr>
          <p:cNvCxnSpPr/>
          <p:nvPr/>
        </p:nvCxnSpPr>
        <p:spPr>
          <a:xfrm>
            <a:off x="4593569" y="2132856"/>
            <a:ext cx="13860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2C7D7B89-80F2-4198-9B51-6920AE42116B}"/>
              </a:ext>
            </a:extLst>
          </p:cNvPr>
          <p:cNvSpPr txBox="1"/>
          <p:nvPr/>
        </p:nvSpPr>
        <p:spPr>
          <a:xfrm>
            <a:off x="4031717" y="3117444"/>
            <a:ext cx="561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09F247F-BDEC-4EBB-96A2-229F19A9DC2C}"/>
              </a:ext>
            </a:extLst>
          </p:cNvPr>
          <p:cNvSpPr txBox="1"/>
          <p:nvPr/>
        </p:nvSpPr>
        <p:spPr>
          <a:xfrm>
            <a:off x="4103950" y="2084523"/>
            <a:ext cx="534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31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E99525-D0A3-4B28-BC67-AF748F369D10}"/>
              </a:ext>
            </a:extLst>
          </p:cNvPr>
          <p:cNvSpPr txBox="1"/>
          <p:nvPr/>
        </p:nvSpPr>
        <p:spPr>
          <a:xfrm>
            <a:off x="4086056" y="1811015"/>
            <a:ext cx="552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32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9E5660E-F216-4D41-90E0-3DE9855BADB4}"/>
              </a:ext>
            </a:extLst>
          </p:cNvPr>
          <p:cNvSpPr txBox="1"/>
          <p:nvPr/>
        </p:nvSpPr>
        <p:spPr>
          <a:xfrm>
            <a:off x="4615139" y="2060453"/>
            <a:ext cx="1444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sys_ni_syscall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DAA67D4-9213-4C00-8C0A-F1D0EACF95D9}"/>
              </a:ext>
            </a:extLst>
          </p:cNvPr>
          <p:cNvSpPr txBox="1"/>
          <p:nvPr/>
        </p:nvSpPr>
        <p:spPr>
          <a:xfrm>
            <a:off x="4594874" y="1833797"/>
            <a:ext cx="1444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sys_ni_syscall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4F50211-0E93-400C-8366-3C197A1E55F2}"/>
              </a:ext>
            </a:extLst>
          </p:cNvPr>
          <p:cNvSpPr txBox="1"/>
          <p:nvPr/>
        </p:nvSpPr>
        <p:spPr>
          <a:xfrm>
            <a:off x="4615138" y="3076052"/>
            <a:ext cx="15882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rgbClr val="FF0000"/>
                </a:solidFill>
              </a:rPr>
              <a:t>my_syscall</a:t>
            </a:r>
          </a:p>
        </p:txBody>
      </p:sp>
      <p:cxnSp>
        <p:nvCxnSpPr>
          <p:cNvPr id="53" name="직선 화살표 연결선 52">
            <a:extLst>
              <a:ext uri="{FF2B5EF4-FFF2-40B4-BE49-F238E27FC236}">
                <a16:creationId xmlns:a16="http://schemas.microsoft.com/office/drawing/2014/main" id="{739EE2B3-A692-4C79-97CF-C29E60A6DEC4}"/>
              </a:ext>
            </a:extLst>
          </p:cNvPr>
          <p:cNvCxnSpPr>
            <a:cxnSpLocks/>
          </p:cNvCxnSpPr>
          <p:nvPr/>
        </p:nvCxnSpPr>
        <p:spPr>
          <a:xfrm>
            <a:off x="5958046" y="3284984"/>
            <a:ext cx="1077676" cy="3213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221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Creating a new system call and using it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>
                <a:solidFill>
                  <a:srgbClr val="FF0000"/>
                </a:solidFill>
              </a:rPr>
              <a:t>Creating</a:t>
            </a:r>
            <a:r>
              <a:rPr lang="en-US" sz="1800"/>
              <a:t> a new system call : 2 steps</a:t>
            </a:r>
          </a:p>
          <a:p>
            <a:pPr algn="just"/>
            <a:r>
              <a:rPr lang="en-US" sz="2000"/>
              <a:t>  - find empty sys_call_table entry (sys_ni_syscall) : </a:t>
            </a:r>
            <a:r>
              <a:rPr lang="en-US" sz="2000">
                <a:solidFill>
                  <a:srgbClr val="FF0000"/>
                </a:solidFill>
              </a:rPr>
              <a:t>x</a:t>
            </a:r>
          </a:p>
          <a:p>
            <a:pPr algn="just"/>
            <a:r>
              <a:rPr lang="en-US" sz="2000"/>
              <a:t>  - 1) write new system call name: my_syscall</a:t>
            </a:r>
          </a:p>
          <a:p>
            <a:pPr algn="just"/>
            <a:r>
              <a:rPr lang="en-US" sz="2000"/>
              <a:t>  - 2) define my_syscall (in appropriate file such as fs/read_write.c)</a:t>
            </a:r>
          </a:p>
          <a:p>
            <a:pPr algn="just" latinLnBrk="1"/>
            <a:r>
              <a:rPr lang="en-US" sz="1800" kern="100">
                <a:solidFill>
                  <a:srgbClr val="393939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</a:t>
            </a:r>
            <a:r>
              <a:rPr lang="en-US" sz="1800" b="1" kern="100">
                <a:solidFill>
                  <a:srgbClr val="393939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asmlinkage void my_syscall(){</a:t>
            </a:r>
            <a:endParaRPr lang="en-US" sz="1800" b="1" kern="100">
              <a:effectLst/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800" b="1" kern="100">
                <a:solidFill>
                  <a:srgbClr val="393939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    printk("hello from my_syscall\n");</a:t>
            </a:r>
            <a:endParaRPr lang="en-US" sz="1800" b="1" kern="100">
              <a:effectLst/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 latinLnBrk="1"/>
            <a:r>
              <a:rPr lang="en-US" sz="1800" b="1" kern="100">
                <a:solidFill>
                  <a:srgbClr val="393939"/>
                </a:solidFill>
                <a:effectLst/>
                <a:latin typeface="바탕" panose="02030600000101010101" pitchFamily="18" charset="-127"/>
                <a:ea typeface="바탕" panose="02030600000101010101" pitchFamily="18" charset="-127"/>
                <a:cs typeface="Times New Roman" panose="02020603050405020304" pitchFamily="18" charset="0"/>
              </a:rPr>
              <a:t>             }</a:t>
            </a:r>
            <a:endParaRPr lang="en-US" sz="1800" b="1" kern="100">
              <a:effectLst/>
              <a:latin typeface="바탕" panose="02030600000101010101" pitchFamily="18" charset="-127"/>
              <a:ea typeface="바탕" panose="02030600000101010101" pitchFamily="18" charset="-127"/>
              <a:cs typeface="Times New Roman" panose="02020603050405020304" pitchFamily="18" charset="0"/>
            </a:endParaRPr>
          </a:p>
          <a:p>
            <a:pPr algn="just"/>
            <a:r>
              <a:rPr lang="en-US" sz="2000"/>
              <a:t>  - recompile and reboot</a:t>
            </a:r>
          </a:p>
          <a:p>
            <a:pPr algn="just"/>
            <a:endParaRPr lang="en-US" sz="2000"/>
          </a:p>
          <a:p>
            <a:pPr algn="just"/>
            <a:r>
              <a:rPr lang="en-US" sz="2000">
                <a:solidFill>
                  <a:srgbClr val="FF0000"/>
                </a:solidFill>
              </a:rPr>
              <a:t>Using</a:t>
            </a:r>
            <a:r>
              <a:rPr lang="en-US" sz="2000"/>
              <a:t> it: ex1.c</a:t>
            </a:r>
          </a:p>
          <a:p>
            <a:pPr algn="just"/>
            <a:r>
              <a:rPr lang="en-US" sz="2000"/>
              <a:t>    void main(){</a:t>
            </a:r>
          </a:p>
          <a:p>
            <a:pPr algn="just"/>
            <a:r>
              <a:rPr lang="en-US" sz="2000"/>
              <a:t>       syscall(</a:t>
            </a:r>
            <a:r>
              <a:rPr lang="en-US" sz="2000">
                <a:solidFill>
                  <a:srgbClr val="FF0000"/>
                </a:solidFill>
              </a:rPr>
              <a:t>x</a:t>
            </a:r>
            <a:r>
              <a:rPr lang="en-US" sz="2000"/>
              <a:t>);</a:t>
            </a:r>
          </a:p>
          <a:p>
            <a:pPr algn="just"/>
            <a:r>
              <a:rPr lang="en-US" sz="2000"/>
              <a:t>    }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67E1FE-B708-46BA-BA9C-084866B906B3}"/>
              </a:ext>
            </a:extLst>
          </p:cNvPr>
          <p:cNvSpPr txBox="1"/>
          <p:nvPr/>
        </p:nvSpPr>
        <p:spPr>
          <a:xfrm>
            <a:off x="5220072" y="4554399"/>
            <a:ext cx="21602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#./ex1</a:t>
            </a:r>
          </a:p>
          <a:p>
            <a:r>
              <a:rPr lang="en-US"/>
              <a:t>==&gt; syscall(x)</a:t>
            </a:r>
          </a:p>
          <a:p>
            <a:r>
              <a:rPr lang="en-US"/>
              <a:t>==&gt; mov eax, x</a:t>
            </a:r>
          </a:p>
          <a:p>
            <a:r>
              <a:rPr lang="en-US"/>
              <a:t>       int   0x80</a:t>
            </a:r>
          </a:p>
          <a:p>
            <a:r>
              <a:rPr lang="en-US"/>
              <a:t>==&gt; system_call</a:t>
            </a:r>
          </a:p>
          <a:p>
            <a:r>
              <a:rPr lang="en-US"/>
              <a:t>==&gt; my_syscall</a:t>
            </a:r>
          </a:p>
        </p:txBody>
      </p:sp>
      <p:cxnSp>
        <p:nvCxnSpPr>
          <p:cNvPr id="6" name="직선 화살표 연결선 5">
            <a:extLst>
              <a:ext uri="{FF2B5EF4-FFF2-40B4-BE49-F238E27FC236}">
                <a16:creationId xmlns:a16="http://schemas.microsoft.com/office/drawing/2014/main" id="{3DC3DDF0-C62B-43B6-A3E1-E30B1BF04078}"/>
              </a:ext>
            </a:extLst>
          </p:cNvPr>
          <p:cNvCxnSpPr/>
          <p:nvPr/>
        </p:nvCxnSpPr>
        <p:spPr>
          <a:xfrm>
            <a:off x="3419872" y="5301208"/>
            <a:ext cx="1368152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7281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hw 11 hint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200"/>
              <a:t>- You can call an external function in entry_32.S code with "call".</a:t>
            </a:r>
          </a:p>
          <a:p>
            <a:pPr algn="just"/>
            <a:r>
              <a:rPr lang="en-US" sz="1200"/>
              <a:t>        ............</a:t>
            </a:r>
          </a:p>
          <a:p>
            <a:pPr algn="just"/>
            <a:r>
              <a:rPr lang="en-US" sz="1200"/>
              <a:t>        call  foo</a:t>
            </a:r>
          </a:p>
          <a:p>
            <a:pPr algn="just"/>
            <a:r>
              <a:rPr lang="en-US" sz="1200"/>
              <a:t>        ............</a:t>
            </a:r>
          </a:p>
          <a:p>
            <a:pPr algn="just"/>
            <a:r>
              <a:rPr lang="en-US" sz="1200"/>
              <a:t>- You define foo in some appropriate place (e.g. fs/read_write.c)</a:t>
            </a:r>
          </a:p>
          <a:p>
            <a:pPr algn="just"/>
            <a:r>
              <a:rPr lang="en-US" sz="1200"/>
              <a:t>       .............</a:t>
            </a:r>
          </a:p>
          <a:p>
            <a:pPr algn="just"/>
            <a:r>
              <a:rPr lang="en-US" sz="1200"/>
              <a:t>       void foo(){</a:t>
            </a:r>
          </a:p>
          <a:p>
            <a:pPr algn="just"/>
            <a:r>
              <a:rPr lang="en-US" sz="1200"/>
              <a:t>            ..........</a:t>
            </a:r>
          </a:p>
          <a:p>
            <a:pPr algn="just"/>
            <a:r>
              <a:rPr lang="en-US" sz="1200"/>
              <a:t>       }</a:t>
            </a:r>
          </a:p>
          <a:p>
            <a:pPr algn="just"/>
            <a:r>
              <a:rPr lang="en-US" sz="1200"/>
              <a:t>- To pass an argument to this function, use stack</a:t>
            </a:r>
          </a:p>
          <a:p>
            <a:pPr algn="just"/>
            <a:r>
              <a:rPr lang="en-US" sz="1200"/>
              <a:t>     .........</a:t>
            </a:r>
          </a:p>
          <a:p>
            <a:pPr algn="just"/>
            <a:r>
              <a:rPr lang="en-US" sz="1200"/>
              <a:t>     pushl  %eax</a:t>
            </a:r>
          </a:p>
          <a:p>
            <a:pPr algn="just"/>
            <a:r>
              <a:rPr lang="en-US" sz="1200"/>
              <a:t>     call     foo</a:t>
            </a:r>
          </a:p>
          <a:p>
            <a:pPr algn="just"/>
            <a:r>
              <a:rPr lang="en-US" sz="1200"/>
              <a:t>     popl   %eax</a:t>
            </a:r>
          </a:p>
          <a:p>
            <a:pPr algn="just"/>
            <a:r>
              <a:rPr lang="en-US" sz="1200"/>
              <a:t>- When you pass argument, you need to attach "asmlinkage" to the function definiation</a:t>
            </a:r>
          </a:p>
          <a:p>
            <a:pPr algn="just"/>
            <a:r>
              <a:rPr lang="en-US" sz="1200"/>
              <a:t>     ............</a:t>
            </a:r>
          </a:p>
          <a:p>
            <a:pPr algn="just"/>
            <a:r>
              <a:rPr lang="en-US" sz="1200"/>
              <a:t>     asmlinkage void foo(int x){  // %eax will be passed into x</a:t>
            </a:r>
          </a:p>
          <a:p>
            <a:pPr algn="just"/>
            <a:r>
              <a:rPr lang="en-US" sz="1200"/>
              <a:t>         ............</a:t>
            </a:r>
          </a:p>
          <a:p>
            <a:pPr algn="just"/>
            <a:r>
              <a:rPr lang="en-US" sz="1200"/>
              <a:t>     }</a:t>
            </a:r>
          </a:p>
          <a:p>
            <a:pPr algn="just"/>
            <a:endParaRPr lang="en-US" sz="1200"/>
          </a:p>
          <a:p>
            <a:pPr algn="just"/>
            <a:endParaRPr lang="en-US" sz="2000"/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193347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system function to interrupt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000"/>
              <a:t>system function</a:t>
            </a:r>
          </a:p>
          <a:p>
            <a:pPr algn="just"/>
            <a:r>
              <a:rPr lang="en-US" sz="2000"/>
              <a:t>==&gt;</a:t>
            </a:r>
          </a:p>
          <a:p>
            <a:pPr algn="just"/>
            <a:r>
              <a:rPr lang="en-US" sz="2000"/>
              <a:t>MOV eax, syscall#</a:t>
            </a:r>
          </a:p>
          <a:p>
            <a:pPr algn="just"/>
            <a:r>
              <a:rPr lang="en-US" sz="2000"/>
              <a:t>INT  0x80</a:t>
            </a:r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420165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Example of system call interrupt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/>
              <a:t>printf("hi");   // display "hi" in the screen</a:t>
            </a:r>
          </a:p>
          <a:p>
            <a:pPr algn="just"/>
            <a:r>
              <a:rPr lang="en-US" sz="1800"/>
              <a:t>==&gt; write(1, "hi", 2);   // display 2 bytes of "hi" in file number 1 (screen)</a:t>
            </a:r>
          </a:p>
          <a:p>
            <a:pPr algn="just"/>
            <a:r>
              <a:rPr lang="en-US" sz="1800"/>
              <a:t>==&gt; mov ebx, 1        // file number passed in ebx</a:t>
            </a:r>
          </a:p>
          <a:p>
            <a:pPr algn="just"/>
            <a:r>
              <a:rPr lang="en-US" sz="1800"/>
              <a:t>       mov ecx, "hi"      // address of "hi" passed in ecx</a:t>
            </a:r>
          </a:p>
          <a:p>
            <a:pPr algn="just"/>
            <a:r>
              <a:rPr lang="en-US" sz="1800"/>
              <a:t>       mov edx, 2         // number of bytes to write passed in edx</a:t>
            </a:r>
          </a:p>
          <a:p>
            <a:pPr algn="just"/>
            <a:r>
              <a:rPr lang="en-US" sz="1800"/>
              <a:t>       </a:t>
            </a:r>
            <a:r>
              <a:rPr lang="en-US" sz="1800">
                <a:solidFill>
                  <a:srgbClr val="FF0000"/>
                </a:solidFill>
              </a:rPr>
              <a:t>mov eax, 4         </a:t>
            </a:r>
            <a:r>
              <a:rPr lang="en-US" sz="1800"/>
              <a:t>// system call number for write (4) passed in eax</a:t>
            </a:r>
          </a:p>
          <a:p>
            <a:pPr algn="just"/>
            <a:r>
              <a:rPr lang="en-US" sz="1800"/>
              <a:t>       </a:t>
            </a:r>
            <a:r>
              <a:rPr lang="en-US" sz="1800">
                <a:solidFill>
                  <a:srgbClr val="FF0000"/>
                </a:solidFill>
              </a:rPr>
              <a:t>int   0x80           </a:t>
            </a:r>
            <a:r>
              <a:rPr lang="en-US" sz="1800"/>
              <a:t>// INT instruction</a:t>
            </a:r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79691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Another example of system call interrupt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/>
              <a:t>scanf("%d", &amp;x)         // read a number in x</a:t>
            </a:r>
          </a:p>
          <a:p>
            <a:pPr algn="just"/>
            <a:r>
              <a:rPr lang="en-US" sz="1800"/>
              <a:t>==&gt; read(0, &amp;x, n);   // read n bytes from file number 0 (keyboard)</a:t>
            </a:r>
          </a:p>
          <a:p>
            <a:pPr algn="just"/>
            <a:r>
              <a:rPr lang="en-US" sz="1800"/>
              <a:t>==&gt; mov ebx, 0        // file number passed in ebx</a:t>
            </a:r>
          </a:p>
          <a:p>
            <a:pPr algn="just"/>
            <a:r>
              <a:rPr lang="en-US" sz="1800"/>
              <a:t>       mov ecx, &amp;x      // address of x passed in ecx</a:t>
            </a:r>
          </a:p>
          <a:p>
            <a:pPr algn="just"/>
            <a:r>
              <a:rPr lang="en-US" sz="1800"/>
              <a:t>       mov edx, n         // number of bytes to read passed in edx</a:t>
            </a:r>
          </a:p>
          <a:p>
            <a:pPr algn="just"/>
            <a:r>
              <a:rPr lang="en-US" sz="1800"/>
              <a:t>       </a:t>
            </a:r>
            <a:r>
              <a:rPr lang="en-US" sz="1800">
                <a:solidFill>
                  <a:srgbClr val="FF0000"/>
                </a:solidFill>
              </a:rPr>
              <a:t>mov eax, 3         </a:t>
            </a:r>
            <a:r>
              <a:rPr lang="en-US" sz="1800"/>
              <a:t>// system call number for read (3) passed in eax</a:t>
            </a:r>
          </a:p>
          <a:p>
            <a:pPr algn="just"/>
            <a:r>
              <a:rPr lang="en-US" sz="1800"/>
              <a:t>       </a:t>
            </a:r>
            <a:r>
              <a:rPr lang="en-US" sz="1800">
                <a:solidFill>
                  <a:srgbClr val="FF0000"/>
                </a:solidFill>
              </a:rPr>
              <a:t>int   0x80           </a:t>
            </a:r>
            <a:r>
              <a:rPr lang="en-US" sz="1800"/>
              <a:t>// INT instruction</a:t>
            </a:r>
          </a:p>
          <a:p>
            <a:pPr algn="just"/>
            <a:endParaRPr lang="en-US" sz="1800"/>
          </a:p>
          <a:p>
            <a:pPr algn="just"/>
            <a:r>
              <a:rPr lang="en-US" sz="1800"/>
              <a:t>- printf, scanf are library functions</a:t>
            </a:r>
          </a:p>
          <a:p>
            <a:pPr algn="just"/>
            <a:r>
              <a:rPr lang="en-US" sz="1800"/>
              <a:t>- write, read are system calls</a:t>
            </a:r>
          </a:p>
          <a:p>
            <a:pPr algn="just"/>
            <a:r>
              <a:rPr lang="en-US" sz="1800"/>
              <a:t>- </a:t>
            </a:r>
            <a:r>
              <a:rPr lang="en-US" sz="1800">
                <a:solidFill>
                  <a:srgbClr val="FF0000"/>
                </a:solidFill>
              </a:rPr>
              <a:t>All system calls run INT instruction at the end</a:t>
            </a:r>
          </a:p>
          <a:p>
            <a:pPr algn="just"/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878375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what happens when a system call is called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10C698D-1F59-4445-845C-F11A7EC222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>
            <a:normAutofit/>
          </a:bodyPr>
          <a:lstStyle/>
          <a:p>
            <a:pPr algn="just"/>
            <a:r>
              <a:rPr lang="en-US" sz="1600">
                <a:solidFill>
                  <a:srgbClr val="FF0000"/>
                </a:solidFill>
              </a:rPr>
              <a:t>1)</a:t>
            </a:r>
            <a:r>
              <a:rPr lang="en-US" sz="1600"/>
              <a:t> printf("hi");   </a:t>
            </a:r>
          </a:p>
          <a:p>
            <a:pPr algn="just"/>
            <a:r>
              <a:rPr lang="en-US" sz="1600"/>
              <a:t>==&gt; </a:t>
            </a:r>
            <a:r>
              <a:rPr lang="en-US" sz="1600">
                <a:solidFill>
                  <a:srgbClr val="FF0000"/>
                </a:solidFill>
              </a:rPr>
              <a:t>2)</a:t>
            </a:r>
            <a:r>
              <a:rPr lang="en-US" sz="1600"/>
              <a:t> write(1, "hi", 2); </a:t>
            </a:r>
          </a:p>
          <a:p>
            <a:pPr algn="just"/>
            <a:r>
              <a:rPr lang="en-US" sz="1600"/>
              <a:t>==&gt; mov ebx, 1</a:t>
            </a:r>
          </a:p>
          <a:p>
            <a:pPr algn="just"/>
            <a:r>
              <a:rPr lang="en-US" sz="1600"/>
              <a:t>       mov ecx, "hi"</a:t>
            </a:r>
          </a:p>
          <a:p>
            <a:pPr algn="just"/>
            <a:r>
              <a:rPr lang="en-US" sz="1600"/>
              <a:t>       mov edx, 2</a:t>
            </a:r>
          </a:p>
          <a:p>
            <a:pPr algn="just"/>
            <a:r>
              <a:rPr lang="en-US" sz="1600"/>
              <a:t>       </a:t>
            </a:r>
            <a:r>
              <a:rPr lang="en-US" sz="1600">
                <a:solidFill>
                  <a:srgbClr val="FF0000"/>
                </a:solidFill>
              </a:rPr>
              <a:t>mov eax, 4</a:t>
            </a:r>
            <a:endParaRPr lang="en-US" sz="1600"/>
          </a:p>
          <a:p>
            <a:pPr algn="just"/>
            <a:r>
              <a:rPr lang="en-US" sz="1600"/>
              <a:t>       </a:t>
            </a:r>
            <a:r>
              <a:rPr lang="en-US" sz="1600">
                <a:solidFill>
                  <a:srgbClr val="FF0000"/>
                </a:solidFill>
              </a:rPr>
              <a:t>int   0x80</a:t>
            </a:r>
            <a:endParaRPr lang="en-US" sz="1600"/>
          </a:p>
          <a:p>
            <a:pPr algn="just"/>
            <a:r>
              <a:rPr lang="en-US" sz="2000"/>
              <a:t>==&gt; </a:t>
            </a:r>
            <a:r>
              <a:rPr lang="en-US" sz="1600"/>
              <a:t>stop current program. </a:t>
            </a:r>
          </a:p>
          <a:p>
            <a:pPr algn="just"/>
            <a:r>
              <a:rPr lang="en-US" sz="1600"/>
              <a:t>        save eflag, cs, eip register</a:t>
            </a:r>
          </a:p>
          <a:p>
            <a:pPr algn="just"/>
            <a:r>
              <a:rPr lang="en-US" sz="1600"/>
              <a:t>        jump to IDT[0x80]</a:t>
            </a:r>
          </a:p>
          <a:p>
            <a:pPr algn="just"/>
            <a:r>
              <a:rPr lang="en-US" sz="2000"/>
              <a:t>==&gt; </a:t>
            </a:r>
            <a:r>
              <a:rPr lang="en-US" sz="1600">
                <a:solidFill>
                  <a:srgbClr val="FF0000"/>
                </a:solidFill>
              </a:rPr>
              <a:t>3)</a:t>
            </a:r>
            <a:r>
              <a:rPr lang="en-US" sz="1600"/>
              <a:t> arch/x86/kernel/entry_32.S:ENTRY(</a:t>
            </a:r>
            <a:r>
              <a:rPr lang="en-US" sz="1600">
                <a:solidFill>
                  <a:srgbClr val="FF0000"/>
                </a:solidFill>
              </a:rPr>
              <a:t>system_call</a:t>
            </a:r>
            <a:r>
              <a:rPr lang="en-US" sz="1600"/>
              <a:t>) --- ISR1</a:t>
            </a:r>
          </a:p>
          <a:p>
            <a:pPr algn="just"/>
            <a:r>
              <a:rPr lang="en-US" sz="2000"/>
              <a:t>==&gt; </a:t>
            </a:r>
            <a:r>
              <a:rPr lang="en-US" sz="1600">
                <a:solidFill>
                  <a:srgbClr val="FF0000"/>
                </a:solidFill>
              </a:rPr>
              <a:t>4)</a:t>
            </a:r>
            <a:r>
              <a:rPr lang="en-US" sz="1600"/>
              <a:t> fs/read_write.c: </a:t>
            </a:r>
            <a:r>
              <a:rPr lang="en-US" sz="1600">
                <a:solidFill>
                  <a:srgbClr val="FF0000"/>
                </a:solidFill>
              </a:rPr>
              <a:t>sys_write</a:t>
            </a:r>
            <a:r>
              <a:rPr lang="en-US" sz="1600"/>
              <a:t>(fd, buf, count)          --- ISR2</a:t>
            </a:r>
          </a:p>
        </p:txBody>
      </p:sp>
      <p:cxnSp>
        <p:nvCxnSpPr>
          <p:cNvPr id="5" name="직선 화살표 연결선 4">
            <a:extLst>
              <a:ext uri="{FF2B5EF4-FFF2-40B4-BE49-F238E27FC236}">
                <a16:creationId xmlns:a16="http://schemas.microsoft.com/office/drawing/2014/main" id="{06149AE8-1008-4A4E-A3BA-93E2A659AFB2}"/>
              </a:ext>
            </a:extLst>
          </p:cNvPr>
          <p:cNvCxnSpPr>
            <a:cxnSpLocks/>
          </p:cNvCxnSpPr>
          <p:nvPr/>
        </p:nvCxnSpPr>
        <p:spPr>
          <a:xfrm flipV="1">
            <a:off x="4067944" y="5373216"/>
            <a:ext cx="0" cy="2160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CE5A481-351E-48F2-8738-C94BD3836E7B}"/>
              </a:ext>
            </a:extLst>
          </p:cNvPr>
          <p:cNvSpPr txBox="1"/>
          <p:nvPr/>
        </p:nvSpPr>
        <p:spPr>
          <a:xfrm>
            <a:off x="3871883" y="561628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07839F-391F-4D6E-8269-120BB60EB9FE}"/>
              </a:ext>
            </a:extLst>
          </p:cNvPr>
          <p:cNvSpPr txBox="1"/>
          <p:nvPr/>
        </p:nvSpPr>
        <p:spPr>
          <a:xfrm>
            <a:off x="4221389" y="5859355"/>
            <a:ext cx="597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"hi"</a:t>
            </a:r>
          </a:p>
        </p:txBody>
      </p:sp>
      <p:cxnSp>
        <p:nvCxnSpPr>
          <p:cNvPr id="10" name="직선 화살표 연결선 9">
            <a:extLst>
              <a:ext uri="{FF2B5EF4-FFF2-40B4-BE49-F238E27FC236}">
                <a16:creationId xmlns:a16="http://schemas.microsoft.com/office/drawing/2014/main" id="{90A9445B-898E-47C9-9B0C-275D340B920F}"/>
              </a:ext>
            </a:extLst>
          </p:cNvPr>
          <p:cNvCxnSpPr>
            <a:cxnSpLocks/>
            <a:stCxn id="8" idx="0"/>
          </p:cNvCxnSpPr>
          <p:nvPr/>
        </p:nvCxnSpPr>
        <p:spPr>
          <a:xfrm flipV="1">
            <a:off x="4520220" y="5373217"/>
            <a:ext cx="0" cy="486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F8AC797-6C41-4840-B890-858CE16DE032}"/>
              </a:ext>
            </a:extLst>
          </p:cNvPr>
          <p:cNvSpPr txBox="1"/>
          <p:nvPr/>
        </p:nvSpPr>
        <p:spPr>
          <a:xfrm>
            <a:off x="4839278" y="576454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2</a:t>
            </a:r>
          </a:p>
        </p:txBody>
      </p:sp>
      <p:cxnSp>
        <p:nvCxnSpPr>
          <p:cNvPr id="14" name="직선 화살표 연결선 13">
            <a:extLst>
              <a:ext uri="{FF2B5EF4-FFF2-40B4-BE49-F238E27FC236}">
                <a16:creationId xmlns:a16="http://schemas.microsoft.com/office/drawing/2014/main" id="{69C0B167-7227-4EEA-B9CF-A319D53F8055}"/>
              </a:ext>
            </a:extLst>
          </p:cNvPr>
          <p:cNvCxnSpPr>
            <a:cxnSpLocks/>
          </p:cNvCxnSpPr>
          <p:nvPr/>
        </p:nvCxnSpPr>
        <p:spPr>
          <a:xfrm flipV="1">
            <a:off x="5034234" y="5373216"/>
            <a:ext cx="0" cy="391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>
            <a:extLst>
              <a:ext uri="{FF2B5EF4-FFF2-40B4-BE49-F238E27FC236}">
                <a16:creationId xmlns:a16="http://schemas.microsoft.com/office/drawing/2014/main" id="{C5026B83-9276-4055-9559-F5A46522B6C1}"/>
              </a:ext>
            </a:extLst>
          </p:cNvPr>
          <p:cNvCxnSpPr>
            <a:cxnSpLocks/>
          </p:cNvCxnSpPr>
          <p:nvPr/>
        </p:nvCxnSpPr>
        <p:spPr>
          <a:xfrm>
            <a:off x="457200" y="3647956"/>
            <a:ext cx="7715200" cy="0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64076C0-6149-44E5-91F4-6ACFA0B29044}"/>
              </a:ext>
            </a:extLst>
          </p:cNvPr>
          <p:cNvSpPr txBox="1"/>
          <p:nvPr/>
        </p:nvSpPr>
        <p:spPr>
          <a:xfrm>
            <a:off x="7164288" y="2612562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user space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F41C0D5-5F1B-4DD5-BF42-351E73B79F8C}"/>
              </a:ext>
            </a:extLst>
          </p:cNvPr>
          <p:cNvSpPr txBox="1"/>
          <p:nvPr/>
        </p:nvSpPr>
        <p:spPr>
          <a:xfrm>
            <a:off x="7164288" y="418451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kernel space</a:t>
            </a:r>
          </a:p>
        </p:txBody>
      </p:sp>
      <p:sp>
        <p:nvSpPr>
          <p:cNvPr id="19" name="자유형: 도형 18">
            <a:extLst>
              <a:ext uri="{FF2B5EF4-FFF2-40B4-BE49-F238E27FC236}">
                <a16:creationId xmlns:a16="http://schemas.microsoft.com/office/drawing/2014/main" id="{5A2B4302-E61A-48B9-8CB6-6151144AE8C5}"/>
              </a:ext>
            </a:extLst>
          </p:cNvPr>
          <p:cNvSpPr/>
          <p:nvPr/>
        </p:nvSpPr>
        <p:spPr>
          <a:xfrm>
            <a:off x="7213600" y="2380343"/>
            <a:ext cx="1393371" cy="885371"/>
          </a:xfrm>
          <a:custGeom>
            <a:avLst/>
            <a:gdLst>
              <a:gd name="connsiteX0" fmla="*/ 972457 w 1393371"/>
              <a:gd name="connsiteY0" fmla="*/ 827314 h 885371"/>
              <a:gd name="connsiteX1" fmla="*/ 841829 w 1393371"/>
              <a:gd name="connsiteY1" fmla="*/ 885371 h 885371"/>
              <a:gd name="connsiteX2" fmla="*/ 754743 w 1393371"/>
              <a:gd name="connsiteY2" fmla="*/ 870857 h 885371"/>
              <a:gd name="connsiteX3" fmla="*/ 653143 w 1393371"/>
              <a:gd name="connsiteY3" fmla="*/ 856343 h 885371"/>
              <a:gd name="connsiteX4" fmla="*/ 537029 w 1393371"/>
              <a:gd name="connsiteY4" fmla="*/ 841828 h 885371"/>
              <a:gd name="connsiteX5" fmla="*/ 435429 w 1393371"/>
              <a:gd name="connsiteY5" fmla="*/ 812800 h 885371"/>
              <a:gd name="connsiteX6" fmla="*/ 377371 w 1393371"/>
              <a:gd name="connsiteY6" fmla="*/ 798286 h 885371"/>
              <a:gd name="connsiteX7" fmla="*/ 333829 w 1393371"/>
              <a:gd name="connsiteY7" fmla="*/ 783771 h 885371"/>
              <a:gd name="connsiteX8" fmla="*/ 261257 w 1393371"/>
              <a:gd name="connsiteY8" fmla="*/ 769257 h 885371"/>
              <a:gd name="connsiteX9" fmla="*/ 217714 w 1393371"/>
              <a:gd name="connsiteY9" fmla="*/ 740228 h 885371"/>
              <a:gd name="connsiteX10" fmla="*/ 130629 w 1393371"/>
              <a:gd name="connsiteY10" fmla="*/ 682171 h 885371"/>
              <a:gd name="connsiteX11" fmla="*/ 72571 w 1393371"/>
              <a:gd name="connsiteY11" fmla="*/ 595086 h 885371"/>
              <a:gd name="connsiteX12" fmla="*/ 29029 w 1393371"/>
              <a:gd name="connsiteY12" fmla="*/ 508000 h 885371"/>
              <a:gd name="connsiteX13" fmla="*/ 0 w 1393371"/>
              <a:gd name="connsiteY13" fmla="*/ 406400 h 885371"/>
              <a:gd name="connsiteX14" fmla="*/ 14514 w 1393371"/>
              <a:gd name="connsiteY14" fmla="*/ 188686 h 885371"/>
              <a:gd name="connsiteX15" fmla="*/ 58057 w 1393371"/>
              <a:gd name="connsiteY15" fmla="*/ 159657 h 885371"/>
              <a:gd name="connsiteX16" fmla="*/ 101600 w 1393371"/>
              <a:gd name="connsiteY16" fmla="*/ 116114 h 885371"/>
              <a:gd name="connsiteX17" fmla="*/ 217714 w 1393371"/>
              <a:gd name="connsiteY17" fmla="*/ 72571 h 885371"/>
              <a:gd name="connsiteX18" fmla="*/ 595086 w 1393371"/>
              <a:gd name="connsiteY18" fmla="*/ 29028 h 885371"/>
              <a:gd name="connsiteX19" fmla="*/ 783771 w 1393371"/>
              <a:gd name="connsiteY19" fmla="*/ 0 h 885371"/>
              <a:gd name="connsiteX20" fmla="*/ 914400 w 1393371"/>
              <a:gd name="connsiteY20" fmla="*/ 0 h 885371"/>
              <a:gd name="connsiteX21" fmla="*/ 1074057 w 1393371"/>
              <a:gd name="connsiteY21" fmla="*/ 14514 h 885371"/>
              <a:gd name="connsiteX22" fmla="*/ 1117600 w 1393371"/>
              <a:gd name="connsiteY22" fmla="*/ 29028 h 885371"/>
              <a:gd name="connsiteX23" fmla="*/ 1175657 w 1393371"/>
              <a:gd name="connsiteY23" fmla="*/ 43543 h 885371"/>
              <a:gd name="connsiteX24" fmla="*/ 1219200 w 1393371"/>
              <a:gd name="connsiteY24" fmla="*/ 72571 h 885371"/>
              <a:gd name="connsiteX25" fmla="*/ 1262743 w 1393371"/>
              <a:gd name="connsiteY25" fmla="*/ 130628 h 885371"/>
              <a:gd name="connsiteX26" fmla="*/ 1335314 w 1393371"/>
              <a:gd name="connsiteY26" fmla="*/ 232228 h 885371"/>
              <a:gd name="connsiteX27" fmla="*/ 1349829 w 1393371"/>
              <a:gd name="connsiteY27" fmla="*/ 275771 h 885371"/>
              <a:gd name="connsiteX28" fmla="*/ 1378857 w 1393371"/>
              <a:gd name="connsiteY28" fmla="*/ 319314 h 885371"/>
              <a:gd name="connsiteX29" fmla="*/ 1393371 w 1393371"/>
              <a:gd name="connsiteY29" fmla="*/ 377371 h 885371"/>
              <a:gd name="connsiteX30" fmla="*/ 1378857 w 1393371"/>
              <a:gd name="connsiteY30" fmla="*/ 522514 h 885371"/>
              <a:gd name="connsiteX31" fmla="*/ 1320800 w 1393371"/>
              <a:gd name="connsiteY31" fmla="*/ 653143 h 885371"/>
              <a:gd name="connsiteX32" fmla="*/ 1277257 w 1393371"/>
              <a:gd name="connsiteY32" fmla="*/ 696686 h 885371"/>
              <a:gd name="connsiteX33" fmla="*/ 1190171 w 1393371"/>
              <a:gd name="connsiteY33" fmla="*/ 725714 h 885371"/>
              <a:gd name="connsiteX34" fmla="*/ 1146629 w 1393371"/>
              <a:gd name="connsiteY34" fmla="*/ 769257 h 885371"/>
              <a:gd name="connsiteX35" fmla="*/ 1059543 w 1393371"/>
              <a:gd name="connsiteY35" fmla="*/ 798286 h 885371"/>
              <a:gd name="connsiteX36" fmla="*/ 1016000 w 1393371"/>
              <a:gd name="connsiteY36" fmla="*/ 812800 h 885371"/>
              <a:gd name="connsiteX37" fmla="*/ 972457 w 1393371"/>
              <a:gd name="connsiteY37" fmla="*/ 841828 h 885371"/>
              <a:gd name="connsiteX38" fmla="*/ 928914 w 1393371"/>
              <a:gd name="connsiteY38" fmla="*/ 856343 h 885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393371" h="885371">
                <a:moveTo>
                  <a:pt x="972457" y="827314"/>
                </a:moveTo>
                <a:cubicBezTo>
                  <a:pt x="933117" y="850918"/>
                  <a:pt x="891661" y="885371"/>
                  <a:pt x="841829" y="885371"/>
                </a:cubicBezTo>
                <a:cubicBezTo>
                  <a:pt x="812400" y="885371"/>
                  <a:pt x="783830" y="875332"/>
                  <a:pt x="754743" y="870857"/>
                </a:cubicBezTo>
                <a:cubicBezTo>
                  <a:pt x="720930" y="865655"/>
                  <a:pt x="687053" y="860864"/>
                  <a:pt x="653143" y="856343"/>
                </a:cubicBezTo>
                <a:cubicBezTo>
                  <a:pt x="614479" y="851188"/>
                  <a:pt x="575504" y="848241"/>
                  <a:pt x="537029" y="841828"/>
                </a:cubicBezTo>
                <a:cubicBezTo>
                  <a:pt x="482570" y="832751"/>
                  <a:pt x="483752" y="826606"/>
                  <a:pt x="435429" y="812800"/>
                </a:cubicBezTo>
                <a:cubicBezTo>
                  <a:pt x="416248" y="807320"/>
                  <a:pt x="396552" y="803766"/>
                  <a:pt x="377371" y="798286"/>
                </a:cubicBezTo>
                <a:cubicBezTo>
                  <a:pt x="362660" y="794083"/>
                  <a:pt x="348671" y="787482"/>
                  <a:pt x="333829" y="783771"/>
                </a:cubicBezTo>
                <a:cubicBezTo>
                  <a:pt x="309896" y="777788"/>
                  <a:pt x="285448" y="774095"/>
                  <a:pt x="261257" y="769257"/>
                </a:cubicBezTo>
                <a:cubicBezTo>
                  <a:pt x="246743" y="759581"/>
                  <a:pt x="233316" y="748029"/>
                  <a:pt x="217714" y="740228"/>
                </a:cubicBezTo>
                <a:cubicBezTo>
                  <a:pt x="156063" y="709402"/>
                  <a:pt x="183158" y="749708"/>
                  <a:pt x="130629" y="682171"/>
                </a:cubicBezTo>
                <a:cubicBezTo>
                  <a:pt x="109210" y="654632"/>
                  <a:pt x="72571" y="595086"/>
                  <a:pt x="72571" y="595086"/>
                </a:cubicBezTo>
                <a:cubicBezTo>
                  <a:pt x="36092" y="485646"/>
                  <a:pt x="85298" y="620538"/>
                  <a:pt x="29029" y="508000"/>
                </a:cubicBezTo>
                <a:cubicBezTo>
                  <a:pt x="18616" y="487173"/>
                  <a:pt x="4652" y="425008"/>
                  <a:pt x="0" y="406400"/>
                </a:cubicBezTo>
                <a:cubicBezTo>
                  <a:pt x="4838" y="333829"/>
                  <a:pt x="-2145" y="259485"/>
                  <a:pt x="14514" y="188686"/>
                </a:cubicBezTo>
                <a:cubicBezTo>
                  <a:pt x="18509" y="171706"/>
                  <a:pt x="44656" y="170824"/>
                  <a:pt x="58057" y="159657"/>
                </a:cubicBezTo>
                <a:cubicBezTo>
                  <a:pt x="73826" y="146516"/>
                  <a:pt x="84897" y="128045"/>
                  <a:pt x="101600" y="116114"/>
                </a:cubicBezTo>
                <a:cubicBezTo>
                  <a:pt x="139603" y="88969"/>
                  <a:pt x="173605" y="82373"/>
                  <a:pt x="217714" y="72571"/>
                </a:cubicBezTo>
                <a:cubicBezTo>
                  <a:pt x="402466" y="31515"/>
                  <a:pt x="215661" y="87400"/>
                  <a:pt x="595086" y="29028"/>
                </a:cubicBezTo>
                <a:lnTo>
                  <a:pt x="783771" y="0"/>
                </a:lnTo>
                <a:cubicBezTo>
                  <a:pt x="925363" y="35397"/>
                  <a:pt x="748561" y="0"/>
                  <a:pt x="914400" y="0"/>
                </a:cubicBezTo>
                <a:cubicBezTo>
                  <a:pt x="967838" y="0"/>
                  <a:pt x="1020838" y="9676"/>
                  <a:pt x="1074057" y="14514"/>
                </a:cubicBezTo>
                <a:cubicBezTo>
                  <a:pt x="1088571" y="19352"/>
                  <a:pt x="1102889" y="24825"/>
                  <a:pt x="1117600" y="29028"/>
                </a:cubicBezTo>
                <a:cubicBezTo>
                  <a:pt x="1136780" y="34508"/>
                  <a:pt x="1157322" y="35685"/>
                  <a:pt x="1175657" y="43543"/>
                </a:cubicBezTo>
                <a:cubicBezTo>
                  <a:pt x="1191690" y="50415"/>
                  <a:pt x="1204686" y="62895"/>
                  <a:pt x="1219200" y="72571"/>
                </a:cubicBezTo>
                <a:cubicBezTo>
                  <a:pt x="1233714" y="91923"/>
                  <a:pt x="1248683" y="110943"/>
                  <a:pt x="1262743" y="130628"/>
                </a:cubicBezTo>
                <a:cubicBezTo>
                  <a:pt x="1368860" y="279193"/>
                  <a:pt x="1193009" y="42489"/>
                  <a:pt x="1335314" y="232228"/>
                </a:cubicBezTo>
                <a:cubicBezTo>
                  <a:pt x="1340152" y="246742"/>
                  <a:pt x="1342987" y="262087"/>
                  <a:pt x="1349829" y="275771"/>
                </a:cubicBezTo>
                <a:cubicBezTo>
                  <a:pt x="1357630" y="291373"/>
                  <a:pt x="1371986" y="303280"/>
                  <a:pt x="1378857" y="319314"/>
                </a:cubicBezTo>
                <a:cubicBezTo>
                  <a:pt x="1386715" y="337649"/>
                  <a:pt x="1388533" y="358019"/>
                  <a:pt x="1393371" y="377371"/>
                </a:cubicBezTo>
                <a:cubicBezTo>
                  <a:pt x="1388533" y="425752"/>
                  <a:pt x="1387817" y="474724"/>
                  <a:pt x="1378857" y="522514"/>
                </a:cubicBezTo>
                <a:cubicBezTo>
                  <a:pt x="1369670" y="571514"/>
                  <a:pt x="1352347" y="615287"/>
                  <a:pt x="1320800" y="653143"/>
                </a:cubicBezTo>
                <a:cubicBezTo>
                  <a:pt x="1307659" y="668912"/>
                  <a:pt x="1295200" y="686718"/>
                  <a:pt x="1277257" y="696686"/>
                </a:cubicBezTo>
                <a:cubicBezTo>
                  <a:pt x="1250509" y="711546"/>
                  <a:pt x="1190171" y="725714"/>
                  <a:pt x="1190171" y="725714"/>
                </a:cubicBezTo>
                <a:cubicBezTo>
                  <a:pt x="1175657" y="740228"/>
                  <a:pt x="1164572" y="759289"/>
                  <a:pt x="1146629" y="769257"/>
                </a:cubicBezTo>
                <a:cubicBezTo>
                  <a:pt x="1119881" y="784117"/>
                  <a:pt x="1088572" y="788610"/>
                  <a:pt x="1059543" y="798286"/>
                </a:cubicBezTo>
                <a:cubicBezTo>
                  <a:pt x="1045029" y="803124"/>
                  <a:pt x="1028730" y="804314"/>
                  <a:pt x="1016000" y="812800"/>
                </a:cubicBezTo>
                <a:cubicBezTo>
                  <a:pt x="1001486" y="822476"/>
                  <a:pt x="988059" y="834027"/>
                  <a:pt x="972457" y="841828"/>
                </a:cubicBezTo>
                <a:cubicBezTo>
                  <a:pt x="958773" y="848670"/>
                  <a:pt x="928914" y="856343"/>
                  <a:pt x="928914" y="85634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자유형: 도형 19">
            <a:extLst>
              <a:ext uri="{FF2B5EF4-FFF2-40B4-BE49-F238E27FC236}">
                <a16:creationId xmlns:a16="http://schemas.microsoft.com/office/drawing/2014/main" id="{2AEAB6B6-4413-4659-8509-CCB0CF226F8E}"/>
              </a:ext>
            </a:extLst>
          </p:cNvPr>
          <p:cNvSpPr/>
          <p:nvPr/>
        </p:nvSpPr>
        <p:spPr>
          <a:xfrm>
            <a:off x="7068457" y="4151086"/>
            <a:ext cx="1785257" cy="682171"/>
          </a:xfrm>
          <a:custGeom>
            <a:avLst/>
            <a:gdLst>
              <a:gd name="connsiteX0" fmla="*/ 1393372 w 1785257"/>
              <a:gd name="connsiteY0" fmla="*/ 682171 h 682171"/>
              <a:gd name="connsiteX1" fmla="*/ 1190172 w 1785257"/>
              <a:gd name="connsiteY1" fmla="*/ 653143 h 682171"/>
              <a:gd name="connsiteX2" fmla="*/ 1146629 w 1785257"/>
              <a:gd name="connsiteY2" fmla="*/ 638628 h 682171"/>
              <a:gd name="connsiteX3" fmla="*/ 1045029 w 1785257"/>
              <a:gd name="connsiteY3" fmla="*/ 624114 h 682171"/>
              <a:gd name="connsiteX4" fmla="*/ 972457 w 1785257"/>
              <a:gd name="connsiteY4" fmla="*/ 609600 h 682171"/>
              <a:gd name="connsiteX5" fmla="*/ 870857 w 1785257"/>
              <a:gd name="connsiteY5" fmla="*/ 595085 h 682171"/>
              <a:gd name="connsiteX6" fmla="*/ 812800 w 1785257"/>
              <a:gd name="connsiteY6" fmla="*/ 580571 h 682171"/>
              <a:gd name="connsiteX7" fmla="*/ 580572 w 1785257"/>
              <a:gd name="connsiteY7" fmla="*/ 551543 h 682171"/>
              <a:gd name="connsiteX8" fmla="*/ 508000 w 1785257"/>
              <a:gd name="connsiteY8" fmla="*/ 537028 h 682171"/>
              <a:gd name="connsiteX9" fmla="*/ 290286 w 1785257"/>
              <a:gd name="connsiteY9" fmla="*/ 493485 h 682171"/>
              <a:gd name="connsiteX10" fmla="*/ 203200 w 1785257"/>
              <a:gd name="connsiteY10" fmla="*/ 464457 h 682171"/>
              <a:gd name="connsiteX11" fmla="*/ 159657 w 1785257"/>
              <a:gd name="connsiteY11" fmla="*/ 449943 h 682171"/>
              <a:gd name="connsiteX12" fmla="*/ 116114 w 1785257"/>
              <a:gd name="connsiteY12" fmla="*/ 420914 h 682171"/>
              <a:gd name="connsiteX13" fmla="*/ 72572 w 1785257"/>
              <a:gd name="connsiteY13" fmla="*/ 406400 h 682171"/>
              <a:gd name="connsiteX14" fmla="*/ 43543 w 1785257"/>
              <a:gd name="connsiteY14" fmla="*/ 362857 h 682171"/>
              <a:gd name="connsiteX15" fmla="*/ 0 w 1785257"/>
              <a:gd name="connsiteY15" fmla="*/ 333828 h 682171"/>
              <a:gd name="connsiteX16" fmla="*/ 14514 w 1785257"/>
              <a:gd name="connsiteY16" fmla="*/ 145143 h 682171"/>
              <a:gd name="connsiteX17" fmla="*/ 43543 w 1785257"/>
              <a:gd name="connsiteY17" fmla="*/ 101600 h 682171"/>
              <a:gd name="connsiteX18" fmla="*/ 130629 w 1785257"/>
              <a:gd name="connsiteY18" fmla="*/ 43543 h 682171"/>
              <a:gd name="connsiteX19" fmla="*/ 232229 w 1785257"/>
              <a:gd name="connsiteY19" fmla="*/ 14514 h 682171"/>
              <a:gd name="connsiteX20" fmla="*/ 290286 w 1785257"/>
              <a:gd name="connsiteY20" fmla="*/ 0 h 682171"/>
              <a:gd name="connsiteX21" fmla="*/ 1669143 w 1785257"/>
              <a:gd name="connsiteY21" fmla="*/ 14514 h 682171"/>
              <a:gd name="connsiteX22" fmla="*/ 1741714 w 1785257"/>
              <a:gd name="connsiteY22" fmla="*/ 145143 h 682171"/>
              <a:gd name="connsiteX23" fmla="*/ 1770743 w 1785257"/>
              <a:gd name="connsiteY23" fmla="*/ 203200 h 682171"/>
              <a:gd name="connsiteX24" fmla="*/ 1785257 w 1785257"/>
              <a:gd name="connsiteY24" fmla="*/ 246743 h 682171"/>
              <a:gd name="connsiteX25" fmla="*/ 1756229 w 1785257"/>
              <a:gd name="connsiteY25" fmla="*/ 493485 h 682171"/>
              <a:gd name="connsiteX26" fmla="*/ 1727200 w 1785257"/>
              <a:gd name="connsiteY26" fmla="*/ 537028 h 682171"/>
              <a:gd name="connsiteX27" fmla="*/ 1640114 w 1785257"/>
              <a:gd name="connsiteY27" fmla="*/ 595085 h 682171"/>
              <a:gd name="connsiteX28" fmla="*/ 1596572 w 1785257"/>
              <a:gd name="connsiteY28" fmla="*/ 624114 h 682171"/>
              <a:gd name="connsiteX29" fmla="*/ 1509486 w 1785257"/>
              <a:gd name="connsiteY29" fmla="*/ 653143 h 682171"/>
              <a:gd name="connsiteX30" fmla="*/ 1465943 w 1785257"/>
              <a:gd name="connsiteY30" fmla="*/ 667657 h 682171"/>
              <a:gd name="connsiteX31" fmla="*/ 1422400 w 1785257"/>
              <a:gd name="connsiteY31" fmla="*/ 682171 h 682171"/>
              <a:gd name="connsiteX32" fmla="*/ 1378857 w 1785257"/>
              <a:gd name="connsiteY32" fmla="*/ 667657 h 682171"/>
              <a:gd name="connsiteX33" fmla="*/ 1422400 w 1785257"/>
              <a:gd name="connsiteY33" fmla="*/ 638628 h 682171"/>
              <a:gd name="connsiteX34" fmla="*/ 1494972 w 1785257"/>
              <a:gd name="connsiteY34" fmla="*/ 609600 h 682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785257" h="682171">
                <a:moveTo>
                  <a:pt x="1393372" y="682171"/>
                </a:moveTo>
                <a:cubicBezTo>
                  <a:pt x="1325639" y="672495"/>
                  <a:pt x="1257552" y="665034"/>
                  <a:pt x="1190172" y="653143"/>
                </a:cubicBezTo>
                <a:cubicBezTo>
                  <a:pt x="1175105" y="650484"/>
                  <a:pt x="1161631" y="641629"/>
                  <a:pt x="1146629" y="638628"/>
                </a:cubicBezTo>
                <a:cubicBezTo>
                  <a:pt x="1113083" y="631919"/>
                  <a:pt x="1078774" y="629738"/>
                  <a:pt x="1045029" y="624114"/>
                </a:cubicBezTo>
                <a:cubicBezTo>
                  <a:pt x="1020695" y="620058"/>
                  <a:pt x="996791" y="613656"/>
                  <a:pt x="972457" y="609600"/>
                </a:cubicBezTo>
                <a:cubicBezTo>
                  <a:pt x="938712" y="603976"/>
                  <a:pt x="904516" y="601205"/>
                  <a:pt x="870857" y="595085"/>
                </a:cubicBezTo>
                <a:cubicBezTo>
                  <a:pt x="851231" y="591517"/>
                  <a:pt x="832547" y="583392"/>
                  <a:pt x="812800" y="580571"/>
                </a:cubicBezTo>
                <a:cubicBezTo>
                  <a:pt x="533322" y="540646"/>
                  <a:pt x="779201" y="587658"/>
                  <a:pt x="580572" y="551543"/>
                </a:cubicBezTo>
                <a:cubicBezTo>
                  <a:pt x="556300" y="547130"/>
                  <a:pt x="532334" y="541084"/>
                  <a:pt x="508000" y="537028"/>
                </a:cubicBezTo>
                <a:cubicBezTo>
                  <a:pt x="410751" y="520820"/>
                  <a:pt x="388456" y="526208"/>
                  <a:pt x="290286" y="493485"/>
                </a:cubicBezTo>
                <a:lnTo>
                  <a:pt x="203200" y="464457"/>
                </a:lnTo>
                <a:lnTo>
                  <a:pt x="159657" y="449943"/>
                </a:lnTo>
                <a:cubicBezTo>
                  <a:pt x="145143" y="440267"/>
                  <a:pt x="131716" y="428715"/>
                  <a:pt x="116114" y="420914"/>
                </a:cubicBezTo>
                <a:cubicBezTo>
                  <a:pt x="102430" y="414072"/>
                  <a:pt x="84519" y="415957"/>
                  <a:pt x="72572" y="406400"/>
                </a:cubicBezTo>
                <a:cubicBezTo>
                  <a:pt x="58950" y="395503"/>
                  <a:pt x="55878" y="375192"/>
                  <a:pt x="43543" y="362857"/>
                </a:cubicBezTo>
                <a:cubicBezTo>
                  <a:pt x="31208" y="350522"/>
                  <a:pt x="14514" y="343504"/>
                  <a:pt x="0" y="333828"/>
                </a:cubicBezTo>
                <a:cubicBezTo>
                  <a:pt x="4838" y="270933"/>
                  <a:pt x="2889" y="207143"/>
                  <a:pt x="14514" y="145143"/>
                </a:cubicBezTo>
                <a:cubicBezTo>
                  <a:pt x="17729" y="127998"/>
                  <a:pt x="30415" y="113087"/>
                  <a:pt x="43543" y="101600"/>
                </a:cubicBezTo>
                <a:cubicBezTo>
                  <a:pt x="69799" y="78626"/>
                  <a:pt x="96783" y="52005"/>
                  <a:pt x="130629" y="43543"/>
                </a:cubicBezTo>
                <a:cubicBezTo>
                  <a:pt x="312177" y="-1846"/>
                  <a:pt x="86432" y="56169"/>
                  <a:pt x="232229" y="14514"/>
                </a:cubicBezTo>
                <a:cubicBezTo>
                  <a:pt x="251409" y="9034"/>
                  <a:pt x="270934" y="4838"/>
                  <a:pt x="290286" y="0"/>
                </a:cubicBezTo>
                <a:lnTo>
                  <a:pt x="1669143" y="14514"/>
                </a:lnTo>
                <a:cubicBezTo>
                  <a:pt x="1710817" y="17461"/>
                  <a:pt x="1727074" y="110982"/>
                  <a:pt x="1741714" y="145143"/>
                </a:cubicBezTo>
                <a:cubicBezTo>
                  <a:pt x="1750237" y="165030"/>
                  <a:pt x="1762220" y="183313"/>
                  <a:pt x="1770743" y="203200"/>
                </a:cubicBezTo>
                <a:cubicBezTo>
                  <a:pt x="1776770" y="217262"/>
                  <a:pt x="1780419" y="232229"/>
                  <a:pt x="1785257" y="246743"/>
                </a:cubicBezTo>
                <a:cubicBezTo>
                  <a:pt x="1782964" y="278844"/>
                  <a:pt x="1789218" y="427508"/>
                  <a:pt x="1756229" y="493485"/>
                </a:cubicBezTo>
                <a:cubicBezTo>
                  <a:pt x="1748428" y="509087"/>
                  <a:pt x="1740328" y="525541"/>
                  <a:pt x="1727200" y="537028"/>
                </a:cubicBezTo>
                <a:cubicBezTo>
                  <a:pt x="1700944" y="560002"/>
                  <a:pt x="1669143" y="575732"/>
                  <a:pt x="1640114" y="595085"/>
                </a:cubicBezTo>
                <a:cubicBezTo>
                  <a:pt x="1625600" y="604761"/>
                  <a:pt x="1613121" y="618598"/>
                  <a:pt x="1596572" y="624114"/>
                </a:cubicBezTo>
                <a:lnTo>
                  <a:pt x="1509486" y="653143"/>
                </a:lnTo>
                <a:lnTo>
                  <a:pt x="1465943" y="667657"/>
                </a:lnTo>
                <a:lnTo>
                  <a:pt x="1422400" y="682171"/>
                </a:lnTo>
                <a:cubicBezTo>
                  <a:pt x="1407886" y="677333"/>
                  <a:pt x="1378857" y="682956"/>
                  <a:pt x="1378857" y="667657"/>
                </a:cubicBezTo>
                <a:cubicBezTo>
                  <a:pt x="1378857" y="650213"/>
                  <a:pt x="1406797" y="646429"/>
                  <a:pt x="1422400" y="638628"/>
                </a:cubicBezTo>
                <a:cubicBezTo>
                  <a:pt x="1445703" y="626976"/>
                  <a:pt x="1494972" y="609600"/>
                  <a:pt x="1494972" y="6096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9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/>
              <a:t>cpu movement during a system call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18F848A-C081-4F7D-B618-DFDB5F654E5D}"/>
              </a:ext>
            </a:extLst>
          </p:cNvPr>
          <p:cNvSpPr txBox="1"/>
          <p:nvPr/>
        </p:nvSpPr>
        <p:spPr>
          <a:xfrm>
            <a:off x="683568" y="1417638"/>
            <a:ext cx="19442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ex1.c:</a:t>
            </a:r>
          </a:p>
          <a:p>
            <a:r>
              <a:rPr lang="en-US" sz="1600"/>
              <a:t>void main(){</a:t>
            </a:r>
          </a:p>
          <a:p>
            <a:r>
              <a:rPr lang="en-US" sz="1600"/>
              <a:t>   printf("hi");</a:t>
            </a:r>
          </a:p>
          <a:p>
            <a:r>
              <a:rPr lang="en-US" sz="160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F6F596-0C91-4993-B2B9-DAA897C5A0C8}"/>
              </a:ext>
            </a:extLst>
          </p:cNvPr>
          <p:cNvSpPr txBox="1"/>
          <p:nvPr/>
        </p:nvSpPr>
        <p:spPr>
          <a:xfrm>
            <a:off x="683568" y="2708920"/>
            <a:ext cx="15121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void printf(...){</a:t>
            </a:r>
          </a:p>
          <a:p>
            <a:r>
              <a:rPr lang="en-US" sz="1400"/>
              <a:t>   write(1,"hi",2);</a:t>
            </a:r>
          </a:p>
          <a:p>
            <a:r>
              <a:rPr lang="en-US" sz="1400"/>
              <a:t>   .......</a:t>
            </a:r>
          </a:p>
          <a:p>
            <a:r>
              <a:rPr lang="en-US" sz="1400"/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6E1FFF-E10A-4CB2-978D-01DDC2CB770F}"/>
              </a:ext>
            </a:extLst>
          </p:cNvPr>
          <p:cNvSpPr txBox="1"/>
          <p:nvPr/>
        </p:nvSpPr>
        <p:spPr>
          <a:xfrm>
            <a:off x="683568" y="4005064"/>
            <a:ext cx="15121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void write(...){</a:t>
            </a:r>
          </a:p>
          <a:p>
            <a:r>
              <a:rPr lang="en-US" sz="1400"/>
              <a:t>  mov ebx, fd</a:t>
            </a:r>
          </a:p>
          <a:p>
            <a:r>
              <a:rPr lang="en-US" sz="1400"/>
              <a:t>  mov ecx, buf</a:t>
            </a:r>
          </a:p>
          <a:p>
            <a:r>
              <a:rPr lang="en-US" sz="1400"/>
              <a:t>  mov edx, n</a:t>
            </a:r>
          </a:p>
          <a:p>
            <a:r>
              <a:rPr lang="en-US" sz="1400"/>
              <a:t>  mov eax, 4</a:t>
            </a:r>
          </a:p>
          <a:p>
            <a:r>
              <a:rPr lang="en-US" sz="1400" b="1">
                <a:solidFill>
                  <a:srgbClr val="FF0000"/>
                </a:solidFill>
              </a:rPr>
              <a:t>  int 0x80</a:t>
            </a:r>
          </a:p>
          <a:p>
            <a:r>
              <a:rPr lang="en-US" sz="1400"/>
              <a:t>  ....</a:t>
            </a:r>
          </a:p>
          <a:p>
            <a:r>
              <a:rPr lang="en-US" sz="1400"/>
              <a:t>}</a:t>
            </a: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66538580-BB01-42BE-9CA6-2EF13A789C8D}"/>
              </a:ext>
            </a:extLst>
          </p:cNvPr>
          <p:cNvCxnSpPr/>
          <p:nvPr/>
        </p:nvCxnSpPr>
        <p:spPr>
          <a:xfrm>
            <a:off x="3491880" y="1417638"/>
            <a:ext cx="0" cy="4891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>
            <a:extLst>
              <a:ext uri="{FF2B5EF4-FFF2-40B4-BE49-F238E27FC236}">
                <a16:creationId xmlns:a16="http://schemas.microsoft.com/office/drawing/2014/main" id="{A493711D-F3E7-4AC9-92FD-B0FC4B027741}"/>
              </a:ext>
            </a:extLst>
          </p:cNvPr>
          <p:cNvCxnSpPr/>
          <p:nvPr/>
        </p:nvCxnSpPr>
        <p:spPr>
          <a:xfrm>
            <a:off x="4716016" y="1417638"/>
            <a:ext cx="0" cy="48916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1B3FDF3F-2CDB-4A65-A2FF-F065AA1F21AD}"/>
              </a:ext>
            </a:extLst>
          </p:cNvPr>
          <p:cNvCxnSpPr/>
          <p:nvPr/>
        </p:nvCxnSpPr>
        <p:spPr>
          <a:xfrm>
            <a:off x="3491880" y="1772816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7FC91563-B2EC-4399-A05F-181FE311FD0B}"/>
              </a:ext>
            </a:extLst>
          </p:cNvPr>
          <p:cNvCxnSpPr/>
          <p:nvPr/>
        </p:nvCxnSpPr>
        <p:spPr>
          <a:xfrm>
            <a:off x="3491880" y="2924944"/>
            <a:ext cx="12241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CC2B1F27-3EBB-4EC3-ADA1-C6F7A2BE72F7}"/>
              </a:ext>
            </a:extLst>
          </p:cNvPr>
          <p:cNvCxnSpPr/>
          <p:nvPr/>
        </p:nvCxnSpPr>
        <p:spPr>
          <a:xfrm>
            <a:off x="2123728" y="1916832"/>
            <a:ext cx="13681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19D51909-6F42-4B94-92FB-58227B738ACF}"/>
              </a:ext>
            </a:extLst>
          </p:cNvPr>
          <p:cNvCxnSpPr/>
          <p:nvPr/>
        </p:nvCxnSpPr>
        <p:spPr>
          <a:xfrm flipV="1">
            <a:off x="2195736" y="2348880"/>
            <a:ext cx="1296144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F61C555D-D2EF-44E6-8DE0-B2F756AFC960}"/>
              </a:ext>
            </a:extLst>
          </p:cNvPr>
          <p:cNvCxnSpPr/>
          <p:nvPr/>
        </p:nvCxnSpPr>
        <p:spPr>
          <a:xfrm flipV="1">
            <a:off x="1979712" y="2708920"/>
            <a:ext cx="1512167" cy="1654225"/>
          </a:xfrm>
          <a:prstGeom prst="line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20FEB7FC-5489-4448-A3EF-B13B90518563}"/>
              </a:ext>
            </a:extLst>
          </p:cNvPr>
          <p:cNvCxnSpPr/>
          <p:nvPr/>
        </p:nvCxnSpPr>
        <p:spPr>
          <a:xfrm>
            <a:off x="3491879" y="2132856"/>
            <a:ext cx="12241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3464F87-DC74-49CB-98D6-BB22BB0EA812}"/>
              </a:ext>
            </a:extLst>
          </p:cNvPr>
          <p:cNvSpPr txBox="1"/>
          <p:nvPr/>
        </p:nvSpPr>
        <p:spPr>
          <a:xfrm>
            <a:off x="4739409" y="1809670"/>
            <a:ext cx="6480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main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8F6322A-A633-405F-B13A-6606E2729431}"/>
              </a:ext>
            </a:extLst>
          </p:cNvPr>
          <p:cNvSpPr txBox="1"/>
          <p:nvPr/>
        </p:nvSpPr>
        <p:spPr>
          <a:xfrm>
            <a:off x="4739409" y="2401143"/>
            <a:ext cx="76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C </a:t>
            </a:r>
          </a:p>
          <a:p>
            <a:r>
              <a:rPr lang="en-US" sz="1400"/>
              <a:t>library</a:t>
            </a:r>
          </a:p>
        </p:txBody>
      </p:sp>
      <p:sp>
        <p:nvSpPr>
          <p:cNvPr id="25" name="자유형: 도형 24">
            <a:extLst>
              <a:ext uri="{FF2B5EF4-FFF2-40B4-BE49-F238E27FC236}">
                <a16:creationId xmlns:a16="http://schemas.microsoft.com/office/drawing/2014/main" id="{1FD84A83-FFC5-4EC6-B25A-FB42F7661FD2}"/>
              </a:ext>
            </a:extLst>
          </p:cNvPr>
          <p:cNvSpPr/>
          <p:nvPr/>
        </p:nvSpPr>
        <p:spPr>
          <a:xfrm>
            <a:off x="5442857" y="1770743"/>
            <a:ext cx="246743" cy="1104800"/>
          </a:xfrm>
          <a:custGeom>
            <a:avLst/>
            <a:gdLst>
              <a:gd name="connsiteX0" fmla="*/ 0 w 246743"/>
              <a:gd name="connsiteY0" fmla="*/ 0 h 1104800"/>
              <a:gd name="connsiteX1" fmla="*/ 87086 w 246743"/>
              <a:gd name="connsiteY1" fmla="*/ 14514 h 1104800"/>
              <a:gd name="connsiteX2" fmla="*/ 145143 w 246743"/>
              <a:gd name="connsiteY2" fmla="*/ 101600 h 1104800"/>
              <a:gd name="connsiteX3" fmla="*/ 174172 w 246743"/>
              <a:gd name="connsiteY3" fmla="*/ 188686 h 1104800"/>
              <a:gd name="connsiteX4" fmla="*/ 188686 w 246743"/>
              <a:gd name="connsiteY4" fmla="*/ 232228 h 1104800"/>
              <a:gd name="connsiteX5" fmla="*/ 203200 w 246743"/>
              <a:gd name="connsiteY5" fmla="*/ 435428 h 1104800"/>
              <a:gd name="connsiteX6" fmla="*/ 232229 w 246743"/>
              <a:gd name="connsiteY6" fmla="*/ 522514 h 1104800"/>
              <a:gd name="connsiteX7" fmla="*/ 246743 w 246743"/>
              <a:gd name="connsiteY7" fmla="*/ 566057 h 1104800"/>
              <a:gd name="connsiteX8" fmla="*/ 203200 w 246743"/>
              <a:gd name="connsiteY8" fmla="*/ 653143 h 1104800"/>
              <a:gd name="connsiteX9" fmla="*/ 174172 w 246743"/>
              <a:gd name="connsiteY9" fmla="*/ 754743 h 1104800"/>
              <a:gd name="connsiteX10" fmla="*/ 145143 w 246743"/>
              <a:gd name="connsiteY10" fmla="*/ 986971 h 1104800"/>
              <a:gd name="connsiteX11" fmla="*/ 130629 w 246743"/>
              <a:gd name="connsiteY11" fmla="*/ 1030514 h 1104800"/>
              <a:gd name="connsiteX12" fmla="*/ 58057 w 246743"/>
              <a:gd name="connsiteY12" fmla="*/ 1103086 h 1104800"/>
              <a:gd name="connsiteX13" fmla="*/ 58057 w 246743"/>
              <a:gd name="connsiteY13" fmla="*/ 1045028 h 11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6743" h="1104800">
                <a:moveTo>
                  <a:pt x="0" y="0"/>
                </a:moveTo>
                <a:cubicBezTo>
                  <a:pt x="29029" y="4838"/>
                  <a:pt x="62977" y="-2362"/>
                  <a:pt x="87086" y="14514"/>
                </a:cubicBezTo>
                <a:cubicBezTo>
                  <a:pt x="115667" y="34521"/>
                  <a:pt x="145143" y="101600"/>
                  <a:pt x="145143" y="101600"/>
                </a:cubicBezTo>
                <a:lnTo>
                  <a:pt x="174172" y="188686"/>
                </a:lnTo>
                <a:lnTo>
                  <a:pt x="188686" y="232228"/>
                </a:lnTo>
                <a:cubicBezTo>
                  <a:pt x="193524" y="299961"/>
                  <a:pt x="193127" y="368273"/>
                  <a:pt x="203200" y="435428"/>
                </a:cubicBezTo>
                <a:cubicBezTo>
                  <a:pt x="207739" y="465688"/>
                  <a:pt x="222553" y="493485"/>
                  <a:pt x="232229" y="522514"/>
                </a:cubicBezTo>
                <a:lnTo>
                  <a:pt x="246743" y="566057"/>
                </a:lnTo>
                <a:cubicBezTo>
                  <a:pt x="210262" y="675503"/>
                  <a:pt x="259473" y="540597"/>
                  <a:pt x="203200" y="653143"/>
                </a:cubicBezTo>
                <a:cubicBezTo>
                  <a:pt x="192789" y="673964"/>
                  <a:pt x="178822" y="736143"/>
                  <a:pt x="174172" y="754743"/>
                </a:cubicBezTo>
                <a:cubicBezTo>
                  <a:pt x="165159" y="853885"/>
                  <a:pt x="166566" y="901277"/>
                  <a:pt x="145143" y="986971"/>
                </a:cubicBezTo>
                <a:cubicBezTo>
                  <a:pt x="141432" y="1001814"/>
                  <a:pt x="137471" y="1016830"/>
                  <a:pt x="130629" y="1030514"/>
                </a:cubicBezTo>
                <a:cubicBezTo>
                  <a:pt x="128210" y="1035352"/>
                  <a:pt x="79828" y="1117600"/>
                  <a:pt x="58057" y="1103086"/>
                </a:cubicBezTo>
                <a:cubicBezTo>
                  <a:pt x="41955" y="1092351"/>
                  <a:pt x="58057" y="1064381"/>
                  <a:pt x="58057" y="104502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ECAD884-9B54-4483-99FC-2A376E2A5E6A}"/>
              </a:ext>
            </a:extLst>
          </p:cNvPr>
          <p:cNvSpPr txBox="1"/>
          <p:nvPr/>
        </p:nvSpPr>
        <p:spPr>
          <a:xfrm>
            <a:off x="5744977" y="2132856"/>
            <a:ext cx="7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ex1</a:t>
            </a:r>
          </a:p>
        </p:txBody>
      </p:sp>
      <p:cxnSp>
        <p:nvCxnSpPr>
          <p:cNvPr id="28" name="직선 연결선 27">
            <a:extLst>
              <a:ext uri="{FF2B5EF4-FFF2-40B4-BE49-F238E27FC236}">
                <a16:creationId xmlns:a16="http://schemas.microsoft.com/office/drawing/2014/main" id="{53289A3B-1B7A-461F-95BE-E8D69C4116E6}"/>
              </a:ext>
            </a:extLst>
          </p:cNvPr>
          <p:cNvCxnSpPr/>
          <p:nvPr/>
        </p:nvCxnSpPr>
        <p:spPr>
          <a:xfrm>
            <a:off x="3491879" y="4005064"/>
            <a:ext cx="12241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직선 연결선 29">
            <a:extLst>
              <a:ext uri="{FF2B5EF4-FFF2-40B4-BE49-F238E27FC236}">
                <a16:creationId xmlns:a16="http://schemas.microsoft.com/office/drawing/2014/main" id="{F4600703-227E-4B43-91CC-84DBADED96CF}"/>
              </a:ext>
            </a:extLst>
          </p:cNvPr>
          <p:cNvCxnSpPr/>
          <p:nvPr/>
        </p:nvCxnSpPr>
        <p:spPr>
          <a:xfrm>
            <a:off x="3491879" y="5661248"/>
            <a:ext cx="12241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937CD27-D649-4722-812D-E0B47C0C93CF}"/>
              </a:ext>
            </a:extLst>
          </p:cNvPr>
          <p:cNvSpPr txBox="1"/>
          <p:nvPr/>
        </p:nvSpPr>
        <p:spPr>
          <a:xfrm>
            <a:off x="5387480" y="5291916"/>
            <a:ext cx="18654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sys_wrie(fd,buf,n){</a:t>
            </a:r>
          </a:p>
          <a:p>
            <a:r>
              <a:rPr lang="en-US" sz="1400"/>
              <a:t>   ..............</a:t>
            </a:r>
          </a:p>
          <a:p>
            <a:r>
              <a:rPr lang="en-US" sz="1400"/>
              <a:t>}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EB1A905-114A-4AD4-9470-A6BEAB2ECAF9}"/>
              </a:ext>
            </a:extLst>
          </p:cNvPr>
          <p:cNvSpPr txBox="1"/>
          <p:nvPr/>
        </p:nvSpPr>
        <p:spPr>
          <a:xfrm>
            <a:off x="5358182" y="4346521"/>
            <a:ext cx="17317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/>
              <a:t>ENTRY(system_call)</a:t>
            </a:r>
          </a:p>
          <a:p>
            <a:r>
              <a:rPr lang="en-US" sz="1400"/>
              <a:t>   ...........</a:t>
            </a:r>
          </a:p>
        </p:txBody>
      </p: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E50EAAD8-C046-4D94-A4E2-5B3DF719821C}"/>
              </a:ext>
            </a:extLst>
          </p:cNvPr>
          <p:cNvCxnSpPr>
            <a:stCxn id="34" idx="1"/>
          </p:cNvCxnSpPr>
          <p:nvPr/>
        </p:nvCxnSpPr>
        <p:spPr>
          <a:xfrm flipH="1">
            <a:off x="4788023" y="4608131"/>
            <a:ext cx="570159" cy="450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C2FB7EAD-55DE-4D52-9EF2-5174CF127706}"/>
              </a:ext>
            </a:extLst>
          </p:cNvPr>
          <p:cNvCxnSpPr>
            <a:stCxn id="32" idx="1"/>
          </p:cNvCxnSpPr>
          <p:nvPr/>
        </p:nvCxnSpPr>
        <p:spPr>
          <a:xfrm flipH="1" flipV="1">
            <a:off x="4766669" y="5291916"/>
            <a:ext cx="620811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자유형: 도형 38">
            <a:extLst>
              <a:ext uri="{FF2B5EF4-FFF2-40B4-BE49-F238E27FC236}">
                <a16:creationId xmlns:a16="http://schemas.microsoft.com/office/drawing/2014/main" id="{89544AC9-F303-44B7-9707-DEA2537A66E7}"/>
              </a:ext>
            </a:extLst>
          </p:cNvPr>
          <p:cNvSpPr/>
          <p:nvPr/>
        </p:nvSpPr>
        <p:spPr>
          <a:xfrm>
            <a:off x="6995886" y="3947886"/>
            <a:ext cx="435428" cy="1712685"/>
          </a:xfrm>
          <a:custGeom>
            <a:avLst/>
            <a:gdLst>
              <a:gd name="connsiteX0" fmla="*/ 0 w 435428"/>
              <a:gd name="connsiteY0" fmla="*/ 0 h 1712685"/>
              <a:gd name="connsiteX1" fmla="*/ 72571 w 435428"/>
              <a:gd name="connsiteY1" fmla="*/ 43543 h 1712685"/>
              <a:gd name="connsiteX2" fmla="*/ 116114 w 435428"/>
              <a:gd name="connsiteY2" fmla="*/ 58057 h 1712685"/>
              <a:gd name="connsiteX3" fmla="*/ 130628 w 435428"/>
              <a:gd name="connsiteY3" fmla="*/ 101600 h 1712685"/>
              <a:gd name="connsiteX4" fmla="*/ 188685 w 435428"/>
              <a:gd name="connsiteY4" fmla="*/ 188685 h 1712685"/>
              <a:gd name="connsiteX5" fmla="*/ 217714 w 435428"/>
              <a:gd name="connsiteY5" fmla="*/ 232228 h 1712685"/>
              <a:gd name="connsiteX6" fmla="*/ 275771 w 435428"/>
              <a:gd name="connsiteY6" fmla="*/ 362857 h 1712685"/>
              <a:gd name="connsiteX7" fmla="*/ 290285 w 435428"/>
              <a:gd name="connsiteY7" fmla="*/ 508000 h 1712685"/>
              <a:gd name="connsiteX8" fmla="*/ 304800 w 435428"/>
              <a:gd name="connsiteY8" fmla="*/ 609600 h 1712685"/>
              <a:gd name="connsiteX9" fmla="*/ 333828 w 435428"/>
              <a:gd name="connsiteY9" fmla="*/ 856343 h 1712685"/>
              <a:gd name="connsiteX10" fmla="*/ 406400 w 435428"/>
              <a:gd name="connsiteY10" fmla="*/ 943428 h 1712685"/>
              <a:gd name="connsiteX11" fmla="*/ 435428 w 435428"/>
              <a:gd name="connsiteY11" fmla="*/ 986971 h 1712685"/>
              <a:gd name="connsiteX12" fmla="*/ 377371 w 435428"/>
              <a:gd name="connsiteY12" fmla="*/ 1074057 h 1712685"/>
              <a:gd name="connsiteX13" fmla="*/ 319314 w 435428"/>
              <a:gd name="connsiteY13" fmla="*/ 1204685 h 1712685"/>
              <a:gd name="connsiteX14" fmla="*/ 290285 w 435428"/>
              <a:gd name="connsiteY14" fmla="*/ 1364343 h 1712685"/>
              <a:gd name="connsiteX15" fmla="*/ 275771 w 435428"/>
              <a:gd name="connsiteY15" fmla="*/ 1509485 h 1712685"/>
              <a:gd name="connsiteX16" fmla="*/ 246743 w 435428"/>
              <a:gd name="connsiteY16" fmla="*/ 1596571 h 1712685"/>
              <a:gd name="connsiteX17" fmla="*/ 232228 w 435428"/>
              <a:gd name="connsiteY17" fmla="*/ 1640114 h 1712685"/>
              <a:gd name="connsiteX18" fmla="*/ 87085 w 435428"/>
              <a:gd name="connsiteY18" fmla="*/ 1712685 h 1712685"/>
              <a:gd name="connsiteX19" fmla="*/ 58057 w 435428"/>
              <a:gd name="connsiteY19" fmla="*/ 1669143 h 1712685"/>
              <a:gd name="connsiteX20" fmla="*/ 87085 w 435428"/>
              <a:gd name="connsiteY20" fmla="*/ 1582057 h 1712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35428" h="1712685">
                <a:moveTo>
                  <a:pt x="0" y="0"/>
                </a:moveTo>
                <a:cubicBezTo>
                  <a:pt x="24190" y="14514"/>
                  <a:pt x="47339" y="30927"/>
                  <a:pt x="72571" y="43543"/>
                </a:cubicBezTo>
                <a:cubicBezTo>
                  <a:pt x="86255" y="50385"/>
                  <a:pt x="105296" y="47239"/>
                  <a:pt x="116114" y="58057"/>
                </a:cubicBezTo>
                <a:cubicBezTo>
                  <a:pt x="126932" y="68875"/>
                  <a:pt x="123198" y="88226"/>
                  <a:pt x="130628" y="101600"/>
                </a:cubicBezTo>
                <a:cubicBezTo>
                  <a:pt x="147571" y="132097"/>
                  <a:pt x="169333" y="159657"/>
                  <a:pt x="188685" y="188685"/>
                </a:cubicBezTo>
                <a:lnTo>
                  <a:pt x="217714" y="232228"/>
                </a:lnTo>
                <a:cubicBezTo>
                  <a:pt x="252259" y="335863"/>
                  <a:pt x="229770" y="293854"/>
                  <a:pt x="275771" y="362857"/>
                </a:cubicBezTo>
                <a:cubicBezTo>
                  <a:pt x="280609" y="411238"/>
                  <a:pt x="284604" y="459711"/>
                  <a:pt x="290285" y="508000"/>
                </a:cubicBezTo>
                <a:cubicBezTo>
                  <a:pt x="294282" y="541976"/>
                  <a:pt x="301556" y="575544"/>
                  <a:pt x="304800" y="609600"/>
                </a:cubicBezTo>
                <a:cubicBezTo>
                  <a:pt x="308037" y="643583"/>
                  <a:pt x="300627" y="789942"/>
                  <a:pt x="333828" y="856343"/>
                </a:cubicBezTo>
                <a:cubicBezTo>
                  <a:pt x="360854" y="910394"/>
                  <a:pt x="366278" y="895281"/>
                  <a:pt x="406400" y="943428"/>
                </a:cubicBezTo>
                <a:cubicBezTo>
                  <a:pt x="417567" y="956829"/>
                  <a:pt x="425752" y="972457"/>
                  <a:pt x="435428" y="986971"/>
                </a:cubicBezTo>
                <a:cubicBezTo>
                  <a:pt x="409042" y="1092517"/>
                  <a:pt x="444194" y="1007233"/>
                  <a:pt x="377371" y="1074057"/>
                </a:cubicBezTo>
                <a:cubicBezTo>
                  <a:pt x="345603" y="1105826"/>
                  <a:pt x="328894" y="1166364"/>
                  <a:pt x="319314" y="1204685"/>
                </a:cubicBezTo>
                <a:cubicBezTo>
                  <a:pt x="299873" y="1282451"/>
                  <a:pt x="301841" y="1266115"/>
                  <a:pt x="290285" y="1364343"/>
                </a:cubicBezTo>
                <a:cubicBezTo>
                  <a:pt x="284604" y="1412632"/>
                  <a:pt x="284731" y="1461696"/>
                  <a:pt x="275771" y="1509485"/>
                </a:cubicBezTo>
                <a:cubicBezTo>
                  <a:pt x="270132" y="1539560"/>
                  <a:pt x="256419" y="1567542"/>
                  <a:pt x="246743" y="1596571"/>
                </a:cubicBezTo>
                <a:cubicBezTo>
                  <a:pt x="241905" y="1611085"/>
                  <a:pt x="244958" y="1631627"/>
                  <a:pt x="232228" y="1640114"/>
                </a:cubicBezTo>
                <a:cubicBezTo>
                  <a:pt x="128545" y="1709236"/>
                  <a:pt x="178989" y="1689710"/>
                  <a:pt x="87085" y="1712685"/>
                </a:cubicBezTo>
                <a:cubicBezTo>
                  <a:pt x="77409" y="1698171"/>
                  <a:pt x="58057" y="1686587"/>
                  <a:pt x="58057" y="1669143"/>
                </a:cubicBezTo>
                <a:cubicBezTo>
                  <a:pt x="58057" y="1638544"/>
                  <a:pt x="87085" y="1582057"/>
                  <a:pt x="87085" y="15820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9420345-79A2-4147-BBB1-75E645541607}"/>
              </a:ext>
            </a:extLst>
          </p:cNvPr>
          <p:cNvSpPr txBox="1"/>
          <p:nvPr/>
        </p:nvSpPr>
        <p:spPr>
          <a:xfrm>
            <a:off x="7431314" y="4728339"/>
            <a:ext cx="720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Linux</a:t>
            </a:r>
          </a:p>
        </p:txBody>
      </p:sp>
      <p:cxnSp>
        <p:nvCxnSpPr>
          <p:cNvPr id="43" name="직선 화살표 연결선 42">
            <a:extLst>
              <a:ext uri="{FF2B5EF4-FFF2-40B4-BE49-F238E27FC236}">
                <a16:creationId xmlns:a16="http://schemas.microsoft.com/office/drawing/2014/main" id="{3E680EC2-7B6C-46B5-BD98-CBB1E168608F}"/>
              </a:ext>
            </a:extLst>
          </p:cNvPr>
          <p:cNvCxnSpPr/>
          <p:nvPr/>
        </p:nvCxnSpPr>
        <p:spPr>
          <a:xfrm flipH="1">
            <a:off x="5358517" y="1956247"/>
            <a:ext cx="41542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22B2E08-909E-4AEF-8D17-7F095FCAF053}"/>
              </a:ext>
            </a:extLst>
          </p:cNvPr>
          <p:cNvSpPr txBox="1"/>
          <p:nvPr/>
        </p:nvSpPr>
        <p:spPr>
          <a:xfrm>
            <a:off x="5843623" y="2543676"/>
            <a:ext cx="555059" cy="380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2)</a:t>
            </a:r>
          </a:p>
        </p:txBody>
      </p:sp>
      <p:cxnSp>
        <p:nvCxnSpPr>
          <p:cNvPr id="45" name="직선 화살표 연결선 44">
            <a:extLst>
              <a:ext uri="{FF2B5EF4-FFF2-40B4-BE49-F238E27FC236}">
                <a16:creationId xmlns:a16="http://schemas.microsoft.com/office/drawing/2014/main" id="{63323FD5-08C4-4781-A738-484EE0E09C2B}"/>
              </a:ext>
            </a:extLst>
          </p:cNvPr>
          <p:cNvCxnSpPr/>
          <p:nvPr/>
        </p:nvCxnSpPr>
        <p:spPr>
          <a:xfrm flipH="1">
            <a:off x="5481889" y="2708920"/>
            <a:ext cx="41542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5078D23-3C7B-4E4D-BBF8-A61D2E8FA194}"/>
              </a:ext>
            </a:extLst>
          </p:cNvPr>
          <p:cNvSpPr txBox="1"/>
          <p:nvPr/>
        </p:nvSpPr>
        <p:spPr>
          <a:xfrm>
            <a:off x="5712338" y="1761078"/>
            <a:ext cx="555059" cy="380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1)</a:t>
            </a:r>
          </a:p>
        </p:txBody>
      </p:sp>
      <p:cxnSp>
        <p:nvCxnSpPr>
          <p:cNvPr id="47" name="직선 화살표 연결선 46">
            <a:extLst>
              <a:ext uri="{FF2B5EF4-FFF2-40B4-BE49-F238E27FC236}">
                <a16:creationId xmlns:a16="http://schemas.microsoft.com/office/drawing/2014/main" id="{23C89A35-3C3A-44A7-BC2C-797F7339F84F}"/>
              </a:ext>
            </a:extLst>
          </p:cNvPr>
          <p:cNvCxnSpPr/>
          <p:nvPr/>
        </p:nvCxnSpPr>
        <p:spPr>
          <a:xfrm flipH="1">
            <a:off x="7089955" y="4567788"/>
            <a:ext cx="41542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1FCECF08-8AAA-4705-86EF-CF7DE4DBA243}"/>
              </a:ext>
            </a:extLst>
          </p:cNvPr>
          <p:cNvSpPr txBox="1"/>
          <p:nvPr/>
        </p:nvSpPr>
        <p:spPr>
          <a:xfrm>
            <a:off x="7449435" y="4347652"/>
            <a:ext cx="555059" cy="380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3)</a:t>
            </a:r>
          </a:p>
        </p:txBody>
      </p:sp>
      <p:cxnSp>
        <p:nvCxnSpPr>
          <p:cNvPr id="49" name="직선 화살표 연결선 48">
            <a:extLst>
              <a:ext uri="{FF2B5EF4-FFF2-40B4-BE49-F238E27FC236}">
                <a16:creationId xmlns:a16="http://schemas.microsoft.com/office/drawing/2014/main" id="{863AE8E0-E146-4C74-AAA2-05B849C8877A}"/>
              </a:ext>
            </a:extLst>
          </p:cNvPr>
          <p:cNvCxnSpPr/>
          <p:nvPr/>
        </p:nvCxnSpPr>
        <p:spPr>
          <a:xfrm flipH="1">
            <a:off x="7045212" y="5421600"/>
            <a:ext cx="41542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8F65E20A-6B00-450C-AE07-458020DE8BCC}"/>
              </a:ext>
            </a:extLst>
          </p:cNvPr>
          <p:cNvSpPr txBox="1"/>
          <p:nvPr/>
        </p:nvSpPr>
        <p:spPr>
          <a:xfrm>
            <a:off x="7443801" y="5225110"/>
            <a:ext cx="555059" cy="3806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4)</a:t>
            </a:r>
          </a:p>
        </p:txBody>
      </p:sp>
      <p:cxnSp>
        <p:nvCxnSpPr>
          <p:cNvPr id="53" name="직선 화살표 연결선 52">
            <a:extLst>
              <a:ext uri="{FF2B5EF4-FFF2-40B4-BE49-F238E27FC236}">
                <a16:creationId xmlns:a16="http://schemas.microsoft.com/office/drawing/2014/main" id="{454E6FB1-E1FF-4CC9-876F-A25F92461917}"/>
              </a:ext>
            </a:extLst>
          </p:cNvPr>
          <p:cNvCxnSpPr/>
          <p:nvPr/>
        </p:nvCxnSpPr>
        <p:spPr>
          <a:xfrm flipH="1">
            <a:off x="7096011" y="1729206"/>
            <a:ext cx="41542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:a16="http://schemas.microsoft.com/office/drawing/2014/main" id="{1F9A8247-B527-4804-AEC1-DFA4E2AC0507}"/>
              </a:ext>
            </a:extLst>
          </p:cNvPr>
          <p:cNvSpPr txBox="1"/>
          <p:nvPr/>
        </p:nvSpPr>
        <p:spPr>
          <a:xfrm>
            <a:off x="7528641" y="1525331"/>
            <a:ext cx="720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cpu</a:t>
            </a:r>
          </a:p>
        </p:txBody>
      </p:sp>
    </p:spTree>
    <p:extLst>
      <p:ext uri="{BB962C8B-B14F-4D97-AF65-F5344CB8AC3E}">
        <p14:creationId xmlns:p14="http://schemas.microsoft.com/office/powerpoint/2010/main" val="355363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769" y="229016"/>
            <a:ext cx="8229600" cy="492677"/>
          </a:xfrm>
        </p:spPr>
        <p:txBody>
          <a:bodyPr>
            <a:normAutofit/>
          </a:bodyPr>
          <a:lstStyle/>
          <a:p>
            <a:r>
              <a:rPr lang="en-US" sz="3200"/>
              <a:t>from system_call(ISR1) to ISR2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11584B-A519-4325-AD9F-F21EDD95CFD4}"/>
              </a:ext>
            </a:extLst>
          </p:cNvPr>
          <p:cNvSpPr txBox="1"/>
          <p:nvPr/>
        </p:nvSpPr>
        <p:spPr>
          <a:xfrm>
            <a:off x="413537" y="112397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write(...){</a:t>
            </a:r>
          </a:p>
          <a:p>
            <a:r>
              <a:rPr lang="en-US"/>
              <a:t>  .............</a:t>
            </a:r>
          </a:p>
          <a:p>
            <a:r>
              <a:rPr lang="en-US"/>
              <a:t>  mov </a:t>
            </a:r>
            <a:r>
              <a:rPr lang="en-US">
                <a:solidFill>
                  <a:srgbClr val="FF0000"/>
                </a:solidFill>
              </a:rPr>
              <a:t>eax, 4</a:t>
            </a:r>
          </a:p>
          <a:p>
            <a:r>
              <a:rPr lang="en-US"/>
              <a:t>  int 0x80</a:t>
            </a:r>
          </a:p>
          <a:p>
            <a:r>
              <a:rPr lang="en-US"/>
              <a:t>  ..........</a:t>
            </a:r>
          </a:p>
          <a:p>
            <a:r>
              <a:rPr lang="en-US"/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63B365-6F91-4476-8C05-2F91374F3CAE}"/>
              </a:ext>
            </a:extLst>
          </p:cNvPr>
          <p:cNvSpPr txBox="1"/>
          <p:nvPr/>
        </p:nvSpPr>
        <p:spPr>
          <a:xfrm>
            <a:off x="2123720" y="1120016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read(...){</a:t>
            </a:r>
          </a:p>
          <a:p>
            <a:r>
              <a:rPr lang="en-US"/>
              <a:t>  .............</a:t>
            </a:r>
          </a:p>
          <a:p>
            <a:r>
              <a:rPr lang="en-US"/>
              <a:t>  mov </a:t>
            </a:r>
            <a:r>
              <a:rPr lang="en-US">
                <a:solidFill>
                  <a:srgbClr val="FF0000"/>
                </a:solidFill>
              </a:rPr>
              <a:t>eax, 3</a:t>
            </a:r>
          </a:p>
          <a:p>
            <a:r>
              <a:rPr lang="en-US"/>
              <a:t>  int 0x80</a:t>
            </a:r>
          </a:p>
          <a:p>
            <a:r>
              <a:rPr lang="en-US"/>
              <a:t>  .........</a:t>
            </a:r>
          </a:p>
          <a:p>
            <a:r>
              <a:rPr lang="en-US"/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DFB4D7-55F6-4A99-8539-065233D4E3C4}"/>
              </a:ext>
            </a:extLst>
          </p:cNvPr>
          <p:cNvSpPr txBox="1"/>
          <p:nvPr/>
        </p:nvSpPr>
        <p:spPr>
          <a:xfrm>
            <a:off x="475095" y="3419106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arch/x86/kernel/entry_32.S</a:t>
            </a:r>
          </a:p>
          <a:p>
            <a:endParaRPr lang="en-US" sz="1600"/>
          </a:p>
          <a:p>
            <a:r>
              <a:rPr lang="en-US" sz="1600"/>
              <a:t>ENTRY(system_call)</a:t>
            </a:r>
          </a:p>
          <a:p>
            <a:r>
              <a:rPr lang="en-US" sz="1600"/>
              <a:t>   .............</a:t>
            </a:r>
          </a:p>
          <a:p>
            <a:r>
              <a:rPr lang="en-US" sz="1600"/>
              <a:t>   call *sys_call_table(, </a:t>
            </a:r>
            <a:r>
              <a:rPr lang="en-US" sz="1600">
                <a:solidFill>
                  <a:srgbClr val="FF0000"/>
                </a:solidFill>
              </a:rPr>
              <a:t>%eax</a:t>
            </a:r>
            <a:r>
              <a:rPr lang="en-US" sz="1600"/>
              <a:t>, 4)</a:t>
            </a:r>
          </a:p>
          <a:p>
            <a:r>
              <a:rPr lang="en-US" sz="1600"/>
              <a:t>   ............</a:t>
            </a: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49B6E0F6-240E-46F4-9224-0066E36AC767}"/>
              </a:ext>
            </a:extLst>
          </p:cNvPr>
          <p:cNvCxnSpPr>
            <a:cxnSpLocks/>
          </p:cNvCxnSpPr>
          <p:nvPr/>
        </p:nvCxnSpPr>
        <p:spPr>
          <a:xfrm>
            <a:off x="4593569" y="1484784"/>
            <a:ext cx="0" cy="45628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E1D5C2C1-5E6E-4C14-A52A-8BCECF51765D}"/>
              </a:ext>
            </a:extLst>
          </p:cNvPr>
          <p:cNvCxnSpPr/>
          <p:nvPr/>
        </p:nvCxnSpPr>
        <p:spPr>
          <a:xfrm>
            <a:off x="5940152" y="1392238"/>
            <a:ext cx="0" cy="4675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27E98A3C-AA72-4DE2-88A2-60FE7C11EA1A}"/>
              </a:ext>
            </a:extLst>
          </p:cNvPr>
          <p:cNvCxnSpPr/>
          <p:nvPr/>
        </p:nvCxnSpPr>
        <p:spPr>
          <a:xfrm>
            <a:off x="4572000" y="609329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ABADE7D-9798-4145-A9CC-C9870231B393}"/>
              </a:ext>
            </a:extLst>
          </p:cNvPr>
          <p:cNvSpPr txBox="1"/>
          <p:nvPr/>
        </p:nvSpPr>
        <p:spPr>
          <a:xfrm>
            <a:off x="4572000" y="6259652"/>
            <a:ext cx="1872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sys_call_table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B11D2AA7-D4EB-48A5-8E3D-5EA144E5213C}"/>
              </a:ext>
            </a:extLst>
          </p:cNvPr>
          <p:cNvCxnSpPr/>
          <p:nvPr/>
        </p:nvCxnSpPr>
        <p:spPr>
          <a:xfrm>
            <a:off x="4572000" y="530120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08AD701D-622B-49F6-A264-601685DE716B}"/>
              </a:ext>
            </a:extLst>
          </p:cNvPr>
          <p:cNvCxnSpPr/>
          <p:nvPr/>
        </p:nvCxnSpPr>
        <p:spPr>
          <a:xfrm>
            <a:off x="4572000" y="45811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043AC376-7EED-4DE6-897E-5F7F9F2750C2}"/>
              </a:ext>
            </a:extLst>
          </p:cNvPr>
          <p:cNvCxnSpPr/>
          <p:nvPr/>
        </p:nvCxnSpPr>
        <p:spPr>
          <a:xfrm>
            <a:off x="4572000" y="49411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A70685-BA1A-4CFB-8B4A-6B83FD571235}"/>
              </a:ext>
            </a:extLst>
          </p:cNvPr>
          <p:cNvSpPr txBox="1"/>
          <p:nvPr/>
        </p:nvSpPr>
        <p:spPr>
          <a:xfrm>
            <a:off x="4139952" y="4941168"/>
            <a:ext cx="4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136510-1927-4EE3-B16E-784699C51AD0}"/>
              </a:ext>
            </a:extLst>
          </p:cNvPr>
          <p:cNvSpPr txBox="1"/>
          <p:nvPr/>
        </p:nvSpPr>
        <p:spPr>
          <a:xfrm>
            <a:off x="4126557" y="4604102"/>
            <a:ext cx="4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21D97B2-12C0-4402-B514-22F788BFFE48}"/>
              </a:ext>
            </a:extLst>
          </p:cNvPr>
          <p:cNvSpPr txBox="1"/>
          <p:nvPr/>
        </p:nvSpPr>
        <p:spPr>
          <a:xfrm>
            <a:off x="4729464" y="4933830"/>
            <a:ext cx="1512166" cy="37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sys_read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1FEA0E2-F0D2-495F-9985-C88E83926198}"/>
              </a:ext>
            </a:extLst>
          </p:cNvPr>
          <p:cNvSpPr txBox="1"/>
          <p:nvPr/>
        </p:nvSpPr>
        <p:spPr>
          <a:xfrm>
            <a:off x="4752018" y="4588219"/>
            <a:ext cx="1512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sys_write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317BB9-2F5F-4B1A-973F-97E14981069C}"/>
              </a:ext>
            </a:extLst>
          </p:cNvPr>
          <p:cNvSpPr txBox="1"/>
          <p:nvPr/>
        </p:nvSpPr>
        <p:spPr>
          <a:xfrm>
            <a:off x="7073948" y="2979869"/>
            <a:ext cx="18185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fs/read_write.c</a:t>
            </a:r>
          </a:p>
          <a:p>
            <a:endParaRPr lang="en-US"/>
          </a:p>
          <a:p>
            <a:r>
              <a:rPr lang="en-US"/>
              <a:t>sys_write(......){</a:t>
            </a:r>
          </a:p>
          <a:p>
            <a:r>
              <a:rPr lang="en-US"/>
              <a:t>    ...........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sys_read(.....){</a:t>
            </a:r>
          </a:p>
          <a:p>
            <a:r>
              <a:rPr lang="en-US"/>
              <a:t>    ............</a:t>
            </a:r>
          </a:p>
          <a:p>
            <a:r>
              <a:rPr lang="en-US"/>
              <a:t>}</a:t>
            </a:r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1D472186-6725-48D3-A719-2E3FECF3052F}"/>
              </a:ext>
            </a:extLst>
          </p:cNvPr>
          <p:cNvCxnSpPr/>
          <p:nvPr/>
        </p:nvCxnSpPr>
        <p:spPr>
          <a:xfrm>
            <a:off x="971600" y="2882266"/>
            <a:ext cx="216024" cy="536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DB5CCA3E-B82D-460A-85A5-F609B89A4E33}"/>
              </a:ext>
            </a:extLst>
          </p:cNvPr>
          <p:cNvCxnSpPr>
            <a:endCxn id="15" idx="0"/>
          </p:cNvCxnSpPr>
          <p:nvPr/>
        </p:nvCxnSpPr>
        <p:spPr>
          <a:xfrm flipH="1">
            <a:off x="2131279" y="2882266"/>
            <a:ext cx="270137" cy="536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B8D4B897-1EE9-4FAF-BEC3-4A74D59C8C76}"/>
              </a:ext>
            </a:extLst>
          </p:cNvPr>
          <p:cNvCxnSpPr>
            <a:endCxn id="28" idx="1"/>
          </p:cNvCxnSpPr>
          <p:nvPr/>
        </p:nvCxnSpPr>
        <p:spPr>
          <a:xfrm>
            <a:off x="3635896" y="4604102"/>
            <a:ext cx="490661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C2B4CEC5-6234-4962-99FD-D62E026980DF}"/>
              </a:ext>
            </a:extLst>
          </p:cNvPr>
          <p:cNvCxnSpPr/>
          <p:nvPr/>
        </p:nvCxnSpPr>
        <p:spPr>
          <a:xfrm>
            <a:off x="3618223" y="4604102"/>
            <a:ext cx="449713" cy="481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692D6E6E-573B-4AC8-B636-E8B9F7485977}"/>
              </a:ext>
            </a:extLst>
          </p:cNvPr>
          <p:cNvCxnSpPr/>
          <p:nvPr/>
        </p:nvCxnSpPr>
        <p:spPr>
          <a:xfrm flipV="1">
            <a:off x="5940152" y="4933830"/>
            <a:ext cx="1133796" cy="151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76ABAFC3-934F-46A7-B91C-3EC785BCE351}"/>
              </a:ext>
            </a:extLst>
          </p:cNvPr>
          <p:cNvCxnSpPr/>
          <p:nvPr/>
        </p:nvCxnSpPr>
        <p:spPr>
          <a:xfrm flipV="1">
            <a:off x="5958047" y="3861048"/>
            <a:ext cx="1115900" cy="854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99220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769" y="229016"/>
            <a:ext cx="8229600" cy="492677"/>
          </a:xfrm>
        </p:spPr>
        <p:txBody>
          <a:bodyPr>
            <a:normAutofit/>
          </a:bodyPr>
          <a:lstStyle/>
          <a:p>
            <a:r>
              <a:rPr lang="en-US" sz="3200"/>
              <a:t>int 0x80 ==&gt; sysenter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11584B-A519-4325-AD9F-F21EDD95CFD4}"/>
              </a:ext>
            </a:extLst>
          </p:cNvPr>
          <p:cNvSpPr txBox="1"/>
          <p:nvPr/>
        </p:nvSpPr>
        <p:spPr>
          <a:xfrm>
            <a:off x="413537" y="112397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write(...){</a:t>
            </a:r>
          </a:p>
          <a:p>
            <a:r>
              <a:rPr lang="en-US"/>
              <a:t>  .............</a:t>
            </a:r>
          </a:p>
          <a:p>
            <a:r>
              <a:rPr lang="en-US"/>
              <a:t>  mov </a:t>
            </a:r>
            <a:r>
              <a:rPr lang="en-US">
                <a:solidFill>
                  <a:srgbClr val="FF0000"/>
                </a:solidFill>
              </a:rPr>
              <a:t>eax, 4</a:t>
            </a:r>
          </a:p>
          <a:p>
            <a:r>
              <a:rPr lang="en-US" b="1"/>
              <a:t>  sysenter</a:t>
            </a:r>
          </a:p>
          <a:p>
            <a:r>
              <a:rPr lang="en-US"/>
              <a:t>  ..........</a:t>
            </a:r>
          </a:p>
          <a:p>
            <a:r>
              <a:rPr lang="en-US"/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63B365-6F91-4476-8C05-2F91374F3CAE}"/>
              </a:ext>
            </a:extLst>
          </p:cNvPr>
          <p:cNvSpPr txBox="1"/>
          <p:nvPr/>
        </p:nvSpPr>
        <p:spPr>
          <a:xfrm>
            <a:off x="2123720" y="1120016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read(...){</a:t>
            </a:r>
          </a:p>
          <a:p>
            <a:r>
              <a:rPr lang="en-US"/>
              <a:t>  .............</a:t>
            </a:r>
          </a:p>
          <a:p>
            <a:r>
              <a:rPr lang="en-US"/>
              <a:t>  mov </a:t>
            </a:r>
            <a:r>
              <a:rPr lang="en-US">
                <a:solidFill>
                  <a:srgbClr val="FF0000"/>
                </a:solidFill>
              </a:rPr>
              <a:t>eax, 3</a:t>
            </a:r>
          </a:p>
          <a:p>
            <a:r>
              <a:rPr lang="en-US"/>
              <a:t>  </a:t>
            </a:r>
            <a:r>
              <a:rPr lang="en-US" b="1"/>
              <a:t>sysenter</a:t>
            </a:r>
          </a:p>
          <a:p>
            <a:r>
              <a:rPr lang="en-US"/>
              <a:t>  .........</a:t>
            </a:r>
          </a:p>
          <a:p>
            <a:r>
              <a:rPr lang="en-US"/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DFB4D7-55F6-4A99-8539-065233D4E3C4}"/>
              </a:ext>
            </a:extLst>
          </p:cNvPr>
          <p:cNvSpPr txBox="1"/>
          <p:nvPr/>
        </p:nvSpPr>
        <p:spPr>
          <a:xfrm>
            <a:off x="475095" y="3419106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arch/x86/kernel/entry_32.S</a:t>
            </a:r>
          </a:p>
          <a:p>
            <a:endParaRPr lang="en-US" sz="1600"/>
          </a:p>
          <a:p>
            <a:r>
              <a:rPr lang="en-US" sz="1600"/>
              <a:t>ENTRY</a:t>
            </a:r>
            <a:r>
              <a:rPr lang="en-US" sz="1600">
                <a:solidFill>
                  <a:srgbClr val="FF0000"/>
                </a:solidFill>
              </a:rPr>
              <a:t>(ia32_sysenter_target</a:t>
            </a:r>
            <a:r>
              <a:rPr lang="en-US" sz="1600"/>
              <a:t>)</a:t>
            </a:r>
          </a:p>
          <a:p>
            <a:r>
              <a:rPr lang="en-US" sz="1600"/>
              <a:t>   .............</a:t>
            </a:r>
          </a:p>
          <a:p>
            <a:r>
              <a:rPr lang="en-US" sz="1600"/>
              <a:t>   call *sys_call_table(, </a:t>
            </a:r>
            <a:r>
              <a:rPr lang="en-US" sz="1600">
                <a:solidFill>
                  <a:srgbClr val="FF0000"/>
                </a:solidFill>
              </a:rPr>
              <a:t>%eax</a:t>
            </a:r>
            <a:r>
              <a:rPr lang="en-US" sz="1600"/>
              <a:t>, 4)</a:t>
            </a:r>
          </a:p>
          <a:p>
            <a:r>
              <a:rPr lang="en-US" sz="1600"/>
              <a:t>   ............</a:t>
            </a: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49B6E0F6-240E-46F4-9224-0066E36AC767}"/>
              </a:ext>
            </a:extLst>
          </p:cNvPr>
          <p:cNvCxnSpPr>
            <a:cxnSpLocks/>
          </p:cNvCxnSpPr>
          <p:nvPr/>
        </p:nvCxnSpPr>
        <p:spPr>
          <a:xfrm>
            <a:off x="4593569" y="1392238"/>
            <a:ext cx="0" cy="4655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E1D5C2C1-5E6E-4C14-A52A-8BCECF51765D}"/>
              </a:ext>
            </a:extLst>
          </p:cNvPr>
          <p:cNvCxnSpPr/>
          <p:nvPr/>
        </p:nvCxnSpPr>
        <p:spPr>
          <a:xfrm>
            <a:off x="5940152" y="1392238"/>
            <a:ext cx="0" cy="4675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27E98A3C-AA72-4DE2-88A2-60FE7C11EA1A}"/>
              </a:ext>
            </a:extLst>
          </p:cNvPr>
          <p:cNvCxnSpPr/>
          <p:nvPr/>
        </p:nvCxnSpPr>
        <p:spPr>
          <a:xfrm>
            <a:off x="4572000" y="609329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ABADE7D-9798-4145-A9CC-C9870231B393}"/>
              </a:ext>
            </a:extLst>
          </p:cNvPr>
          <p:cNvSpPr txBox="1"/>
          <p:nvPr/>
        </p:nvSpPr>
        <p:spPr>
          <a:xfrm>
            <a:off x="4572000" y="6259652"/>
            <a:ext cx="1872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sys_call_table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B11D2AA7-D4EB-48A5-8E3D-5EA144E5213C}"/>
              </a:ext>
            </a:extLst>
          </p:cNvPr>
          <p:cNvCxnSpPr/>
          <p:nvPr/>
        </p:nvCxnSpPr>
        <p:spPr>
          <a:xfrm>
            <a:off x="4572000" y="530120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08AD701D-622B-49F6-A264-601685DE716B}"/>
              </a:ext>
            </a:extLst>
          </p:cNvPr>
          <p:cNvCxnSpPr/>
          <p:nvPr/>
        </p:nvCxnSpPr>
        <p:spPr>
          <a:xfrm>
            <a:off x="4572000" y="45811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043AC376-7EED-4DE6-897E-5F7F9F2750C2}"/>
              </a:ext>
            </a:extLst>
          </p:cNvPr>
          <p:cNvCxnSpPr/>
          <p:nvPr/>
        </p:nvCxnSpPr>
        <p:spPr>
          <a:xfrm>
            <a:off x="4572000" y="49411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A70685-BA1A-4CFB-8B4A-6B83FD571235}"/>
              </a:ext>
            </a:extLst>
          </p:cNvPr>
          <p:cNvSpPr txBox="1"/>
          <p:nvPr/>
        </p:nvSpPr>
        <p:spPr>
          <a:xfrm>
            <a:off x="4139952" y="4941168"/>
            <a:ext cx="4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136510-1927-4EE3-B16E-784699C51AD0}"/>
              </a:ext>
            </a:extLst>
          </p:cNvPr>
          <p:cNvSpPr txBox="1"/>
          <p:nvPr/>
        </p:nvSpPr>
        <p:spPr>
          <a:xfrm>
            <a:off x="4126557" y="4604102"/>
            <a:ext cx="4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21D97B2-12C0-4402-B514-22F788BFFE48}"/>
              </a:ext>
            </a:extLst>
          </p:cNvPr>
          <p:cNvSpPr txBox="1"/>
          <p:nvPr/>
        </p:nvSpPr>
        <p:spPr>
          <a:xfrm>
            <a:off x="4729464" y="4933830"/>
            <a:ext cx="1512166" cy="37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sys_read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1FEA0E2-F0D2-495F-9985-C88E83926198}"/>
              </a:ext>
            </a:extLst>
          </p:cNvPr>
          <p:cNvSpPr txBox="1"/>
          <p:nvPr/>
        </p:nvSpPr>
        <p:spPr>
          <a:xfrm>
            <a:off x="4752018" y="4588219"/>
            <a:ext cx="1512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sys_write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317BB9-2F5F-4B1A-973F-97E14981069C}"/>
              </a:ext>
            </a:extLst>
          </p:cNvPr>
          <p:cNvSpPr txBox="1"/>
          <p:nvPr/>
        </p:nvSpPr>
        <p:spPr>
          <a:xfrm>
            <a:off x="7073948" y="2979869"/>
            <a:ext cx="181853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fs/read_write.c</a:t>
            </a:r>
          </a:p>
          <a:p>
            <a:endParaRPr lang="en-US"/>
          </a:p>
          <a:p>
            <a:r>
              <a:rPr lang="en-US"/>
              <a:t>sys_write(......){</a:t>
            </a:r>
          </a:p>
          <a:p>
            <a:r>
              <a:rPr lang="en-US"/>
              <a:t>    ...........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sys_read(.....){</a:t>
            </a:r>
          </a:p>
          <a:p>
            <a:r>
              <a:rPr lang="en-US"/>
              <a:t>    ............</a:t>
            </a:r>
          </a:p>
          <a:p>
            <a:r>
              <a:rPr lang="en-US"/>
              <a:t>}</a:t>
            </a:r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1D472186-6725-48D3-A719-2E3FECF3052F}"/>
              </a:ext>
            </a:extLst>
          </p:cNvPr>
          <p:cNvCxnSpPr/>
          <p:nvPr/>
        </p:nvCxnSpPr>
        <p:spPr>
          <a:xfrm>
            <a:off x="971600" y="2882266"/>
            <a:ext cx="216024" cy="536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DB5CCA3E-B82D-460A-85A5-F609B89A4E33}"/>
              </a:ext>
            </a:extLst>
          </p:cNvPr>
          <p:cNvCxnSpPr>
            <a:endCxn id="15" idx="0"/>
          </p:cNvCxnSpPr>
          <p:nvPr/>
        </p:nvCxnSpPr>
        <p:spPr>
          <a:xfrm flipH="1">
            <a:off x="2131279" y="2882266"/>
            <a:ext cx="270137" cy="536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B8D4B897-1EE9-4FAF-BEC3-4A74D59C8C76}"/>
              </a:ext>
            </a:extLst>
          </p:cNvPr>
          <p:cNvCxnSpPr>
            <a:endCxn id="28" idx="1"/>
          </p:cNvCxnSpPr>
          <p:nvPr/>
        </p:nvCxnSpPr>
        <p:spPr>
          <a:xfrm>
            <a:off x="3635896" y="4604102"/>
            <a:ext cx="490661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C2B4CEC5-6234-4962-99FD-D62E026980DF}"/>
              </a:ext>
            </a:extLst>
          </p:cNvPr>
          <p:cNvCxnSpPr/>
          <p:nvPr/>
        </p:nvCxnSpPr>
        <p:spPr>
          <a:xfrm>
            <a:off x="3618223" y="4604102"/>
            <a:ext cx="449713" cy="481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692D6E6E-573B-4AC8-B636-E8B9F7485977}"/>
              </a:ext>
            </a:extLst>
          </p:cNvPr>
          <p:cNvCxnSpPr/>
          <p:nvPr/>
        </p:nvCxnSpPr>
        <p:spPr>
          <a:xfrm flipV="1">
            <a:off x="5940152" y="4933830"/>
            <a:ext cx="1133796" cy="1513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76ABAFC3-934F-46A7-B91C-3EC785BCE351}"/>
              </a:ext>
            </a:extLst>
          </p:cNvPr>
          <p:cNvCxnSpPr/>
          <p:nvPr/>
        </p:nvCxnSpPr>
        <p:spPr>
          <a:xfrm flipV="1">
            <a:off x="5958047" y="3861048"/>
            <a:ext cx="1115900" cy="854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57240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709C15-912E-4402-A161-D64D28F9B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769" y="229016"/>
            <a:ext cx="8229600" cy="492677"/>
          </a:xfrm>
        </p:spPr>
        <p:txBody>
          <a:bodyPr>
            <a:normAutofit/>
          </a:bodyPr>
          <a:lstStyle/>
          <a:p>
            <a:r>
              <a:rPr lang="en-US" sz="3200"/>
              <a:t>you can change ISR2: </a:t>
            </a:r>
            <a:br>
              <a:rPr lang="en-US" sz="3200"/>
            </a:br>
            <a:r>
              <a:rPr lang="en-US" sz="3200"/>
              <a:t>system call table hijacking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11584B-A519-4325-AD9F-F21EDD95CFD4}"/>
              </a:ext>
            </a:extLst>
          </p:cNvPr>
          <p:cNvSpPr txBox="1"/>
          <p:nvPr/>
        </p:nvSpPr>
        <p:spPr>
          <a:xfrm>
            <a:off x="413537" y="1123978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write(...){</a:t>
            </a:r>
          </a:p>
          <a:p>
            <a:r>
              <a:rPr lang="en-US"/>
              <a:t>  .............</a:t>
            </a:r>
          </a:p>
          <a:p>
            <a:r>
              <a:rPr lang="en-US"/>
              <a:t>  mov </a:t>
            </a:r>
            <a:r>
              <a:rPr lang="en-US">
                <a:solidFill>
                  <a:srgbClr val="FF0000"/>
                </a:solidFill>
              </a:rPr>
              <a:t>eax, 4</a:t>
            </a:r>
          </a:p>
          <a:p>
            <a:r>
              <a:rPr lang="en-US"/>
              <a:t>  int 0x80</a:t>
            </a:r>
          </a:p>
          <a:p>
            <a:r>
              <a:rPr lang="en-US"/>
              <a:t>  ..........</a:t>
            </a:r>
          </a:p>
          <a:p>
            <a:r>
              <a:rPr lang="en-US"/>
              <a:t>}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B63B365-6F91-4476-8C05-2F91374F3CAE}"/>
              </a:ext>
            </a:extLst>
          </p:cNvPr>
          <p:cNvSpPr txBox="1"/>
          <p:nvPr/>
        </p:nvSpPr>
        <p:spPr>
          <a:xfrm>
            <a:off x="2123720" y="1120016"/>
            <a:ext cx="19442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read(...){</a:t>
            </a:r>
          </a:p>
          <a:p>
            <a:r>
              <a:rPr lang="en-US"/>
              <a:t>  .............</a:t>
            </a:r>
          </a:p>
          <a:p>
            <a:r>
              <a:rPr lang="en-US"/>
              <a:t>  mov </a:t>
            </a:r>
            <a:r>
              <a:rPr lang="en-US">
                <a:solidFill>
                  <a:srgbClr val="FF0000"/>
                </a:solidFill>
              </a:rPr>
              <a:t>eax, 3</a:t>
            </a:r>
          </a:p>
          <a:p>
            <a:r>
              <a:rPr lang="en-US"/>
              <a:t>  int 0x80</a:t>
            </a:r>
          </a:p>
          <a:p>
            <a:r>
              <a:rPr lang="en-US"/>
              <a:t>  .........</a:t>
            </a:r>
          </a:p>
          <a:p>
            <a:r>
              <a:rPr lang="en-US"/>
              <a:t>}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9DFB4D7-55F6-4A99-8539-065233D4E3C4}"/>
              </a:ext>
            </a:extLst>
          </p:cNvPr>
          <p:cNvSpPr txBox="1"/>
          <p:nvPr/>
        </p:nvSpPr>
        <p:spPr>
          <a:xfrm>
            <a:off x="475095" y="3419106"/>
            <a:ext cx="33123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/>
              <a:t>arch/x86/kernel/entry_32.S</a:t>
            </a:r>
          </a:p>
          <a:p>
            <a:endParaRPr lang="en-US" sz="1600"/>
          </a:p>
          <a:p>
            <a:r>
              <a:rPr lang="en-US" sz="1600"/>
              <a:t>ENTRY(system_call)</a:t>
            </a:r>
          </a:p>
          <a:p>
            <a:r>
              <a:rPr lang="en-US" sz="1600"/>
              <a:t>   .............</a:t>
            </a:r>
          </a:p>
          <a:p>
            <a:r>
              <a:rPr lang="en-US" sz="1600"/>
              <a:t>   call *sys_call_table(, </a:t>
            </a:r>
            <a:r>
              <a:rPr lang="en-US" sz="1600">
                <a:solidFill>
                  <a:srgbClr val="FF0000"/>
                </a:solidFill>
              </a:rPr>
              <a:t>%eax</a:t>
            </a:r>
            <a:r>
              <a:rPr lang="en-US" sz="1600"/>
              <a:t>, 4)</a:t>
            </a:r>
          </a:p>
          <a:p>
            <a:r>
              <a:rPr lang="en-US" sz="1600"/>
              <a:t>   ............</a:t>
            </a:r>
          </a:p>
        </p:txBody>
      </p:sp>
      <p:cxnSp>
        <p:nvCxnSpPr>
          <p:cNvPr id="17" name="직선 연결선 16">
            <a:extLst>
              <a:ext uri="{FF2B5EF4-FFF2-40B4-BE49-F238E27FC236}">
                <a16:creationId xmlns:a16="http://schemas.microsoft.com/office/drawing/2014/main" id="{49B6E0F6-240E-46F4-9224-0066E36AC767}"/>
              </a:ext>
            </a:extLst>
          </p:cNvPr>
          <p:cNvCxnSpPr>
            <a:cxnSpLocks/>
          </p:cNvCxnSpPr>
          <p:nvPr/>
        </p:nvCxnSpPr>
        <p:spPr>
          <a:xfrm>
            <a:off x="4593569" y="1392238"/>
            <a:ext cx="0" cy="46554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직선 연결선 17">
            <a:extLst>
              <a:ext uri="{FF2B5EF4-FFF2-40B4-BE49-F238E27FC236}">
                <a16:creationId xmlns:a16="http://schemas.microsoft.com/office/drawing/2014/main" id="{E1D5C2C1-5E6E-4C14-A52A-8BCECF51765D}"/>
              </a:ext>
            </a:extLst>
          </p:cNvPr>
          <p:cNvCxnSpPr/>
          <p:nvPr/>
        </p:nvCxnSpPr>
        <p:spPr>
          <a:xfrm>
            <a:off x="5940152" y="1392238"/>
            <a:ext cx="0" cy="46756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연결선 19">
            <a:extLst>
              <a:ext uri="{FF2B5EF4-FFF2-40B4-BE49-F238E27FC236}">
                <a16:creationId xmlns:a16="http://schemas.microsoft.com/office/drawing/2014/main" id="{27E98A3C-AA72-4DE2-88A2-60FE7C11EA1A}"/>
              </a:ext>
            </a:extLst>
          </p:cNvPr>
          <p:cNvCxnSpPr/>
          <p:nvPr/>
        </p:nvCxnSpPr>
        <p:spPr>
          <a:xfrm>
            <a:off x="4572000" y="6093296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ABADE7D-9798-4145-A9CC-C9870231B393}"/>
              </a:ext>
            </a:extLst>
          </p:cNvPr>
          <p:cNvSpPr txBox="1"/>
          <p:nvPr/>
        </p:nvSpPr>
        <p:spPr>
          <a:xfrm>
            <a:off x="4572000" y="6259652"/>
            <a:ext cx="18722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sys_call_table</a:t>
            </a:r>
          </a:p>
        </p:txBody>
      </p: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B11D2AA7-D4EB-48A5-8E3D-5EA144E5213C}"/>
              </a:ext>
            </a:extLst>
          </p:cNvPr>
          <p:cNvCxnSpPr/>
          <p:nvPr/>
        </p:nvCxnSpPr>
        <p:spPr>
          <a:xfrm>
            <a:off x="4572000" y="530120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>
            <a:extLst>
              <a:ext uri="{FF2B5EF4-FFF2-40B4-BE49-F238E27FC236}">
                <a16:creationId xmlns:a16="http://schemas.microsoft.com/office/drawing/2014/main" id="{08AD701D-622B-49F6-A264-601685DE716B}"/>
              </a:ext>
            </a:extLst>
          </p:cNvPr>
          <p:cNvCxnSpPr/>
          <p:nvPr/>
        </p:nvCxnSpPr>
        <p:spPr>
          <a:xfrm>
            <a:off x="4572000" y="458112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043AC376-7EED-4DE6-897E-5F7F9F2750C2}"/>
              </a:ext>
            </a:extLst>
          </p:cNvPr>
          <p:cNvCxnSpPr/>
          <p:nvPr/>
        </p:nvCxnSpPr>
        <p:spPr>
          <a:xfrm>
            <a:off x="4572000" y="494116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43A70685-BA1A-4CFB-8B4A-6B83FD571235}"/>
              </a:ext>
            </a:extLst>
          </p:cNvPr>
          <p:cNvSpPr txBox="1"/>
          <p:nvPr/>
        </p:nvSpPr>
        <p:spPr>
          <a:xfrm>
            <a:off x="4139952" y="4941168"/>
            <a:ext cx="4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E136510-1927-4EE3-B16E-784699C51AD0}"/>
              </a:ext>
            </a:extLst>
          </p:cNvPr>
          <p:cNvSpPr txBox="1"/>
          <p:nvPr/>
        </p:nvSpPr>
        <p:spPr>
          <a:xfrm>
            <a:off x="4126557" y="4604102"/>
            <a:ext cx="432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21D97B2-12C0-4402-B514-22F788BFFE48}"/>
              </a:ext>
            </a:extLst>
          </p:cNvPr>
          <p:cNvSpPr txBox="1"/>
          <p:nvPr/>
        </p:nvSpPr>
        <p:spPr>
          <a:xfrm>
            <a:off x="4729464" y="4933830"/>
            <a:ext cx="1512166" cy="376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sys_read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1FEA0E2-F0D2-495F-9985-C88E83926198}"/>
              </a:ext>
            </a:extLst>
          </p:cNvPr>
          <p:cNvSpPr txBox="1"/>
          <p:nvPr/>
        </p:nvSpPr>
        <p:spPr>
          <a:xfrm>
            <a:off x="4499993" y="4543886"/>
            <a:ext cx="15121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my_sys_write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6317BB9-2F5F-4B1A-973F-97E14981069C}"/>
              </a:ext>
            </a:extLst>
          </p:cNvPr>
          <p:cNvSpPr txBox="1"/>
          <p:nvPr/>
        </p:nvSpPr>
        <p:spPr>
          <a:xfrm>
            <a:off x="7073948" y="2979869"/>
            <a:ext cx="18185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fs/read_write.c</a:t>
            </a:r>
          </a:p>
          <a:p>
            <a:r>
              <a:rPr lang="en-US">
                <a:solidFill>
                  <a:srgbClr val="FF0000"/>
                </a:solidFill>
              </a:rPr>
              <a:t>my_sys_write</a:t>
            </a:r>
            <a:r>
              <a:rPr lang="en-US"/>
              <a:t>(..){</a:t>
            </a:r>
          </a:p>
          <a:p>
            <a:r>
              <a:rPr lang="en-US"/>
              <a:t>   ................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sys_write(......){</a:t>
            </a:r>
          </a:p>
          <a:p>
            <a:r>
              <a:rPr lang="en-US"/>
              <a:t>    ...........</a:t>
            </a:r>
          </a:p>
          <a:p>
            <a:r>
              <a:rPr lang="en-US"/>
              <a:t>}</a:t>
            </a:r>
          </a:p>
          <a:p>
            <a:endParaRPr lang="en-US"/>
          </a:p>
          <a:p>
            <a:r>
              <a:rPr lang="en-US"/>
              <a:t>sys_read(.....){</a:t>
            </a:r>
          </a:p>
          <a:p>
            <a:r>
              <a:rPr lang="en-US"/>
              <a:t>    ............</a:t>
            </a:r>
          </a:p>
          <a:p>
            <a:r>
              <a:rPr lang="en-US"/>
              <a:t>}</a:t>
            </a:r>
          </a:p>
        </p:txBody>
      </p:sp>
      <p:cxnSp>
        <p:nvCxnSpPr>
          <p:cNvPr id="34" name="직선 화살표 연결선 33">
            <a:extLst>
              <a:ext uri="{FF2B5EF4-FFF2-40B4-BE49-F238E27FC236}">
                <a16:creationId xmlns:a16="http://schemas.microsoft.com/office/drawing/2014/main" id="{1D472186-6725-48D3-A719-2E3FECF3052F}"/>
              </a:ext>
            </a:extLst>
          </p:cNvPr>
          <p:cNvCxnSpPr/>
          <p:nvPr/>
        </p:nvCxnSpPr>
        <p:spPr>
          <a:xfrm>
            <a:off x="971600" y="2882266"/>
            <a:ext cx="216024" cy="536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직선 화살표 연결선 35">
            <a:extLst>
              <a:ext uri="{FF2B5EF4-FFF2-40B4-BE49-F238E27FC236}">
                <a16:creationId xmlns:a16="http://schemas.microsoft.com/office/drawing/2014/main" id="{DB5CCA3E-B82D-460A-85A5-F609B89A4E33}"/>
              </a:ext>
            </a:extLst>
          </p:cNvPr>
          <p:cNvCxnSpPr>
            <a:endCxn id="15" idx="0"/>
          </p:cNvCxnSpPr>
          <p:nvPr/>
        </p:nvCxnSpPr>
        <p:spPr>
          <a:xfrm flipH="1">
            <a:off x="2131279" y="2882266"/>
            <a:ext cx="270137" cy="536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>
            <a:extLst>
              <a:ext uri="{FF2B5EF4-FFF2-40B4-BE49-F238E27FC236}">
                <a16:creationId xmlns:a16="http://schemas.microsoft.com/office/drawing/2014/main" id="{B8D4B897-1EE9-4FAF-BEC3-4A74D59C8C76}"/>
              </a:ext>
            </a:extLst>
          </p:cNvPr>
          <p:cNvCxnSpPr>
            <a:endCxn id="28" idx="1"/>
          </p:cNvCxnSpPr>
          <p:nvPr/>
        </p:nvCxnSpPr>
        <p:spPr>
          <a:xfrm>
            <a:off x="3635896" y="4604102"/>
            <a:ext cx="490661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직선 화살표 연결선 39">
            <a:extLst>
              <a:ext uri="{FF2B5EF4-FFF2-40B4-BE49-F238E27FC236}">
                <a16:creationId xmlns:a16="http://schemas.microsoft.com/office/drawing/2014/main" id="{C2B4CEC5-6234-4962-99FD-D62E026980DF}"/>
              </a:ext>
            </a:extLst>
          </p:cNvPr>
          <p:cNvCxnSpPr/>
          <p:nvPr/>
        </p:nvCxnSpPr>
        <p:spPr>
          <a:xfrm>
            <a:off x="3618223" y="4604102"/>
            <a:ext cx="449713" cy="481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직선 화살표 연결선 41">
            <a:extLst>
              <a:ext uri="{FF2B5EF4-FFF2-40B4-BE49-F238E27FC236}">
                <a16:creationId xmlns:a16="http://schemas.microsoft.com/office/drawing/2014/main" id="{692D6E6E-573B-4AC8-B636-E8B9F7485977}"/>
              </a:ext>
            </a:extLst>
          </p:cNvPr>
          <p:cNvCxnSpPr>
            <a:cxnSpLocks/>
          </p:cNvCxnSpPr>
          <p:nvPr/>
        </p:nvCxnSpPr>
        <p:spPr>
          <a:xfrm>
            <a:off x="5940152" y="5085184"/>
            <a:ext cx="1133795" cy="4985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>
            <a:extLst>
              <a:ext uri="{FF2B5EF4-FFF2-40B4-BE49-F238E27FC236}">
                <a16:creationId xmlns:a16="http://schemas.microsoft.com/office/drawing/2014/main" id="{76ABAFC3-934F-46A7-B91C-3EC785BCE351}"/>
              </a:ext>
            </a:extLst>
          </p:cNvPr>
          <p:cNvCxnSpPr/>
          <p:nvPr/>
        </p:nvCxnSpPr>
        <p:spPr>
          <a:xfrm flipV="1">
            <a:off x="5958047" y="3861048"/>
            <a:ext cx="1115900" cy="8548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639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4303</TotalTime>
  <Words>1235</Words>
  <Application>Microsoft Office PowerPoint</Application>
  <PresentationFormat>화면 슬라이드 쇼(4:3)</PresentationFormat>
  <Paragraphs>263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6" baseType="lpstr">
      <vt:lpstr>맑은 고딕</vt:lpstr>
      <vt:lpstr>바탕</vt:lpstr>
      <vt:lpstr>Arial</vt:lpstr>
      <vt:lpstr>Office 테마</vt:lpstr>
      <vt:lpstr>Lecture 4: System call Interrupt</vt:lpstr>
      <vt:lpstr>system function to interrupt</vt:lpstr>
      <vt:lpstr>Example of system call interrupt</vt:lpstr>
      <vt:lpstr>Another example of system call interrupt</vt:lpstr>
      <vt:lpstr>what happens when a system call is called</vt:lpstr>
      <vt:lpstr>cpu movement during a system call </vt:lpstr>
      <vt:lpstr>from system_call(ISR1) to ISR2</vt:lpstr>
      <vt:lpstr>int 0x80 ==&gt; sysenter</vt:lpstr>
      <vt:lpstr>you can change ISR2:  system call table hijacking</vt:lpstr>
      <vt:lpstr>you can create a new system call</vt:lpstr>
      <vt:lpstr>Creating a new system call and using it</vt:lpstr>
      <vt:lpstr>hw 11 hint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Overview: Studying OS</dc:title>
  <dc:creator>Microsoft Corporation</dc:creator>
  <cp:lastModifiedBy>kim ki</cp:lastModifiedBy>
  <cp:revision>240</cp:revision>
  <dcterms:created xsi:type="dcterms:W3CDTF">2006-10-05T04:04:58Z</dcterms:created>
  <dcterms:modified xsi:type="dcterms:W3CDTF">2020-09-19T23:07:11Z</dcterms:modified>
</cp:coreProperties>
</file>