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2" r:id="rId2"/>
    <p:sldId id="256" r:id="rId3"/>
    <p:sldId id="339" r:id="rId4"/>
    <p:sldId id="260" r:id="rId5"/>
    <p:sldId id="283" r:id="rId6"/>
    <p:sldId id="340" r:id="rId7"/>
    <p:sldId id="34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53" d="100"/>
          <a:sy n="53" d="100"/>
        </p:scale>
        <p:origin x="5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2932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937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53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Ddf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01291-DF83-46E2-B713-E76D0E14B1EA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1755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Operating System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No text book. Lecture notes will be provided via iclass.</a:t>
            </a:r>
          </a:p>
          <a:p>
            <a:pPr algn="just"/>
            <a:r>
              <a:rPr lang="en-US" sz="1800" kern="100">
                <a:effectLst/>
                <a:latin typeface="바탕" panose="02030600000101010101" pitchFamily="18" charset="-127"/>
                <a:cs typeface="Times New Roman" panose="02020603050405020304" pitchFamily="18" charset="0"/>
              </a:rPr>
              <a:t>(Reference book: </a:t>
            </a:r>
            <a:r>
              <a:rPr lang="en-US" sz="1800" kern="10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“</a:t>
            </a:r>
            <a:r>
              <a:rPr lang="en-US" sz="1800" kern="100">
                <a:effectLst/>
                <a:latin typeface="바탕" panose="02030600000101010101" pitchFamily="18" charset="-127"/>
                <a:cs typeface="Times New Roman" panose="02020603050405020304" pitchFamily="18" charset="0"/>
              </a:rPr>
              <a:t>Understanding Linux Kernel</a:t>
            </a:r>
            <a:r>
              <a:rPr lang="en-US" sz="1800" kern="10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”</a:t>
            </a:r>
            <a:r>
              <a:rPr lang="en-US" sz="1800" kern="100">
                <a:effectLst/>
                <a:latin typeface="바탕" panose="02030600000101010101" pitchFamily="18" charset="-127"/>
                <a:cs typeface="Times New Roman" panose="02020603050405020304" pitchFamily="18" charset="0"/>
              </a:rPr>
              <a:t> by Bovet &amp; Cesati)</a:t>
            </a:r>
            <a:endParaRPr lang="en-US" sz="1800"/>
          </a:p>
          <a:p>
            <a:pPr algn="just"/>
            <a:r>
              <a:rPr lang="en-US" sz="2000"/>
              <a:t>Homework everyweek. </a:t>
            </a:r>
          </a:p>
          <a:p>
            <a:pPr algn="just"/>
            <a:r>
              <a:rPr lang="en-US" sz="2000"/>
              <a:t>You can find homework at the end of the lecture note</a:t>
            </a:r>
          </a:p>
          <a:p>
            <a:pPr algn="just"/>
            <a:r>
              <a:rPr lang="en-US" sz="2000"/>
              <a:t>Zoom id: 638 677 0929 (passwd: 7451)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35163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Studying Operating System</a:t>
            </a:r>
            <a:endParaRPr lang="ko-KR" altLang="en-US" sz="2400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/>
              <a:t>1. Studying the usage of OS</a:t>
            </a:r>
            <a:endParaRPr lang="ko-KR" altLang="ko-KR" sz="1800" dirty="0"/>
          </a:p>
          <a:p>
            <a:r>
              <a:rPr lang="en-US" altLang="ko-KR" sz="1800" dirty="0"/>
              <a:t>     1.1) Studying the usage of utility programs (OS commands)</a:t>
            </a:r>
          </a:p>
          <a:p>
            <a:r>
              <a:rPr lang="en-US" altLang="ko-KR" sz="1800" dirty="0"/>
              <a:t>                </a:t>
            </a:r>
            <a:r>
              <a:rPr lang="en-US" altLang="ko-KR" sz="1800" dirty="0">
                <a:solidFill>
                  <a:srgbClr val="FF0000"/>
                </a:solidFill>
              </a:rPr>
              <a:t>ls, cat, </a:t>
            </a:r>
            <a:r>
              <a:rPr lang="en-US" altLang="ko-KR" sz="1800" dirty="0" err="1">
                <a:solidFill>
                  <a:srgbClr val="FF0000"/>
                </a:solidFill>
              </a:rPr>
              <a:t>cp</a:t>
            </a:r>
            <a:r>
              <a:rPr lang="en-US" altLang="ko-KR" sz="1800" dirty="0"/>
              <a:t>, ....</a:t>
            </a:r>
            <a:endParaRPr lang="ko-KR" altLang="ko-KR" sz="1800" dirty="0"/>
          </a:p>
          <a:p>
            <a:r>
              <a:rPr lang="en-US" altLang="ko-KR" sz="1800" dirty="0"/>
              <a:t>     1.2) Studying the usage of system calls</a:t>
            </a:r>
          </a:p>
          <a:p>
            <a:r>
              <a:rPr lang="en-US" altLang="ko-KR" sz="1800" dirty="0"/>
              <a:t>                </a:t>
            </a:r>
            <a:r>
              <a:rPr lang="en-US" altLang="ko-KR" sz="1800" dirty="0">
                <a:solidFill>
                  <a:srgbClr val="FF0000"/>
                </a:solidFill>
              </a:rPr>
              <a:t>read, write, fork</a:t>
            </a:r>
            <a:r>
              <a:rPr lang="en-US" altLang="ko-KR" sz="1800" dirty="0"/>
              <a:t>, .....</a:t>
            </a:r>
            <a:endParaRPr lang="ko-KR" altLang="ko-KR" sz="1800" dirty="0"/>
          </a:p>
          <a:p>
            <a:r>
              <a:rPr lang="en-US" altLang="ko-KR" sz="1800" dirty="0"/>
              <a:t>2. Studying the implementation of OS</a:t>
            </a:r>
            <a:endParaRPr lang="ko-KR" altLang="ko-KR" sz="1800" dirty="0"/>
          </a:p>
          <a:p>
            <a:r>
              <a:rPr lang="en-US" altLang="ko-KR" sz="1800" dirty="0"/>
              <a:t>     2.1) Reading/Understanding/Modifying OS kernel code</a:t>
            </a:r>
            <a:endParaRPr lang="ko-KR" altLang="ko-KR" sz="1800" dirty="0"/>
          </a:p>
          <a:p>
            <a:r>
              <a:rPr lang="en-US" altLang="ko-KR" sz="1800" dirty="0"/>
              <a:t>        to understand the </a:t>
            </a:r>
            <a:r>
              <a:rPr lang="en-US" altLang="ko-KR" sz="1800" b="1" u="sng" dirty="0">
                <a:solidFill>
                  <a:srgbClr val="C00000"/>
                </a:solidFill>
              </a:rPr>
              <a:t>5 concepts of OS</a:t>
            </a:r>
          </a:p>
          <a:p>
            <a:r>
              <a:rPr lang="en-US" altLang="ko-KR" sz="1800" dirty="0"/>
              <a:t>               </a:t>
            </a:r>
            <a:r>
              <a:rPr lang="en-US" altLang="ko-KR" sz="1800" dirty="0">
                <a:solidFill>
                  <a:srgbClr val="FF0000"/>
                </a:solidFill>
              </a:rPr>
              <a:t>interrupt, process, file, memory, I/O</a:t>
            </a:r>
            <a:endParaRPr lang="ko-KR" altLang="ko-KR" sz="1800" dirty="0">
              <a:solidFill>
                <a:srgbClr val="FF0000"/>
              </a:solidFill>
            </a:endParaRPr>
          </a:p>
          <a:p>
            <a:r>
              <a:rPr lang="en-US" altLang="ko-KR" sz="1800" dirty="0"/>
              <a:t>     2.2) Implementing my OS</a:t>
            </a:r>
            <a:endParaRPr lang="ko-KR" altLang="ko-KR" sz="1800" dirty="0"/>
          </a:p>
          <a:p>
            <a:endParaRPr lang="en-US" altLang="ko-KR" dirty="0"/>
          </a:p>
          <a:p>
            <a:r>
              <a:rPr lang="en-US" altLang="ko-KR" dirty="0"/>
              <a:t>This class is about  step 2.1.</a:t>
            </a:r>
            <a:endParaRPr lang="ko-KR" altLang="ko-KR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Operating Systems</a:t>
            </a:r>
            <a:endParaRPr lang="ko-KR" altLang="en-US" sz="2400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/>
              <a:t>Different operating systems: Windows, </a:t>
            </a:r>
            <a:r>
              <a:rPr lang="en-US" altLang="ko-KR" sz="1800" dirty="0" err="1"/>
              <a:t>MacOS</a:t>
            </a:r>
            <a:r>
              <a:rPr lang="en-US" altLang="ko-KR" sz="1800" dirty="0"/>
              <a:t>, </a:t>
            </a:r>
            <a:r>
              <a:rPr lang="en-US" altLang="ko-KR" sz="1800" dirty="0">
                <a:solidFill>
                  <a:srgbClr val="FF0000"/>
                </a:solidFill>
              </a:rPr>
              <a:t>Linux</a:t>
            </a:r>
            <a:r>
              <a:rPr lang="en-US" altLang="ko-KR" sz="1800" dirty="0"/>
              <a:t>, DOS, CP/M, ....</a:t>
            </a:r>
          </a:p>
          <a:p>
            <a:r>
              <a:rPr lang="en-US" altLang="ko-KR" sz="1800" dirty="0"/>
              <a:t>We will study </a:t>
            </a:r>
            <a:r>
              <a:rPr lang="en-US" altLang="ko-KR" sz="1800" dirty="0">
                <a:solidFill>
                  <a:srgbClr val="FF0000"/>
                </a:solidFill>
              </a:rPr>
              <a:t>Linux</a:t>
            </a:r>
            <a:r>
              <a:rPr lang="en-US" altLang="ko-KR" sz="1800" dirty="0"/>
              <a:t>.</a:t>
            </a:r>
          </a:p>
          <a:p>
            <a:r>
              <a:rPr lang="en-US" altLang="ko-KR" sz="1800" dirty="0"/>
              <a:t>Linux system(</a:t>
            </a:r>
            <a:r>
              <a:rPr lang="en-US" altLang="ko-KR" sz="1800" dirty="0" err="1"/>
              <a:t>linux</a:t>
            </a:r>
            <a:r>
              <a:rPr lang="en-US" altLang="ko-KR" sz="1800" dirty="0"/>
              <a:t> distribution)</a:t>
            </a:r>
          </a:p>
          <a:p>
            <a:r>
              <a:rPr lang="en-US" altLang="ko-KR" sz="1800" dirty="0"/>
              <a:t>   = Linux kernel + extra software(compiler, editor, ...)</a:t>
            </a:r>
          </a:p>
          <a:p>
            <a:endParaRPr lang="en-US" altLang="ko-KR" sz="1800" dirty="0"/>
          </a:p>
          <a:p>
            <a:r>
              <a:rPr lang="en-US" altLang="ko-KR" sz="1800" dirty="0"/>
              <a:t>Different </a:t>
            </a:r>
            <a:r>
              <a:rPr lang="en-US" altLang="ko-KR" sz="1800" dirty="0" err="1"/>
              <a:t>linux</a:t>
            </a:r>
            <a:r>
              <a:rPr lang="en-US" altLang="ko-KR" sz="1800" dirty="0"/>
              <a:t> distributions: </a:t>
            </a:r>
            <a:r>
              <a:rPr lang="en-US" altLang="ko-KR" sz="1800" dirty="0" err="1"/>
              <a:t>Debian</a:t>
            </a:r>
            <a:r>
              <a:rPr lang="en-US" altLang="ko-KR" sz="1800" dirty="0"/>
              <a:t>, Fedora, </a:t>
            </a:r>
            <a:r>
              <a:rPr lang="en-US" altLang="ko-KR" sz="1800" dirty="0">
                <a:solidFill>
                  <a:srgbClr val="FF0000"/>
                </a:solidFill>
              </a:rPr>
              <a:t>Gentoo</a:t>
            </a:r>
            <a:r>
              <a:rPr lang="en-US" altLang="ko-KR" sz="1800" dirty="0"/>
              <a:t>, ....</a:t>
            </a:r>
          </a:p>
          <a:p>
            <a:r>
              <a:rPr lang="en-US" altLang="ko-KR" sz="1800" dirty="0"/>
              <a:t>We will use </a:t>
            </a:r>
            <a:r>
              <a:rPr lang="en-US" altLang="ko-KR" sz="1800" dirty="0">
                <a:solidFill>
                  <a:srgbClr val="FF0000"/>
                </a:solidFill>
              </a:rPr>
              <a:t>Gentoo Linux</a:t>
            </a:r>
            <a:r>
              <a:rPr lang="en-US" altLang="ko-KR" sz="1800" dirty="0"/>
              <a:t>.</a:t>
            </a:r>
          </a:p>
          <a:p>
            <a:r>
              <a:rPr lang="en-US" altLang="ko-KR" sz="1800" dirty="0"/>
              <a:t>Different </a:t>
            </a:r>
            <a:r>
              <a:rPr lang="en-US" altLang="ko-KR" sz="1800" dirty="0" err="1"/>
              <a:t>linux</a:t>
            </a:r>
            <a:r>
              <a:rPr lang="en-US" altLang="ko-KR" sz="1800" dirty="0"/>
              <a:t> kernel versions: 1.0, 2.0, 2.3, 2.4, 2.5, </a:t>
            </a:r>
            <a:r>
              <a:rPr lang="en-US" altLang="ko-KR" sz="1800" dirty="0">
                <a:solidFill>
                  <a:srgbClr val="FF0000"/>
                </a:solidFill>
              </a:rPr>
              <a:t>2.6</a:t>
            </a:r>
            <a:r>
              <a:rPr lang="en-US" altLang="ko-KR" sz="1800" dirty="0"/>
              <a:t>, 3.0, 4.0, 5.0, 5.8</a:t>
            </a:r>
          </a:p>
          <a:p>
            <a:r>
              <a:rPr lang="en-US" altLang="ko-KR" sz="1800" dirty="0"/>
              <a:t>We will use </a:t>
            </a:r>
            <a:r>
              <a:rPr lang="en-US" altLang="ko-KR" sz="1800" dirty="0">
                <a:solidFill>
                  <a:srgbClr val="FF0000"/>
                </a:solidFill>
              </a:rPr>
              <a:t>Gentoo Linux kernel version 2.6</a:t>
            </a:r>
            <a:r>
              <a:rPr lang="en-US" altLang="ko-KR" sz="1800" dirty="0"/>
              <a:t>.</a:t>
            </a:r>
          </a:p>
          <a:p>
            <a:r>
              <a:rPr lang="en-US" altLang="ko-KR" sz="1800" dirty="0"/>
              <a:t>We study the </a:t>
            </a:r>
            <a:r>
              <a:rPr lang="en-US" altLang="ko-KR" sz="1800" b="1" u="sng">
                <a:solidFill>
                  <a:srgbClr val="C00000"/>
                </a:solidFill>
              </a:rPr>
              <a:t>5 OS concepts</a:t>
            </a:r>
            <a:r>
              <a:rPr lang="en-US" altLang="ko-KR" sz="1800" b="1" u="sng" dirty="0">
                <a:solidFill>
                  <a:srgbClr val="C00000"/>
                </a:solidFill>
              </a:rPr>
              <a:t>(interrupt, process, file, memory, I/O) </a:t>
            </a:r>
            <a:r>
              <a:rPr lang="en-US" altLang="ko-KR" sz="1800" dirty="0"/>
              <a:t>in Linux 2.6</a:t>
            </a:r>
          </a:p>
          <a:p>
            <a:r>
              <a:rPr lang="en-US" altLang="ko-KR" sz="1800" b="1" dirty="0">
                <a:solidFill>
                  <a:srgbClr val="FF0000"/>
                </a:solidFill>
              </a:rPr>
              <a:t>We will read/modify Linux kernel to understand the 5 concepts</a:t>
            </a:r>
            <a:r>
              <a:rPr lang="en-US" altLang="ko-KR" sz="1800" dirty="0"/>
              <a:t>.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572663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err="1"/>
              <a:t>VirtualBox</a:t>
            </a:r>
            <a:endParaRPr lang="ko-KR" altLang="en-US" sz="2400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79512" y="1385899"/>
            <a:ext cx="8507288" cy="4968552"/>
          </a:xfrm>
        </p:spPr>
        <p:txBody>
          <a:bodyPr>
            <a:normAutofit lnSpcReduction="10000"/>
          </a:bodyPr>
          <a:lstStyle/>
          <a:p>
            <a:r>
              <a:rPr lang="en-US" altLang="ko-KR" sz="1800" dirty="0"/>
              <a:t>We install Gentoo Linux in a virtual machine.</a:t>
            </a:r>
          </a:p>
          <a:p>
            <a:r>
              <a:rPr lang="en-US" altLang="ko-KR" sz="1800" dirty="0"/>
              <a:t>We will use </a:t>
            </a:r>
            <a:r>
              <a:rPr lang="en-US" altLang="ko-KR" sz="1800" dirty="0" err="1"/>
              <a:t>VirtualBox</a:t>
            </a:r>
            <a:r>
              <a:rPr lang="en-US" altLang="ko-KR" sz="1800" dirty="0"/>
              <a:t> to make a Gentoo virtual machine.</a:t>
            </a:r>
          </a:p>
          <a:p>
            <a:endParaRPr lang="en-US" altLang="ko-KR" sz="1800" dirty="0"/>
          </a:p>
          <a:p>
            <a:r>
              <a:rPr lang="en-US" altLang="ko-KR" sz="1800" dirty="0"/>
              <a:t>Download </a:t>
            </a:r>
            <a:r>
              <a:rPr lang="en-US" altLang="ko-KR" sz="1800" dirty="0" err="1"/>
              <a:t>VirtualBox</a:t>
            </a:r>
            <a:r>
              <a:rPr lang="en-US" altLang="ko-KR" sz="1800" dirty="0"/>
              <a:t> from Internet and install</a:t>
            </a:r>
          </a:p>
          <a:p>
            <a:r>
              <a:rPr lang="en-US" altLang="ko-KR" sz="1800" dirty="0"/>
              <a:t>=&gt; Download Gentoo.zip from </a:t>
            </a:r>
            <a:r>
              <a:rPr lang="en-US" altLang="ko-KR" sz="1800" dirty="0" err="1"/>
              <a:t>iclass</a:t>
            </a:r>
            <a:r>
              <a:rPr lang="en-US" altLang="ko-KR" sz="1800" dirty="0"/>
              <a:t> and </a:t>
            </a:r>
            <a:r>
              <a:rPr lang="en-US" altLang="ko-KR" sz="1800" dirty="0" err="1"/>
              <a:t>uncompress</a:t>
            </a:r>
            <a:r>
              <a:rPr lang="en-US" altLang="ko-KR" sz="1800" dirty="0"/>
              <a:t> it</a:t>
            </a:r>
          </a:p>
          <a:p>
            <a:r>
              <a:rPr lang="en-US" altLang="ko-KR" sz="1800" dirty="0"/>
              <a:t>=&gt; Run </a:t>
            </a:r>
            <a:r>
              <a:rPr lang="en-US" altLang="ko-KR" sz="1800" dirty="0" err="1"/>
              <a:t>VirtualBox</a:t>
            </a:r>
            <a:endParaRPr lang="en-US" altLang="ko-KR" sz="1800" dirty="0"/>
          </a:p>
          <a:p>
            <a:r>
              <a:rPr lang="en-US" altLang="ko-KR" sz="1800" dirty="0"/>
              <a:t>=&gt; File&gt;Import&gt;go to Gentoo directory&gt;select gentoo2.ovf</a:t>
            </a:r>
          </a:p>
          <a:p>
            <a:r>
              <a:rPr lang="en-US" altLang="ko-KR" sz="1800" dirty="0"/>
              <a:t>=&gt; Uncheck "USB controller"</a:t>
            </a:r>
          </a:p>
          <a:p>
            <a:r>
              <a:rPr lang="en-US" altLang="ko-KR" sz="1800" dirty="0"/>
              <a:t>=&gt; Click "Import"</a:t>
            </a:r>
          </a:p>
          <a:p>
            <a:endParaRPr lang="en-US" altLang="ko-KR" sz="1800" dirty="0"/>
          </a:p>
          <a:p>
            <a:r>
              <a:rPr lang="en-US" altLang="ko-KR" sz="1800" dirty="0"/>
              <a:t>Run Gentoo</a:t>
            </a:r>
          </a:p>
          <a:p>
            <a:r>
              <a:rPr lang="en-US" altLang="ko-KR" sz="1800" dirty="0"/>
              <a:t>=&gt; Select "My Linux"</a:t>
            </a:r>
          </a:p>
          <a:p>
            <a:r>
              <a:rPr lang="en-US" altLang="ko-KR" sz="1800" dirty="0"/>
              <a:t>=&gt; login: root</a:t>
            </a:r>
          </a:p>
          <a:p>
            <a:r>
              <a:rPr lang="en-US" altLang="ko-KR" sz="1800" dirty="0"/>
              <a:t>=&gt; </a:t>
            </a:r>
            <a:r>
              <a:rPr lang="en-US" altLang="ko-KR" sz="1800" dirty="0" err="1"/>
              <a:t>passwd</a:t>
            </a:r>
            <a:r>
              <a:rPr lang="en-US" altLang="ko-KR" sz="1800" dirty="0"/>
              <a:t>:(just hit "Enter" key)</a:t>
            </a:r>
          </a:p>
          <a:p>
            <a:endParaRPr lang="ko-KR" alt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altLang="ko-KR" sz="2400"/>
              <a:t>Linux File Tree</a:t>
            </a:r>
            <a:endParaRPr lang="ko-KR" altLang="en-US" sz="2400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800" dirty="0"/>
              <a:t>/          -- root directory</a:t>
            </a:r>
            <a:endParaRPr lang="ko-KR" altLang="ko-KR" sz="1800" dirty="0"/>
          </a:p>
          <a:p>
            <a:pPr marL="0" indent="0">
              <a:buNone/>
            </a:pPr>
            <a:r>
              <a:rPr lang="en-US" altLang="ko-KR" sz="1800" dirty="0"/>
              <a:t>   /bin     -- executable files</a:t>
            </a:r>
            <a:endParaRPr lang="ko-KR" altLang="ko-KR" sz="1800" dirty="0"/>
          </a:p>
          <a:p>
            <a:pPr marL="0" indent="0">
              <a:buNone/>
            </a:pPr>
            <a:r>
              <a:rPr lang="en-US" altLang="ko-KR" sz="1800" dirty="0"/>
              <a:t>      ls, zip, cat, </a:t>
            </a:r>
            <a:r>
              <a:rPr lang="en-US" altLang="ko-KR" sz="1800" dirty="0" err="1"/>
              <a:t>chown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df</a:t>
            </a:r>
            <a:r>
              <a:rPr lang="en-US" altLang="ko-KR" sz="1800" dirty="0"/>
              <a:t>, du, </a:t>
            </a:r>
            <a:r>
              <a:rPr lang="en-US" altLang="ko-KR" sz="1800" dirty="0" err="1"/>
              <a:t>env</a:t>
            </a:r>
            <a:r>
              <a:rPr lang="en-US" altLang="ko-KR" sz="1800" dirty="0"/>
              <a:t>, ftp, </a:t>
            </a:r>
            <a:r>
              <a:rPr lang="en-US" altLang="ko-KR" sz="1800" dirty="0" err="1"/>
              <a:t>grep</a:t>
            </a:r>
            <a:r>
              <a:rPr lang="en-US" altLang="ko-KR" sz="1800" dirty="0"/>
              <a:t>, ...</a:t>
            </a:r>
            <a:endParaRPr lang="ko-KR" altLang="ko-KR" sz="1800" dirty="0"/>
          </a:p>
          <a:p>
            <a:pPr marL="0" indent="0">
              <a:buNone/>
            </a:pPr>
            <a:r>
              <a:rPr lang="en-US" altLang="ko-KR" sz="1800" dirty="0"/>
              <a:t>   /</a:t>
            </a:r>
            <a:r>
              <a:rPr lang="en-US" altLang="ko-KR" sz="1800" dirty="0" err="1"/>
              <a:t>etc</a:t>
            </a:r>
            <a:r>
              <a:rPr lang="en-US" altLang="ko-KR" sz="1800" dirty="0"/>
              <a:t>     -- system configuration files</a:t>
            </a:r>
            <a:endParaRPr lang="ko-KR" altLang="ko-KR" sz="1800" dirty="0"/>
          </a:p>
          <a:p>
            <a:pPr marL="0" indent="0">
              <a:buNone/>
            </a:pPr>
            <a:r>
              <a:rPr lang="en-US" altLang="ko-KR" sz="1800" dirty="0"/>
              <a:t>      /</a:t>
            </a:r>
            <a:r>
              <a:rPr lang="en-US" altLang="ko-KR" sz="1800" dirty="0" err="1"/>
              <a:t>etc</a:t>
            </a:r>
            <a:r>
              <a:rPr lang="en-US" altLang="ko-KR" sz="1800" dirty="0"/>
              <a:t>/password(password file), </a:t>
            </a:r>
          </a:p>
          <a:p>
            <a:pPr marL="0" indent="0">
              <a:buNone/>
            </a:pPr>
            <a:r>
              <a:rPr lang="en-US" altLang="ko-KR" sz="1800" dirty="0"/>
              <a:t>      /</a:t>
            </a:r>
            <a:r>
              <a:rPr lang="en-US" altLang="ko-KR" sz="1800" dirty="0" err="1"/>
              <a:t>etc</a:t>
            </a:r>
            <a:r>
              <a:rPr lang="en-US" altLang="ko-KR" sz="1800" dirty="0"/>
              <a:t>/hostname(the name of this server), …</a:t>
            </a:r>
            <a:endParaRPr lang="ko-KR" altLang="ko-KR" sz="1800" dirty="0"/>
          </a:p>
          <a:p>
            <a:pPr marL="0" indent="0">
              <a:buNone/>
            </a:pPr>
            <a:r>
              <a:rPr lang="en-US" altLang="ko-KR" sz="1800" dirty="0"/>
              <a:t>   /root    -- root user home directory</a:t>
            </a:r>
            <a:endParaRPr lang="ko-KR" altLang="ko-KR" sz="1800" dirty="0"/>
          </a:p>
          <a:p>
            <a:pPr marL="0" indent="0">
              <a:buNone/>
            </a:pPr>
            <a:r>
              <a:rPr lang="en-US" altLang="ko-KR" sz="1800" dirty="0"/>
              <a:t>      /root/linuxer-2.6.25.10 : </a:t>
            </a:r>
            <a:r>
              <a:rPr lang="en-US" altLang="ko-KR" sz="1800" dirty="0" err="1"/>
              <a:t>linux</a:t>
            </a:r>
            <a:r>
              <a:rPr lang="en-US" altLang="ko-KR" sz="1800" dirty="0"/>
              <a:t> kernel directory</a:t>
            </a:r>
          </a:p>
          <a:p>
            <a:pPr marL="0" indent="0">
              <a:buNone/>
            </a:pPr>
            <a:r>
              <a:rPr lang="en-US" altLang="ko-KR" sz="1800" dirty="0"/>
              <a:t>           </a:t>
            </a:r>
            <a:r>
              <a:rPr lang="en-US" altLang="ko-KR" sz="1800" dirty="0" err="1"/>
              <a:t>init</a:t>
            </a:r>
            <a:r>
              <a:rPr lang="en-US" altLang="ko-KR" sz="1800" dirty="0"/>
              <a:t>    : </a:t>
            </a:r>
            <a:r>
              <a:rPr lang="en-US" altLang="ko-KR" sz="1800" dirty="0" err="1"/>
              <a:t>linux</a:t>
            </a:r>
            <a:r>
              <a:rPr lang="en-US" altLang="ko-KR" sz="1800" dirty="0"/>
              <a:t> startup code (</a:t>
            </a:r>
            <a:r>
              <a:rPr lang="en-US" altLang="ko-KR" sz="1800" dirty="0" err="1"/>
              <a:t>main.c</a:t>
            </a:r>
            <a:r>
              <a:rPr lang="en-US" altLang="ko-KR" sz="1800" dirty="0"/>
              <a:t>/</a:t>
            </a:r>
            <a:r>
              <a:rPr lang="en-US" altLang="ko-KR" sz="1800" dirty="0" err="1"/>
              <a:t>start_kernel</a:t>
            </a:r>
            <a:r>
              <a:rPr lang="en-US" altLang="ko-KR" sz="1800" dirty="0"/>
              <a:t>(): </a:t>
            </a:r>
            <a:r>
              <a:rPr lang="en-US" altLang="ko-KR" sz="1800" dirty="0" err="1">
                <a:solidFill>
                  <a:srgbClr val="FF0000"/>
                </a:solidFill>
              </a:rPr>
              <a:t>linux</a:t>
            </a:r>
            <a:r>
              <a:rPr lang="en-US" altLang="ko-KR" sz="1800" dirty="0">
                <a:solidFill>
                  <a:srgbClr val="FF0000"/>
                </a:solidFill>
              </a:rPr>
              <a:t> begins here</a:t>
            </a:r>
            <a:r>
              <a:rPr lang="en-US" altLang="ko-KR" sz="1800" dirty="0"/>
              <a:t>)</a:t>
            </a:r>
          </a:p>
          <a:p>
            <a:pPr marL="0" indent="0">
              <a:buNone/>
            </a:pPr>
            <a:r>
              <a:rPr lang="en-US" altLang="ko-KR" sz="1800" dirty="0"/>
              <a:t>           </a:t>
            </a:r>
            <a:r>
              <a:rPr lang="en-US" altLang="ko-KR" sz="1800" dirty="0">
                <a:solidFill>
                  <a:srgbClr val="FF0000"/>
                </a:solidFill>
              </a:rPr>
              <a:t>arch   : interrupt </a:t>
            </a:r>
            <a:r>
              <a:rPr lang="en-US" altLang="ko-KR" sz="1800" dirty="0"/>
              <a:t>code</a:t>
            </a:r>
          </a:p>
          <a:p>
            <a:pPr marL="0" indent="0">
              <a:buNone/>
            </a:pPr>
            <a:r>
              <a:rPr lang="en-US" altLang="ko-KR" sz="1800" dirty="0">
                <a:solidFill>
                  <a:srgbClr val="FF0000"/>
                </a:solidFill>
              </a:rPr>
              <a:t>           kernel : process </a:t>
            </a:r>
            <a:r>
              <a:rPr lang="en-US" altLang="ko-KR" sz="1800" dirty="0"/>
              <a:t>code</a:t>
            </a:r>
          </a:p>
          <a:p>
            <a:pPr marL="0" indent="0">
              <a:buNone/>
            </a:pPr>
            <a:r>
              <a:rPr lang="en-US" altLang="ko-KR" sz="1800" dirty="0">
                <a:solidFill>
                  <a:srgbClr val="FF0000"/>
                </a:solidFill>
              </a:rPr>
              <a:t>           fs       : file </a:t>
            </a:r>
            <a:r>
              <a:rPr lang="en-US" altLang="ko-KR" sz="1800" dirty="0"/>
              <a:t>code</a:t>
            </a:r>
          </a:p>
          <a:p>
            <a:pPr marL="0" indent="0">
              <a:buNone/>
            </a:pPr>
            <a:r>
              <a:rPr lang="en-US" altLang="ko-KR" sz="1800" dirty="0">
                <a:solidFill>
                  <a:srgbClr val="FF0000"/>
                </a:solidFill>
              </a:rPr>
              <a:t>           mm    : memory </a:t>
            </a:r>
            <a:r>
              <a:rPr lang="en-US" altLang="ko-KR" sz="1800" dirty="0"/>
              <a:t>code</a:t>
            </a:r>
          </a:p>
          <a:p>
            <a:pPr marL="0" indent="0">
              <a:buNone/>
            </a:pPr>
            <a:r>
              <a:rPr lang="en-US" altLang="ko-KR" sz="1800" dirty="0">
                <a:solidFill>
                  <a:srgbClr val="FF0000"/>
                </a:solidFill>
              </a:rPr>
              <a:t>           drivers : I/O </a:t>
            </a:r>
            <a:r>
              <a:rPr lang="en-US" altLang="ko-KR" sz="1800" dirty="0"/>
              <a:t>code</a:t>
            </a:r>
          </a:p>
          <a:p>
            <a:pPr marL="0" indent="0">
              <a:buNone/>
            </a:pPr>
            <a:r>
              <a:rPr lang="en-US" altLang="ko-KR" sz="1800" dirty="0"/>
              <a:t>   /</a:t>
            </a:r>
            <a:r>
              <a:rPr lang="en-US" altLang="ko-KR" sz="1800" dirty="0" err="1"/>
              <a:t>usr</a:t>
            </a:r>
            <a:r>
              <a:rPr lang="en-US" altLang="ko-KR" sz="1800" dirty="0"/>
              <a:t>     -- library files, header files</a:t>
            </a:r>
            <a:endParaRPr lang="ko-KR" altLang="ko-KR" sz="1800" dirty="0"/>
          </a:p>
          <a:p>
            <a:pPr marL="0" indent="0">
              <a:buNone/>
            </a:pPr>
            <a:r>
              <a:rPr lang="en-US" altLang="ko-KR" sz="1800" dirty="0"/>
              <a:t>      /</a:t>
            </a:r>
            <a:r>
              <a:rPr lang="en-US" altLang="ko-KR" sz="1800" dirty="0" err="1"/>
              <a:t>usr</a:t>
            </a:r>
            <a:r>
              <a:rPr lang="en-US" altLang="ko-KR" sz="1800" dirty="0"/>
              <a:t>/lib(library files are here), /</a:t>
            </a:r>
            <a:r>
              <a:rPr lang="en-US" altLang="ko-KR" sz="1800" dirty="0" err="1"/>
              <a:t>usr</a:t>
            </a:r>
            <a:r>
              <a:rPr lang="en-US" altLang="ko-KR" sz="1800" dirty="0"/>
              <a:t>/include(header files are here), …</a:t>
            </a:r>
            <a:endParaRPr lang="ko-KR" altLang="ko-KR" sz="1800" dirty="0"/>
          </a:p>
          <a:p>
            <a:pPr marL="0" indent="0">
              <a:buNone/>
            </a:pPr>
            <a:r>
              <a:rPr lang="en-US" altLang="ko-KR" sz="1800" dirty="0"/>
              <a:t>   </a:t>
            </a:r>
            <a:endParaRPr lang="ko-KR" altLang="ko-KR" sz="1800" dirty="0"/>
          </a:p>
          <a:p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890093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/>
              <a:t>Linux File Tree</a:t>
            </a:r>
            <a:endParaRPr lang="ko-KR" altLang="en-US" sz="2400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480AA068-71B5-4943-B1E5-5930E84F1B87}"/>
              </a:ext>
            </a:extLst>
          </p:cNvPr>
          <p:cNvCxnSpPr/>
          <p:nvPr/>
        </p:nvCxnSpPr>
        <p:spPr>
          <a:xfrm flipH="1">
            <a:off x="3995936" y="1588634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8988084-5E0F-4CC0-A346-F258D0B3A6A2}"/>
              </a:ext>
            </a:extLst>
          </p:cNvPr>
          <p:cNvSpPr txBox="1"/>
          <p:nvPr/>
        </p:nvSpPr>
        <p:spPr>
          <a:xfrm>
            <a:off x="1907704" y="25649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F39749-8ED8-4B34-81C9-2D8096495FD5}"/>
              </a:ext>
            </a:extLst>
          </p:cNvPr>
          <p:cNvSpPr txBox="1"/>
          <p:nvPr/>
        </p:nvSpPr>
        <p:spPr>
          <a:xfrm>
            <a:off x="4953960" y="25227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root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6E5866-C9EA-416F-ADF3-7B989DC3860E}"/>
              </a:ext>
            </a:extLst>
          </p:cNvPr>
          <p:cNvSpPr txBox="1"/>
          <p:nvPr/>
        </p:nvSpPr>
        <p:spPr>
          <a:xfrm>
            <a:off x="6804248" y="25022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usr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F95857-75E3-402B-A6B4-8C76B93DA478}"/>
              </a:ext>
            </a:extLst>
          </p:cNvPr>
          <p:cNvSpPr txBox="1"/>
          <p:nvPr/>
        </p:nvSpPr>
        <p:spPr>
          <a:xfrm>
            <a:off x="3325946" y="25227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etc</a:t>
            </a: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9512172-A816-44BD-BC25-CC2CF1BE5A8E}"/>
              </a:ext>
            </a:extLst>
          </p:cNvPr>
          <p:cNvCxnSpPr>
            <a:endCxn id="8" idx="0"/>
          </p:cNvCxnSpPr>
          <p:nvPr/>
        </p:nvCxnSpPr>
        <p:spPr>
          <a:xfrm flipH="1">
            <a:off x="2339752" y="2060848"/>
            <a:ext cx="141824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9EC108AC-ED79-44CD-85A1-B7CFBDB54FBF}"/>
              </a:ext>
            </a:extLst>
          </p:cNvPr>
          <p:cNvCxnSpPr>
            <a:endCxn id="11" idx="0"/>
          </p:cNvCxnSpPr>
          <p:nvPr/>
        </p:nvCxnSpPr>
        <p:spPr>
          <a:xfrm flipH="1">
            <a:off x="3757994" y="2063708"/>
            <a:ext cx="209774" cy="459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B8B7771A-2CED-4DF6-9E5E-E4F5B792C07E}"/>
              </a:ext>
            </a:extLst>
          </p:cNvPr>
          <p:cNvCxnSpPr>
            <a:cxnSpLocks/>
          </p:cNvCxnSpPr>
          <p:nvPr/>
        </p:nvCxnSpPr>
        <p:spPr>
          <a:xfrm>
            <a:off x="4251090" y="2060848"/>
            <a:ext cx="702870" cy="441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BC4BEA89-07C4-4948-9F78-59FFB01B2FDA}"/>
              </a:ext>
            </a:extLst>
          </p:cNvPr>
          <p:cNvCxnSpPr/>
          <p:nvPr/>
        </p:nvCxnSpPr>
        <p:spPr>
          <a:xfrm>
            <a:off x="4399816" y="2047662"/>
            <a:ext cx="2404432" cy="475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7D53CC2-70E6-4796-8CBC-72C4DC9C4959}"/>
              </a:ext>
            </a:extLst>
          </p:cNvPr>
          <p:cNvSpPr txBox="1"/>
          <p:nvPr/>
        </p:nvSpPr>
        <p:spPr>
          <a:xfrm>
            <a:off x="621578" y="344916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840977-C7E3-4876-9638-AD81A69CAD13}"/>
              </a:ext>
            </a:extLst>
          </p:cNvPr>
          <p:cNvSpPr txBox="1"/>
          <p:nvPr/>
        </p:nvSpPr>
        <p:spPr>
          <a:xfrm>
            <a:off x="2037165" y="341286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A0A72E-0720-435E-82D7-A6F47C5BFC52}"/>
              </a:ext>
            </a:extLst>
          </p:cNvPr>
          <p:cNvSpPr txBox="1"/>
          <p:nvPr/>
        </p:nvSpPr>
        <p:spPr>
          <a:xfrm>
            <a:off x="1303992" y="342093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cat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9B1C36E-0890-4D31-B11C-D408125C243D}"/>
              </a:ext>
            </a:extLst>
          </p:cNvPr>
          <p:cNvSpPr txBox="1"/>
          <p:nvPr/>
        </p:nvSpPr>
        <p:spPr>
          <a:xfrm>
            <a:off x="3634434" y="3344743"/>
            <a:ext cx="183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linux-2.6.25.10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80A7CC-2F22-40F9-87F3-2F612DBCBF2F}"/>
              </a:ext>
            </a:extLst>
          </p:cNvPr>
          <p:cNvSpPr txBox="1"/>
          <p:nvPr/>
        </p:nvSpPr>
        <p:spPr>
          <a:xfrm>
            <a:off x="5529167" y="332983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E237F0-ECF1-477B-B303-B2CD4D2BE21B}"/>
              </a:ext>
            </a:extLst>
          </p:cNvPr>
          <p:cNvSpPr txBox="1"/>
          <p:nvPr/>
        </p:nvSpPr>
        <p:spPr>
          <a:xfrm>
            <a:off x="6588224" y="33262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F04412F-95D8-4545-9333-34EC0A6E8AF5}"/>
              </a:ext>
            </a:extLst>
          </p:cNvPr>
          <p:cNvSpPr txBox="1"/>
          <p:nvPr/>
        </p:nvSpPr>
        <p:spPr>
          <a:xfrm>
            <a:off x="7456574" y="330575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</a:t>
            </a: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/>
          <p:nvPr/>
        </p:nvCxnSpPr>
        <p:spPr>
          <a:xfrm flipH="1">
            <a:off x="899592" y="2871604"/>
            <a:ext cx="1137573" cy="533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BD7F49D8-834F-4B0B-9A4E-19C7889F2F2D}"/>
              </a:ext>
            </a:extLst>
          </p:cNvPr>
          <p:cNvCxnSpPr>
            <a:endCxn id="23" idx="0"/>
          </p:cNvCxnSpPr>
          <p:nvPr/>
        </p:nvCxnSpPr>
        <p:spPr>
          <a:xfrm flipH="1">
            <a:off x="1736040" y="2942302"/>
            <a:ext cx="301125" cy="478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D1B22CA5-A1AD-457D-9E07-2162ACA13D1A}"/>
              </a:ext>
            </a:extLst>
          </p:cNvPr>
          <p:cNvCxnSpPr/>
          <p:nvPr/>
        </p:nvCxnSpPr>
        <p:spPr>
          <a:xfrm>
            <a:off x="2099711" y="2930203"/>
            <a:ext cx="99650" cy="498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C1D5562F-6590-4DD9-A3B5-8F499AC11AD6}"/>
              </a:ext>
            </a:extLst>
          </p:cNvPr>
          <p:cNvCxnSpPr/>
          <p:nvPr/>
        </p:nvCxnSpPr>
        <p:spPr>
          <a:xfrm flipH="1">
            <a:off x="4852990" y="2892068"/>
            <a:ext cx="349937" cy="557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2DD63972-DAFD-465F-81E3-EE61AD09F0A6}"/>
              </a:ext>
            </a:extLst>
          </p:cNvPr>
          <p:cNvCxnSpPr>
            <a:stCxn id="9" idx="2"/>
          </p:cNvCxnSpPr>
          <p:nvPr/>
        </p:nvCxnSpPr>
        <p:spPr>
          <a:xfrm>
            <a:off x="5386008" y="2892068"/>
            <a:ext cx="338120" cy="557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CAE01C3D-BA55-4608-A265-F99EE87806E3}"/>
              </a:ext>
            </a:extLst>
          </p:cNvPr>
          <p:cNvCxnSpPr/>
          <p:nvPr/>
        </p:nvCxnSpPr>
        <p:spPr>
          <a:xfrm flipH="1">
            <a:off x="6804248" y="2871604"/>
            <a:ext cx="216024" cy="434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9BBF73AA-1615-4232-9C06-0877864E2D4F}"/>
              </a:ext>
            </a:extLst>
          </p:cNvPr>
          <p:cNvCxnSpPr/>
          <p:nvPr/>
        </p:nvCxnSpPr>
        <p:spPr>
          <a:xfrm>
            <a:off x="7053215" y="2871604"/>
            <a:ext cx="554144" cy="541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0FD428C9-9CC5-47C2-9205-E9922147177B}"/>
              </a:ext>
            </a:extLst>
          </p:cNvPr>
          <p:cNvSpPr txBox="1"/>
          <p:nvPr/>
        </p:nvSpPr>
        <p:spPr>
          <a:xfrm>
            <a:off x="7786599" y="229714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5C4E85D1-3FA8-4FA2-8A8B-FEDB6AF69AEF}"/>
              </a:ext>
            </a:extLst>
          </p:cNvPr>
          <p:cNvCxnSpPr>
            <a:endCxn id="48" idx="1"/>
          </p:cNvCxnSpPr>
          <p:nvPr/>
        </p:nvCxnSpPr>
        <p:spPr>
          <a:xfrm>
            <a:off x="4521912" y="1876666"/>
            <a:ext cx="3264687" cy="605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2431128" y="4117870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init</a:t>
            </a:r>
            <a:endParaRPr 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21B114F-6857-42D5-86D8-030A5E77E1A5}"/>
              </a:ext>
            </a:extLst>
          </p:cNvPr>
          <p:cNvSpPr txBox="1"/>
          <p:nvPr/>
        </p:nvSpPr>
        <p:spPr>
          <a:xfrm>
            <a:off x="4877945" y="4138460"/>
            <a:ext cx="60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fs</a:t>
            </a: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/>
          <p:nvPr/>
        </p:nvCxnSpPr>
        <p:spPr>
          <a:xfrm flipH="1">
            <a:off x="2853447" y="3714075"/>
            <a:ext cx="1000764" cy="469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1D5447E6-B14E-4DEF-AB13-D48DDE1F84B3}"/>
              </a:ext>
            </a:extLst>
          </p:cNvPr>
          <p:cNvCxnSpPr/>
          <p:nvPr/>
        </p:nvCxnSpPr>
        <p:spPr>
          <a:xfrm>
            <a:off x="4733448" y="3695546"/>
            <a:ext cx="251573" cy="417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BB8D44C5-A0C4-485E-958A-D6DA3438EA3C}"/>
              </a:ext>
            </a:extLst>
          </p:cNvPr>
          <p:cNvCxnSpPr/>
          <p:nvPr/>
        </p:nvCxnSpPr>
        <p:spPr>
          <a:xfrm>
            <a:off x="4906970" y="3741337"/>
            <a:ext cx="522795" cy="471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2CB949AE-B27F-4CD2-90C2-C967C2CE6897}"/>
              </a:ext>
            </a:extLst>
          </p:cNvPr>
          <p:cNvSpPr txBox="1"/>
          <p:nvPr/>
        </p:nvSpPr>
        <p:spPr>
          <a:xfrm>
            <a:off x="3139842" y="41384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kernel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148B4E0-77F9-4A9C-9347-76B527013BFF}"/>
              </a:ext>
            </a:extLst>
          </p:cNvPr>
          <p:cNvSpPr txBox="1"/>
          <p:nvPr/>
        </p:nvSpPr>
        <p:spPr>
          <a:xfrm>
            <a:off x="3643851" y="471821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x86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AFA3A14-7872-43F1-8756-B1A43453FF8A}"/>
              </a:ext>
            </a:extLst>
          </p:cNvPr>
          <p:cNvSpPr txBox="1"/>
          <p:nvPr/>
        </p:nvSpPr>
        <p:spPr>
          <a:xfrm>
            <a:off x="4083415" y="4103083"/>
            <a:ext cx="629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arch</a:t>
            </a:r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D981449D-13E9-41F6-AC6C-F8B78A96C230}"/>
              </a:ext>
            </a:extLst>
          </p:cNvPr>
          <p:cNvCxnSpPr/>
          <p:nvPr/>
        </p:nvCxnSpPr>
        <p:spPr>
          <a:xfrm flipH="1">
            <a:off x="4016551" y="4471484"/>
            <a:ext cx="216592" cy="203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7EE98B7E-B63B-41E6-84C8-D48AE6DEC596}"/>
              </a:ext>
            </a:extLst>
          </p:cNvPr>
          <p:cNvCxnSpPr/>
          <p:nvPr/>
        </p:nvCxnSpPr>
        <p:spPr>
          <a:xfrm>
            <a:off x="3906514" y="5032930"/>
            <a:ext cx="138471" cy="265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D65D6526-274C-4EAB-BF08-6F34495C67B6}"/>
              </a:ext>
            </a:extLst>
          </p:cNvPr>
          <p:cNvCxnSpPr/>
          <p:nvPr/>
        </p:nvCxnSpPr>
        <p:spPr>
          <a:xfrm>
            <a:off x="4512671" y="4438984"/>
            <a:ext cx="515287" cy="293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/>
          <p:nvPr/>
        </p:nvCxnSpPr>
        <p:spPr>
          <a:xfrm flipH="1">
            <a:off x="3495124" y="3764648"/>
            <a:ext cx="625801" cy="402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>
            <a:stCxn id="26" idx="2"/>
          </p:cNvCxnSpPr>
          <p:nvPr/>
        </p:nvCxnSpPr>
        <p:spPr>
          <a:xfrm flipH="1">
            <a:off x="4294447" y="3714075"/>
            <a:ext cx="256081" cy="366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27205CDE-F799-461E-A248-6B3A6AB7ACC6}"/>
              </a:ext>
            </a:extLst>
          </p:cNvPr>
          <p:cNvCxnSpPr/>
          <p:nvPr/>
        </p:nvCxnSpPr>
        <p:spPr>
          <a:xfrm>
            <a:off x="4409297" y="4449675"/>
            <a:ext cx="112615" cy="225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4251090" y="4703854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mips</a:t>
            </a:r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4954322" y="4665179"/>
            <a:ext cx="1316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........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2938228" y="5243353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boot</a:t>
            </a:r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/>
          <p:nvPr/>
        </p:nvCxnSpPr>
        <p:spPr>
          <a:xfrm flipH="1">
            <a:off x="3325946" y="5038667"/>
            <a:ext cx="352078" cy="259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3924415" y="5223681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kernel</a:t>
            </a:r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/>
          <p:nvPr/>
        </p:nvCxnSpPr>
        <p:spPr>
          <a:xfrm flipH="1">
            <a:off x="2427858" y="4487202"/>
            <a:ext cx="117570" cy="231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3129914" y="5700320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entry_32.S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4370007" y="5699139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i8259_32.c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5818056" y="5606539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....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2C95318-0373-48A6-B281-2F746FFBAFA7}"/>
              </a:ext>
            </a:extLst>
          </p:cNvPr>
          <p:cNvSpPr txBox="1"/>
          <p:nvPr/>
        </p:nvSpPr>
        <p:spPr>
          <a:xfrm>
            <a:off x="2053821" y="4630164"/>
            <a:ext cx="135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main.c</a:t>
            </a:r>
            <a:endParaRPr lang="en-US" dirty="0"/>
          </a:p>
        </p:txBody>
      </p: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>
            <a:endCxn id="78" idx="1"/>
          </p:cNvCxnSpPr>
          <p:nvPr/>
        </p:nvCxnSpPr>
        <p:spPr>
          <a:xfrm>
            <a:off x="4696772" y="5498293"/>
            <a:ext cx="1121284" cy="292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/>
          <p:nvPr/>
        </p:nvCxnSpPr>
        <p:spPr>
          <a:xfrm>
            <a:off x="4370007" y="5541827"/>
            <a:ext cx="336884" cy="172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F156ACAC-EF63-4D36-8DE4-025C1BEB6252}"/>
              </a:ext>
            </a:extLst>
          </p:cNvPr>
          <p:cNvCxnSpPr/>
          <p:nvPr/>
        </p:nvCxnSpPr>
        <p:spPr>
          <a:xfrm flipH="1">
            <a:off x="3967768" y="5589943"/>
            <a:ext cx="76525" cy="1785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A21B114F-6857-42D5-86D8-030A5E77E1A5}"/>
              </a:ext>
            </a:extLst>
          </p:cNvPr>
          <p:cNvSpPr txBox="1"/>
          <p:nvPr/>
        </p:nvSpPr>
        <p:spPr>
          <a:xfrm>
            <a:off x="5759651" y="4128839"/>
            <a:ext cx="1133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drivers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21B114F-6857-42D5-86D8-030A5E77E1A5}"/>
              </a:ext>
            </a:extLst>
          </p:cNvPr>
          <p:cNvSpPr txBox="1"/>
          <p:nvPr/>
        </p:nvSpPr>
        <p:spPr>
          <a:xfrm>
            <a:off x="5208690" y="4107334"/>
            <a:ext cx="60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mm</a:t>
            </a:r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BB8D44C5-A0C4-485E-958A-D6DA3438EA3C}"/>
              </a:ext>
            </a:extLst>
          </p:cNvPr>
          <p:cNvCxnSpPr/>
          <p:nvPr/>
        </p:nvCxnSpPr>
        <p:spPr>
          <a:xfrm>
            <a:off x="5151454" y="3705888"/>
            <a:ext cx="809761" cy="510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56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/>
              <a:t>homework background</a:t>
            </a:r>
            <a:endParaRPr lang="ko-KR" altLang="en-US" sz="2400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79512" y="1385899"/>
            <a:ext cx="8507288" cy="4968552"/>
          </a:xfrm>
        </p:spPr>
        <p:txBody>
          <a:bodyPr>
            <a:normAutofit lnSpcReduction="10000"/>
          </a:bodyPr>
          <a:lstStyle/>
          <a:p>
            <a:r>
              <a:rPr lang="en-US" altLang="ko-KR" sz="1800" dirty="0"/>
              <a:t>1. Linux is the first program that runs when the system </a:t>
            </a:r>
            <a:r>
              <a:rPr lang="en-US" altLang="ko-KR" sz="1800"/>
              <a:t>boots.</a:t>
            </a:r>
          </a:p>
          <a:p>
            <a:endParaRPr lang="en-US" altLang="ko-KR" sz="1800" dirty="0"/>
          </a:p>
          <a:p>
            <a:r>
              <a:rPr lang="en-US" altLang="ko-KR" sz="1800" dirty="0"/>
              <a:t>2. Linux begins at </a:t>
            </a:r>
            <a:r>
              <a:rPr lang="en-US" altLang="ko-KR" sz="1800" dirty="0" err="1"/>
              <a:t>init</a:t>
            </a:r>
            <a:r>
              <a:rPr lang="en-US" altLang="ko-KR" sz="1800" dirty="0"/>
              <a:t>/</a:t>
            </a:r>
            <a:r>
              <a:rPr lang="en-US" altLang="ko-KR" sz="1800" dirty="0" err="1"/>
              <a:t>main.c</a:t>
            </a:r>
            <a:r>
              <a:rPr lang="en-US" altLang="ko-KR" sz="1800" dirty="0"/>
              <a:t>/</a:t>
            </a:r>
            <a:r>
              <a:rPr lang="en-US" altLang="ko-KR" sz="1800" dirty="0" err="1"/>
              <a:t>start_</a:t>
            </a:r>
            <a:r>
              <a:rPr lang="en-US" altLang="ko-KR" sz="1800" err="1"/>
              <a:t>kernel</a:t>
            </a:r>
            <a:r>
              <a:rPr lang="en-US" altLang="ko-KR" sz="1800"/>
              <a:t>().</a:t>
            </a:r>
          </a:p>
          <a:p>
            <a:endParaRPr lang="en-US" altLang="ko-KR" sz="1800" dirty="0"/>
          </a:p>
          <a:p>
            <a:r>
              <a:rPr lang="en-US" altLang="ko-KR" sz="1800" dirty="0"/>
              <a:t>3. Linux uses "</a:t>
            </a:r>
            <a:r>
              <a:rPr lang="en-US" altLang="ko-KR" sz="1800" dirty="0" err="1"/>
              <a:t>printk</a:t>
            </a:r>
            <a:r>
              <a:rPr lang="en-US" altLang="ko-KR" sz="1800" dirty="0"/>
              <a:t>" (not "</a:t>
            </a:r>
            <a:r>
              <a:rPr lang="en-US" altLang="ko-KR" sz="1800" dirty="0" err="1"/>
              <a:t>printf</a:t>
            </a:r>
            <a:r>
              <a:rPr lang="en-US" altLang="ko-KR" sz="1800" dirty="0"/>
              <a:t>") to display </a:t>
            </a:r>
            <a:r>
              <a:rPr lang="en-US" altLang="ko-KR" sz="1800"/>
              <a:t>messages.</a:t>
            </a:r>
          </a:p>
          <a:p>
            <a:endParaRPr lang="en-US" altLang="ko-KR" sz="1800" dirty="0"/>
          </a:p>
          <a:p>
            <a:r>
              <a:rPr lang="en-US" altLang="ko-KR" sz="1800" dirty="0"/>
              <a:t>4. All booting messages are displayed by Linux with "</a:t>
            </a:r>
            <a:r>
              <a:rPr lang="en-US" altLang="ko-KR" sz="1800" dirty="0" err="1"/>
              <a:t>printk</a:t>
            </a:r>
            <a:r>
              <a:rPr lang="en-US" altLang="ko-KR" sz="1800" dirty="0"/>
              <a:t>" and you can</a:t>
            </a:r>
          </a:p>
          <a:p>
            <a:r>
              <a:rPr lang="en-US" altLang="ko-KR" sz="1800"/>
              <a:t>find the corresponding Linux </a:t>
            </a:r>
            <a:r>
              <a:rPr lang="en-US" altLang="ko-KR" sz="1800" dirty="0"/>
              <a:t>code that prints each boot </a:t>
            </a:r>
            <a:r>
              <a:rPr lang="en-US" altLang="ko-KR" sz="1800"/>
              <a:t>message.</a:t>
            </a:r>
          </a:p>
          <a:p>
            <a:endParaRPr lang="en-US" altLang="ko-KR" sz="1800" dirty="0"/>
          </a:p>
          <a:p>
            <a:r>
              <a:rPr lang="en-US" altLang="ko-KR" sz="1800" dirty="0"/>
              <a:t>5. All boot messages are stored in the kernel buffer and you can display this buffer with "</a:t>
            </a:r>
            <a:r>
              <a:rPr lang="en-US" altLang="ko-KR" sz="1800" dirty="0" err="1"/>
              <a:t>dmesg</a:t>
            </a:r>
            <a:r>
              <a:rPr lang="en-US" altLang="ko-KR" sz="1800" dirty="0"/>
              <a:t>" </a:t>
            </a:r>
            <a:r>
              <a:rPr lang="en-US" altLang="ko-KR" sz="1800"/>
              <a:t>command.</a:t>
            </a:r>
          </a:p>
          <a:p>
            <a:endParaRPr lang="en-US" altLang="ko-KR" sz="1800" dirty="0"/>
          </a:p>
          <a:p>
            <a:r>
              <a:rPr lang="en-US" altLang="ko-KR" sz="1800" dirty="0"/>
              <a:t>6. Find Linux code that prints the first boot message.</a:t>
            </a:r>
          </a:p>
          <a:p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418147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3679</TotalTime>
  <Words>683</Words>
  <Application>Microsoft Office PowerPoint</Application>
  <PresentationFormat>화면 슬라이드 쇼(4:3)</PresentationFormat>
  <Paragraphs>127</Paragraphs>
  <Slides>7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바탕</vt:lpstr>
      <vt:lpstr>Arial</vt:lpstr>
      <vt:lpstr>Times New Roman</vt:lpstr>
      <vt:lpstr>Office 테마</vt:lpstr>
      <vt:lpstr>Operating System</vt:lpstr>
      <vt:lpstr>Studying Operating System</vt:lpstr>
      <vt:lpstr>Operating Systems</vt:lpstr>
      <vt:lpstr>VirtualBox</vt:lpstr>
      <vt:lpstr>Linux File Tree</vt:lpstr>
      <vt:lpstr>Linux File Tree</vt:lpstr>
      <vt:lpstr>homework background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kim ki</cp:lastModifiedBy>
  <cp:revision>186</cp:revision>
  <dcterms:created xsi:type="dcterms:W3CDTF">2006-10-05T04:04:58Z</dcterms:created>
  <dcterms:modified xsi:type="dcterms:W3CDTF">2020-08-28T02:08:55Z</dcterms:modified>
</cp:coreProperties>
</file>