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10-Jun-23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10-Jun-23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10-Jun-23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10-Jun-23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10-Jun-23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10-Jun-23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10-Jun-23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10-Jun-23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10-Jun-23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10-Jun-23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10-Jun-23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10-Jun-23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ikihow.com/Create-and-Delete-Files-and-Directories-from-Windows-Command-Promp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0091B-C366-42EE-84CE-F93FFFB9F10B}"/>
              </a:ext>
            </a:extLst>
          </p:cNvPr>
          <p:cNvSpPr>
            <a:spLocks noGrp="1"/>
          </p:cNvSpPr>
          <p:nvPr>
            <p:ph type="ctrTitle"/>
          </p:nvPr>
        </p:nvSpPr>
        <p:spPr>
          <a:xfrm>
            <a:off x="889234" y="839312"/>
            <a:ext cx="11098634" cy="2487484"/>
          </a:xfrm>
        </p:spPr>
        <p:txBody>
          <a:bodyPr>
            <a:normAutofit fontScale="90000"/>
          </a:bodyPr>
          <a:lstStyle/>
          <a:p>
            <a:r>
              <a:rPr lang="en-US" dirty="0"/>
              <a:t>Windows </a:t>
            </a:r>
            <a:br>
              <a:rPr lang="en-US" dirty="0"/>
            </a:br>
            <a:r>
              <a:rPr lang="en-US" dirty="0"/>
              <a:t>				CLI </a:t>
            </a:r>
            <a:br>
              <a:rPr lang="en-US" dirty="0"/>
            </a:br>
            <a:r>
              <a:rPr lang="en-US" dirty="0"/>
              <a:t>					Commands</a:t>
            </a:r>
            <a:endParaRPr lang="en-US" b="1" dirty="0"/>
          </a:p>
        </p:txBody>
      </p:sp>
      <p:sp>
        <p:nvSpPr>
          <p:cNvPr id="3" name="Subtitle 2">
            <a:extLst>
              <a:ext uri="{FF2B5EF4-FFF2-40B4-BE49-F238E27FC236}">
                <a16:creationId xmlns:a16="http://schemas.microsoft.com/office/drawing/2014/main" id="{B3B6B519-7A22-4346-A853-EC2E22045A5C}"/>
              </a:ext>
            </a:extLst>
          </p:cNvPr>
          <p:cNvSpPr>
            <a:spLocks noGrp="1"/>
          </p:cNvSpPr>
          <p:nvPr>
            <p:ph type="subTitle" idx="1"/>
          </p:nvPr>
        </p:nvSpPr>
        <p:spPr>
          <a:xfrm>
            <a:off x="2399252" y="3520720"/>
            <a:ext cx="2771346" cy="531164"/>
          </a:xfrm>
        </p:spPr>
        <p:txBody>
          <a:bodyPr/>
          <a:lstStyle/>
          <a:p>
            <a:r>
              <a:rPr lang="en-US" dirty="0" err="1"/>
              <a:t>Rasim</a:t>
            </a:r>
            <a:r>
              <a:rPr lang="en-US" dirty="0"/>
              <a:t> </a:t>
            </a:r>
            <a:r>
              <a:rPr lang="en-US" dirty="0" err="1"/>
              <a:t>mahmudov</a:t>
            </a:r>
            <a:endParaRPr lang="en-US" dirty="0"/>
          </a:p>
        </p:txBody>
      </p:sp>
    </p:spTree>
    <p:extLst>
      <p:ext uri="{BB962C8B-B14F-4D97-AF65-F5344CB8AC3E}">
        <p14:creationId xmlns:p14="http://schemas.microsoft.com/office/powerpoint/2010/main" val="34920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CF07-4F40-460E-8B23-F0EBD6712C31}"/>
              </a:ext>
            </a:extLst>
          </p:cNvPr>
          <p:cNvSpPr>
            <a:spLocks noGrp="1"/>
          </p:cNvSpPr>
          <p:nvPr>
            <p:ph type="title"/>
          </p:nvPr>
        </p:nvSpPr>
        <p:spPr/>
        <p:txBody>
          <a:bodyPr/>
          <a:lstStyle/>
          <a:p>
            <a:pPr algn="ctr"/>
            <a:r>
              <a:rPr lang="en-US" dirty="0"/>
              <a:t>RMDIR</a:t>
            </a:r>
          </a:p>
        </p:txBody>
      </p:sp>
      <p:sp>
        <p:nvSpPr>
          <p:cNvPr id="5" name="TextBox 4">
            <a:extLst>
              <a:ext uri="{FF2B5EF4-FFF2-40B4-BE49-F238E27FC236}">
                <a16:creationId xmlns:a16="http://schemas.microsoft.com/office/drawing/2014/main" id="{70D2CA43-601B-4A33-BBAA-D62A127387A3}"/>
              </a:ext>
            </a:extLst>
          </p:cNvPr>
          <p:cNvSpPr txBox="1"/>
          <p:nvPr/>
        </p:nvSpPr>
        <p:spPr>
          <a:xfrm>
            <a:off x="444616" y="1921080"/>
            <a:ext cx="6769916" cy="3170099"/>
          </a:xfrm>
          <a:prstGeom prst="rect">
            <a:avLst/>
          </a:prstGeom>
          <a:noFill/>
        </p:spPr>
        <p:txBody>
          <a:bodyPr wrap="square" rtlCol="0">
            <a:spAutoFit/>
          </a:bodyPr>
          <a:lstStyle/>
          <a:p>
            <a:pPr algn="just"/>
            <a:r>
              <a:rPr lang="en-US" sz="2000" dirty="0"/>
              <a:t>Go to the folder containing the directory you want to delete. The prompt will open to C:\Users\YourName by default.</a:t>
            </a:r>
          </a:p>
          <a:p>
            <a:pPr algn="just"/>
            <a:r>
              <a:rPr lang="en-US" sz="2000" dirty="0"/>
              <a:t>If the directory you want to delete is somewhere else, type cd </a:t>
            </a:r>
            <a:r>
              <a:rPr lang="en-US" sz="2000" dirty="0" err="1"/>
              <a:t>path_to_directory</a:t>
            </a:r>
            <a:r>
              <a:rPr lang="en-US" sz="2000" dirty="0"/>
              <a:t> and press Enter.[11] Replace </a:t>
            </a:r>
            <a:r>
              <a:rPr lang="en-US" sz="2000" dirty="0" err="1"/>
              <a:t>path_to_directory</a:t>
            </a:r>
            <a:r>
              <a:rPr lang="en-US" sz="2000" dirty="0"/>
              <a:t> with the actual directory location.</a:t>
            </a:r>
          </a:p>
          <a:p>
            <a:pPr algn="just"/>
            <a:r>
              <a:rPr lang="en-US" sz="2000" dirty="0"/>
              <a:t>For example, if you want to delete a directory from your Desktop, type cd desktop.</a:t>
            </a:r>
          </a:p>
          <a:p>
            <a:pPr algn="just"/>
            <a:r>
              <a:rPr lang="en-US" sz="2000" dirty="0"/>
              <a:t>If the directory isn't in your user directory (e.g., C:\Users\YourName), you'll have to type in the whole path (e.g., C:\Users\SomeoneElse\Desktop\Files).</a:t>
            </a:r>
          </a:p>
        </p:txBody>
      </p:sp>
      <p:sp>
        <p:nvSpPr>
          <p:cNvPr id="8" name="AutoShape 6" descr="Image titled Create and Delete Files and Directories from Windows Command Prompt Step 7">
            <a:extLst>
              <a:ext uri="{FF2B5EF4-FFF2-40B4-BE49-F238E27FC236}">
                <a16:creationId xmlns:a16="http://schemas.microsoft.com/office/drawing/2014/main" id="{F45EA36A-785C-46AC-9229-35FF8F5794D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a:extLst>
              <a:ext uri="{FF2B5EF4-FFF2-40B4-BE49-F238E27FC236}">
                <a16:creationId xmlns:a16="http://schemas.microsoft.com/office/drawing/2014/main" id="{B16D5076-DAB0-45A4-9A3E-E3C45FF5B2E8}"/>
              </a:ext>
            </a:extLst>
          </p:cNvPr>
          <p:cNvPicPr>
            <a:picLocks noChangeAspect="1"/>
          </p:cNvPicPr>
          <p:nvPr/>
        </p:nvPicPr>
        <p:blipFill rotWithShape="1">
          <a:blip r:embed="rId2"/>
          <a:srcRect b="5017"/>
          <a:stretch/>
        </p:blipFill>
        <p:spPr>
          <a:xfrm>
            <a:off x="7312279" y="1933466"/>
            <a:ext cx="4700756" cy="3318042"/>
          </a:xfrm>
          <a:prstGeom prst="rect">
            <a:avLst/>
          </a:prstGeom>
        </p:spPr>
      </p:pic>
    </p:spTree>
    <p:extLst>
      <p:ext uri="{BB962C8B-B14F-4D97-AF65-F5344CB8AC3E}">
        <p14:creationId xmlns:p14="http://schemas.microsoft.com/office/powerpoint/2010/main" val="127602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CAF8-449E-4B0B-B1BD-877D697E7C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84C71C-6278-4A74-A2D3-45C5DABF7D1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49707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5B0D8-7FE4-4C9C-A48D-E4B9725287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EC3751-083E-45A9-AC43-8B140B1479C0}"/>
              </a:ext>
            </a:extLst>
          </p:cNvPr>
          <p:cNvSpPr>
            <a:spLocks noGrp="1"/>
          </p:cNvSpPr>
          <p:nvPr>
            <p:ph idx="1"/>
          </p:nvPr>
        </p:nvSpPr>
        <p:spPr/>
        <p:txBody>
          <a:bodyPr/>
          <a:lstStyle/>
          <a:p>
            <a:r>
              <a:rPr lang="en-US" dirty="0"/>
              <a:t>Ref: </a:t>
            </a:r>
            <a:r>
              <a:rPr lang="en-US" dirty="0">
                <a:hlinkClick r:id="rId2"/>
              </a:rPr>
              <a:t>https://www.wikihow.com/Create-and-Delete-Files-and-Directories-from-Windows-Command-Prompt</a:t>
            </a:r>
            <a:endParaRPr lang="en-US" dirty="0"/>
          </a:p>
          <a:p>
            <a:r>
              <a:rPr lang="en-US" dirty="0"/>
              <a:t>https://learn.microsoft.com/en-us/windows-server/networking/technologies/netsh/netsh-contexts</a:t>
            </a:r>
          </a:p>
        </p:txBody>
      </p:sp>
    </p:spTree>
    <p:extLst>
      <p:ext uri="{BB962C8B-B14F-4D97-AF65-F5344CB8AC3E}">
        <p14:creationId xmlns:p14="http://schemas.microsoft.com/office/powerpoint/2010/main" val="413552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055A-1790-4659-9711-23C2AA3F2380}"/>
              </a:ext>
            </a:extLst>
          </p:cNvPr>
          <p:cNvSpPr>
            <a:spLocks noGrp="1"/>
          </p:cNvSpPr>
          <p:nvPr>
            <p:ph type="title"/>
          </p:nvPr>
        </p:nvSpPr>
        <p:spPr>
          <a:xfrm>
            <a:off x="1451578" y="208901"/>
            <a:ext cx="9603275" cy="520941"/>
          </a:xfrm>
        </p:spPr>
        <p:txBody>
          <a:bodyPr>
            <a:normAutofit fontScale="90000"/>
          </a:bodyPr>
          <a:lstStyle/>
          <a:p>
            <a:pPr algn="ctr"/>
            <a:r>
              <a:rPr lang="en-US" dirty="0"/>
              <a:t>DIR</a:t>
            </a:r>
          </a:p>
        </p:txBody>
      </p:sp>
      <p:sp>
        <p:nvSpPr>
          <p:cNvPr id="3" name="Content Placeholder 2">
            <a:extLst>
              <a:ext uri="{FF2B5EF4-FFF2-40B4-BE49-F238E27FC236}">
                <a16:creationId xmlns:a16="http://schemas.microsoft.com/office/drawing/2014/main" id="{38EA6DD4-C707-4BF6-BEDE-CCA78BB2B45D}"/>
              </a:ext>
            </a:extLst>
          </p:cNvPr>
          <p:cNvSpPr>
            <a:spLocks noGrp="1"/>
          </p:cNvSpPr>
          <p:nvPr>
            <p:ph idx="1"/>
          </p:nvPr>
        </p:nvSpPr>
        <p:spPr/>
        <p:txBody>
          <a:bodyPr>
            <a:normAutofit fontScale="92500" lnSpcReduction="20000"/>
          </a:bodyPr>
          <a:lstStyle/>
          <a:p>
            <a:r>
              <a:rPr lang="en-US" sz="1600" b="1" dirty="0"/>
              <a:t>Display Based on File Attributes</a:t>
            </a:r>
          </a:p>
          <a:p>
            <a:r>
              <a:rPr lang="en-US" sz="1600" dirty="0"/>
              <a:t>You can add “/A” followed by a letter code after the DIR command to display files with a specific attribute. These letter codes include:</a:t>
            </a:r>
          </a:p>
          <a:p>
            <a:r>
              <a:rPr lang="en-US" sz="1600" b="1" dirty="0"/>
              <a:t>D:</a:t>
            </a:r>
            <a:r>
              <a:rPr lang="en-US" sz="1600" dirty="0"/>
              <a:t> Displays all directories in the current path</a:t>
            </a:r>
          </a:p>
          <a:p>
            <a:r>
              <a:rPr lang="en-US" sz="1600" b="1" dirty="0"/>
              <a:t>R:</a:t>
            </a:r>
            <a:r>
              <a:rPr lang="en-US" sz="1600" dirty="0"/>
              <a:t> Displays read-only files</a:t>
            </a:r>
          </a:p>
          <a:p>
            <a:r>
              <a:rPr lang="en-US" sz="1600" b="1" dirty="0"/>
              <a:t>H:</a:t>
            </a:r>
            <a:r>
              <a:rPr lang="en-US" sz="1600" dirty="0"/>
              <a:t> Displays hidden files</a:t>
            </a:r>
          </a:p>
          <a:p>
            <a:r>
              <a:rPr lang="en-US" sz="1600" b="1" dirty="0"/>
              <a:t>A:</a:t>
            </a:r>
            <a:r>
              <a:rPr lang="en-US" sz="1600" dirty="0"/>
              <a:t> Files that are ready for archiving</a:t>
            </a:r>
          </a:p>
          <a:p>
            <a:r>
              <a:rPr lang="en-US" sz="1600" b="1" dirty="0"/>
              <a:t>S:</a:t>
            </a:r>
            <a:r>
              <a:rPr lang="en-US" sz="1600" dirty="0"/>
              <a:t> System files</a:t>
            </a:r>
          </a:p>
          <a:p>
            <a:r>
              <a:rPr lang="en-US" sz="1600" b="1" dirty="0"/>
              <a:t>I:</a:t>
            </a:r>
            <a:r>
              <a:rPr lang="en-US" sz="1600" dirty="0"/>
              <a:t> Not content indexed files</a:t>
            </a:r>
          </a:p>
          <a:p>
            <a:r>
              <a:rPr lang="en-US" sz="1600" b="1" dirty="0"/>
              <a:t>L:</a:t>
            </a:r>
            <a:r>
              <a:rPr lang="en-US" sz="1600" dirty="0"/>
              <a:t> Reparse points</a:t>
            </a:r>
          </a:p>
        </p:txBody>
      </p:sp>
      <p:sp>
        <p:nvSpPr>
          <p:cNvPr id="4" name="Rectangle 3">
            <a:extLst>
              <a:ext uri="{FF2B5EF4-FFF2-40B4-BE49-F238E27FC236}">
                <a16:creationId xmlns:a16="http://schemas.microsoft.com/office/drawing/2014/main" id="{6289B6F3-08C7-410C-8BEE-B398683FE8EC}"/>
              </a:ext>
            </a:extLst>
          </p:cNvPr>
          <p:cNvSpPr/>
          <p:nvPr/>
        </p:nvSpPr>
        <p:spPr>
          <a:xfrm>
            <a:off x="1137147" y="729842"/>
            <a:ext cx="10372548" cy="923330"/>
          </a:xfrm>
          <a:prstGeom prst="rect">
            <a:avLst/>
          </a:prstGeom>
        </p:spPr>
        <p:txBody>
          <a:bodyPr wrap="square">
            <a:spAutoFit/>
          </a:bodyPr>
          <a:lstStyle/>
          <a:p>
            <a:pPr algn="just"/>
            <a:r>
              <a:rPr lang="en-US" dirty="0">
                <a:solidFill>
                  <a:srgbClr val="404040"/>
                </a:solidFill>
                <a:latin typeface="Roboto" panose="02000000000000000000" pitchFamily="2" charset="0"/>
              </a:rPr>
              <a:t>The DIR command is a powerful Windows Command Prompt function that lists all files and subdirectories contained in a specific directory. The DIR command also offers some switches that unlock some powerful functionality. Let’s take a look.</a:t>
            </a:r>
            <a:endParaRPr lang="en-US" dirty="0"/>
          </a:p>
        </p:txBody>
      </p:sp>
    </p:spTree>
    <p:extLst>
      <p:ext uri="{BB962C8B-B14F-4D97-AF65-F5344CB8AC3E}">
        <p14:creationId xmlns:p14="http://schemas.microsoft.com/office/powerpoint/2010/main" val="245742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6AE86EFA-C4BF-4E1A-A4C5-86B722ECADA0}"/>
              </a:ext>
            </a:extLst>
          </p:cNvPr>
          <p:cNvSpPr>
            <a:spLocks noChangeArrowheads="1"/>
          </p:cNvSpPr>
          <p:nvPr/>
        </p:nvSpPr>
        <p:spPr bwMode="auto">
          <a:xfrm>
            <a:off x="810935" y="243988"/>
            <a:ext cx="10570129" cy="5265524"/>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04040"/>
                </a:solidFill>
                <a:effectLst/>
                <a:latin typeface="Roboto" panose="02000000000000000000" pitchFamily="2" charset="0"/>
              </a:rPr>
              <a:t>So, for example, to display just the directories in the current path, you’d type the following command and then hit Enter:</a:t>
            </a:r>
            <a:endPar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dir</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04040"/>
                </a:solidFill>
                <a:effectLst/>
                <a:latin typeface="Roboto" panose="02000000000000000000" pitchFamily="2" charset="0"/>
              </a:rPr>
              <a:t>You can combine those codes, too. For example, if you wanted to show only system files that are also hidden, you could use the following command: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dir</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/ash</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04040"/>
                </a:solidFill>
                <a:effectLst/>
                <a:latin typeface="Roboto" panose="02000000000000000000" pitchFamily="2" charset="0"/>
              </a:rPr>
              <a:t>You also can add a “-” (minus) in front of any of those letter codes to specify that the DIR command does not show that kind of file. So, for example, if you don’t want to see any directories in the results, you could use this command: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dir</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/a-d</a:t>
            </a:r>
            <a:r>
              <a:rPr kumimoji="0" lang="en-US" altLang="en-US" sz="1200" b="0" i="0" u="none" strike="noStrike" cap="none" normalizeH="0" baseline="0" dirty="0">
                <a:ln>
                  <a:noFill/>
                </a:ln>
                <a:solidFill>
                  <a:schemeClr val="tx1"/>
                </a:solidFill>
                <a:effectLst/>
              </a:rPr>
              <a:t> </a:t>
            </a:r>
          </a:p>
          <a:p>
            <a:pPr lvl="0" defTabSz="914400"/>
            <a:r>
              <a:rPr lang="en-US" altLang="en-US" sz="2400" dirty="0">
                <a:solidFill>
                  <a:srgbClr val="404040"/>
                </a:solidFill>
                <a:latin typeface="Roboto" panose="02000000000000000000" pitchFamily="2" charset="0"/>
              </a:rPr>
              <a:t>One more tip: Instead of cramming the main switch and the letter code together the way we did in our examples, you can use a colon to separate the switch from its optional codes. Like this:</a:t>
            </a:r>
          </a:p>
          <a:p>
            <a:pPr defTabSz="914400"/>
            <a:r>
              <a:rPr lang="en-US" altLang="en-US" sz="1600" dirty="0" err="1">
                <a:solidFill>
                  <a:srgbClr val="000000"/>
                </a:solidFill>
                <a:latin typeface="Courier New" panose="02070309020205020404" pitchFamily="49" charset="0"/>
                <a:cs typeface="Courier New" panose="02070309020205020404" pitchFamily="49" charset="0"/>
              </a:rPr>
              <a:t>dir</a:t>
            </a:r>
            <a:r>
              <a:rPr lang="en-US" altLang="en-US" sz="1600" dirty="0">
                <a:solidFill>
                  <a:srgbClr val="000000"/>
                </a:solidFill>
                <a:latin typeface="Courier New" panose="02070309020205020404" pitchFamily="49" charset="0"/>
                <a:cs typeface="Courier New" panose="02070309020205020404" pitchFamily="49" charset="0"/>
              </a:rPr>
              <a:t> /</a:t>
            </a:r>
            <a:r>
              <a:rPr lang="en-US" altLang="en-US" sz="1600" dirty="0" err="1">
                <a:solidFill>
                  <a:srgbClr val="000000"/>
                </a:solidFill>
                <a:latin typeface="Courier New" panose="02070309020205020404" pitchFamily="49" charset="0"/>
                <a:cs typeface="Courier New" panose="02070309020205020404" pitchFamily="49" charset="0"/>
              </a:rPr>
              <a:t>a:d</a:t>
            </a:r>
            <a:r>
              <a:rPr lang="en-US" altLang="en-US" sz="1600" dirty="0">
                <a:solidFill>
                  <a:srgbClr val="000000"/>
                </a:solidFill>
                <a:latin typeface="Courier New" panose="02070309020205020404" pitchFamily="49" charset="0"/>
                <a:cs typeface="Courier New" panose="02070309020205020404" pitchFamily="49" charset="0"/>
              </a:rPr>
              <a:t> </a:t>
            </a:r>
          </a:p>
          <a:p>
            <a:pPr defTabSz="914400"/>
            <a:endParaRPr lang="en-US" altLang="en-US" sz="1600" dirty="0">
              <a:solidFill>
                <a:srgbClr val="000000"/>
              </a:solidFill>
              <a:latin typeface="Courier New" panose="02070309020205020404" pitchFamily="49" charset="0"/>
              <a:cs typeface="Courier New" panose="02070309020205020404" pitchFamily="49" charset="0"/>
            </a:endParaRPr>
          </a:p>
          <a:p>
            <a:pPr lvl="0" defTabSz="914400"/>
            <a:r>
              <a:rPr lang="en-US" altLang="en-US" dirty="0"/>
              <a:t>*NOTE: </a:t>
            </a:r>
            <a:r>
              <a:rPr lang="en-US" dirty="0"/>
              <a:t>It can make things a little easier to parse, but it’s entirely optional.</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F5B0505D-3940-480F-8EBF-2522F3433E95}"/>
              </a:ext>
            </a:extLst>
          </p:cNvPr>
          <p:cNvSpPr>
            <a:spLocks noChangeArrowheads="1"/>
          </p:cNvSpPr>
          <p:nvPr/>
        </p:nvSpPr>
        <p:spPr bwMode="auto">
          <a:xfrm>
            <a:off x="0" y="58050"/>
            <a:ext cx="65" cy="341099"/>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1027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0CE54-DC7D-4138-B2A0-451B85E54EE2}"/>
              </a:ext>
            </a:extLst>
          </p:cNvPr>
          <p:cNvSpPr>
            <a:spLocks noGrp="1"/>
          </p:cNvSpPr>
          <p:nvPr>
            <p:ph type="title"/>
          </p:nvPr>
        </p:nvSpPr>
        <p:spPr>
          <a:xfrm>
            <a:off x="1553179" y="473337"/>
            <a:ext cx="9603275" cy="453763"/>
          </a:xfrm>
        </p:spPr>
        <p:txBody>
          <a:bodyPr>
            <a:normAutofit fontScale="90000"/>
          </a:bodyPr>
          <a:lstStyle/>
          <a:p>
            <a:pPr algn="ctr"/>
            <a:r>
              <a:rPr lang="en-US" dirty="0" err="1"/>
              <a:t>Netsh</a:t>
            </a:r>
            <a:endParaRPr lang="en-US" dirty="0"/>
          </a:p>
        </p:txBody>
      </p:sp>
      <p:sp>
        <p:nvSpPr>
          <p:cNvPr id="3" name="Content Placeholder 2">
            <a:extLst>
              <a:ext uri="{FF2B5EF4-FFF2-40B4-BE49-F238E27FC236}">
                <a16:creationId xmlns:a16="http://schemas.microsoft.com/office/drawing/2014/main" id="{763C6091-6BD9-42F4-A22B-D03FE8950C2F}"/>
              </a:ext>
            </a:extLst>
          </p:cNvPr>
          <p:cNvSpPr>
            <a:spLocks noGrp="1"/>
          </p:cNvSpPr>
          <p:nvPr>
            <p:ph idx="1"/>
          </p:nvPr>
        </p:nvSpPr>
        <p:spPr/>
        <p:txBody>
          <a:bodyPr/>
          <a:lstStyle/>
          <a:p>
            <a:r>
              <a:rPr lang="en-US" dirty="0" err="1"/>
              <a:t>Netsh</a:t>
            </a:r>
            <a:r>
              <a:rPr lang="en-US" dirty="0"/>
              <a:t> is a command-line scripting utility that allows you to display or modify the network configuration of a computer that is currently running. </a:t>
            </a:r>
            <a:r>
              <a:rPr lang="en-US" dirty="0" err="1"/>
              <a:t>Netsh</a:t>
            </a:r>
            <a:r>
              <a:rPr lang="en-US" dirty="0"/>
              <a:t> commands can be run by typing commands at the </a:t>
            </a:r>
            <a:r>
              <a:rPr lang="en-US" dirty="0" err="1"/>
              <a:t>netsh</a:t>
            </a:r>
            <a:r>
              <a:rPr lang="en-US" dirty="0"/>
              <a:t> prompt and they can be used in batch files or scripts</a:t>
            </a:r>
          </a:p>
          <a:p>
            <a:r>
              <a:rPr lang="en-US" dirty="0" err="1"/>
              <a:t>Netsh</a:t>
            </a:r>
            <a:r>
              <a:rPr lang="en-US" dirty="0"/>
              <a:t> also provides a scripting feature that allows you to run a group of commands in batch mode against a specified computer. With </a:t>
            </a:r>
            <a:r>
              <a:rPr lang="en-US" dirty="0" err="1"/>
              <a:t>netsh</a:t>
            </a:r>
            <a:r>
              <a:rPr lang="en-US" dirty="0"/>
              <a:t>, you can save a configuration script in a text file for archival purposes or to help you configure other computers.</a:t>
            </a:r>
          </a:p>
        </p:txBody>
      </p:sp>
    </p:spTree>
    <p:extLst>
      <p:ext uri="{BB962C8B-B14F-4D97-AF65-F5344CB8AC3E}">
        <p14:creationId xmlns:p14="http://schemas.microsoft.com/office/powerpoint/2010/main" val="55977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68BEE-AE85-472C-BAF7-550F9DC4C6B4}"/>
              </a:ext>
            </a:extLst>
          </p:cNvPr>
          <p:cNvSpPr>
            <a:spLocks noGrp="1"/>
          </p:cNvSpPr>
          <p:nvPr>
            <p:ph idx="1"/>
          </p:nvPr>
        </p:nvSpPr>
        <p:spPr>
          <a:xfrm>
            <a:off x="1451579" y="2015732"/>
            <a:ext cx="10049727" cy="3450613"/>
          </a:xfrm>
        </p:spPr>
        <p:txBody>
          <a:bodyPr/>
          <a:lstStyle/>
          <a:p>
            <a:pPr marL="0" indent="0">
              <a:buNone/>
            </a:pPr>
            <a:r>
              <a:rPr lang="en-US" dirty="0" err="1"/>
              <a:t>netsh</a:t>
            </a:r>
            <a:r>
              <a:rPr lang="en-US" dirty="0"/>
              <a:t> </a:t>
            </a:r>
            <a:r>
              <a:rPr lang="en-US" dirty="0" err="1"/>
              <a:t>wlan</a:t>
            </a:r>
            <a:r>
              <a:rPr lang="en-US" dirty="0"/>
              <a:t> show profile name=Google key=clear // Shows details about Google </a:t>
            </a:r>
            <a:r>
              <a:rPr lang="en-US" dirty="0" err="1"/>
              <a:t>netword</a:t>
            </a:r>
            <a:r>
              <a:rPr lang="en-US" dirty="0"/>
              <a:t> on </a:t>
            </a:r>
            <a:r>
              <a:rPr lang="en-US" dirty="0" err="1"/>
              <a:t>cmd</a:t>
            </a:r>
            <a:endParaRPr lang="en-US" dirty="0"/>
          </a:p>
          <a:p>
            <a:pPr marL="0" indent="0">
              <a:buNone/>
            </a:pPr>
            <a:r>
              <a:rPr lang="en-US" dirty="0" err="1"/>
              <a:t>netsh</a:t>
            </a:r>
            <a:r>
              <a:rPr lang="en-US" dirty="0"/>
              <a:t> </a:t>
            </a:r>
            <a:r>
              <a:rPr lang="en-US" dirty="0" err="1"/>
              <a:t>wlan</a:t>
            </a:r>
            <a:r>
              <a:rPr lang="en-US" dirty="0"/>
              <a:t> show profile name=Google key=clear | </a:t>
            </a:r>
            <a:r>
              <a:rPr lang="en-US" dirty="0" err="1"/>
              <a:t>findstr</a:t>
            </a:r>
            <a:r>
              <a:rPr lang="en-US" dirty="0"/>
              <a:t> Key // Shows only key section</a:t>
            </a:r>
          </a:p>
          <a:p>
            <a:pPr marL="0" indent="0">
              <a:buNone/>
            </a:pPr>
            <a:r>
              <a:rPr lang="en-US" dirty="0" err="1"/>
              <a:t>netsh</a:t>
            </a:r>
            <a:r>
              <a:rPr lang="en-US" dirty="0"/>
              <a:t> </a:t>
            </a:r>
            <a:r>
              <a:rPr lang="en-US" dirty="0" err="1"/>
              <a:t>wlan</a:t>
            </a:r>
            <a:r>
              <a:rPr lang="en-US" dirty="0"/>
              <a:t> export profile name=Google C:\Users\RASIM\Desktop key=clear // Exports the details of Google network to Desktop of the user.</a:t>
            </a:r>
          </a:p>
        </p:txBody>
      </p:sp>
      <p:sp>
        <p:nvSpPr>
          <p:cNvPr id="4" name="TextBox 3">
            <a:extLst>
              <a:ext uri="{FF2B5EF4-FFF2-40B4-BE49-F238E27FC236}">
                <a16:creationId xmlns:a16="http://schemas.microsoft.com/office/drawing/2014/main" id="{32EF8581-82B9-4025-9EE5-CC7FDC2A9716}"/>
              </a:ext>
            </a:extLst>
          </p:cNvPr>
          <p:cNvSpPr txBox="1"/>
          <p:nvPr/>
        </p:nvSpPr>
        <p:spPr>
          <a:xfrm>
            <a:off x="5444455" y="444617"/>
            <a:ext cx="1604927" cy="461665"/>
          </a:xfrm>
          <a:prstGeom prst="rect">
            <a:avLst/>
          </a:prstGeom>
          <a:noFill/>
        </p:spPr>
        <p:txBody>
          <a:bodyPr wrap="none" rtlCol="0">
            <a:spAutoFit/>
          </a:bodyPr>
          <a:lstStyle/>
          <a:p>
            <a:r>
              <a:rPr lang="en-US" sz="2400" dirty="0"/>
              <a:t>EXAMPLES</a:t>
            </a:r>
          </a:p>
        </p:txBody>
      </p:sp>
    </p:spTree>
    <p:extLst>
      <p:ext uri="{BB962C8B-B14F-4D97-AF65-F5344CB8AC3E}">
        <p14:creationId xmlns:p14="http://schemas.microsoft.com/office/powerpoint/2010/main" val="56710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CE780B67-51EB-47CC-96D4-8FD5FDC39D10}"/>
              </a:ext>
            </a:extLst>
          </p:cNvPr>
          <p:cNvPicPr>
            <a:picLocks noGrp="1" noChangeAspect="1"/>
          </p:cNvPicPr>
          <p:nvPr>
            <p:ph idx="1"/>
          </p:nvPr>
        </p:nvPicPr>
        <p:blipFill>
          <a:blip r:embed="rId2"/>
          <a:stretch>
            <a:fillRect/>
          </a:stretch>
        </p:blipFill>
        <p:spPr>
          <a:xfrm>
            <a:off x="761455" y="423545"/>
            <a:ext cx="10942865" cy="5607840"/>
          </a:xfrm>
        </p:spPr>
      </p:pic>
    </p:spTree>
    <p:extLst>
      <p:ext uri="{BB962C8B-B14F-4D97-AF65-F5344CB8AC3E}">
        <p14:creationId xmlns:p14="http://schemas.microsoft.com/office/powerpoint/2010/main" val="2604032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4CD5-A4FC-4B9A-B3C0-EBBBEB8DE50B}"/>
              </a:ext>
            </a:extLst>
          </p:cNvPr>
          <p:cNvSpPr>
            <a:spLocks noGrp="1"/>
          </p:cNvSpPr>
          <p:nvPr>
            <p:ph type="title"/>
          </p:nvPr>
        </p:nvSpPr>
        <p:spPr/>
        <p:txBody>
          <a:bodyPr/>
          <a:lstStyle/>
          <a:p>
            <a:pPr algn="ctr"/>
            <a:r>
              <a:rPr lang="en-US" b="1" dirty="0" err="1"/>
              <a:t>mkdiR</a:t>
            </a:r>
            <a:r>
              <a:rPr lang="en-US" b="1" dirty="0"/>
              <a:t> / MD / CD</a:t>
            </a:r>
            <a:endParaRPr lang="en-US" dirty="0"/>
          </a:p>
        </p:txBody>
      </p:sp>
      <p:sp>
        <p:nvSpPr>
          <p:cNvPr id="3" name="Content Placeholder 2">
            <a:extLst>
              <a:ext uri="{FF2B5EF4-FFF2-40B4-BE49-F238E27FC236}">
                <a16:creationId xmlns:a16="http://schemas.microsoft.com/office/drawing/2014/main" id="{1F44C40B-EAAA-47D6-802A-74AB479B765E}"/>
              </a:ext>
            </a:extLst>
          </p:cNvPr>
          <p:cNvSpPr>
            <a:spLocks noGrp="1"/>
          </p:cNvSpPr>
          <p:nvPr>
            <p:ph idx="1"/>
          </p:nvPr>
        </p:nvSpPr>
        <p:spPr/>
        <p:txBody>
          <a:bodyPr/>
          <a:lstStyle/>
          <a:p>
            <a:r>
              <a:rPr lang="en-US" dirty="0"/>
              <a:t>Creates a directory or subdirectory. Command extensions, which are enabled by default, allow you to use a single </a:t>
            </a:r>
            <a:r>
              <a:rPr lang="en-US" b="1" dirty="0" err="1"/>
              <a:t>mkdir</a:t>
            </a:r>
            <a:r>
              <a:rPr lang="en-US" dirty="0"/>
              <a:t> command to create intermediate directories in a specified path.</a:t>
            </a:r>
          </a:p>
          <a:p>
            <a:r>
              <a:rPr lang="en-US" dirty="0" err="1"/>
              <a:t>mkdir</a:t>
            </a:r>
            <a:r>
              <a:rPr lang="en-US" dirty="0"/>
              <a:t> \Taxes </a:t>
            </a:r>
          </a:p>
          <a:p>
            <a:r>
              <a:rPr lang="en-US" dirty="0" err="1"/>
              <a:t>mkdir</a:t>
            </a:r>
            <a:r>
              <a:rPr lang="en-US" dirty="0"/>
              <a:t> \Taxes\Property</a:t>
            </a:r>
          </a:p>
          <a:p>
            <a:r>
              <a:rPr lang="en-US" dirty="0" err="1"/>
              <a:t>mkdir</a:t>
            </a:r>
            <a:r>
              <a:rPr lang="en-US" dirty="0"/>
              <a:t> \Taxes\Property\Current</a:t>
            </a:r>
          </a:p>
          <a:p>
            <a:pPr marL="0" indent="0">
              <a:buNone/>
            </a:pPr>
            <a:r>
              <a:rPr lang="en-US" i="1" dirty="0"/>
              <a:t>CD – is used to change current directory: cd Desktop</a:t>
            </a:r>
          </a:p>
        </p:txBody>
      </p:sp>
    </p:spTree>
    <p:extLst>
      <p:ext uri="{BB962C8B-B14F-4D97-AF65-F5344CB8AC3E}">
        <p14:creationId xmlns:p14="http://schemas.microsoft.com/office/powerpoint/2010/main" val="242905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695E7-1E0E-40C7-A12D-A42D4092A9D6}"/>
              </a:ext>
            </a:extLst>
          </p:cNvPr>
          <p:cNvSpPr>
            <a:spLocks noGrp="1"/>
          </p:cNvSpPr>
          <p:nvPr>
            <p:ph type="title"/>
          </p:nvPr>
        </p:nvSpPr>
        <p:spPr>
          <a:xfrm>
            <a:off x="1451579" y="804520"/>
            <a:ext cx="9603275" cy="587136"/>
          </a:xfrm>
        </p:spPr>
        <p:txBody>
          <a:bodyPr/>
          <a:lstStyle/>
          <a:p>
            <a:pPr algn="ctr"/>
            <a:r>
              <a:rPr lang="en-US" dirty="0"/>
              <a:t>TYPE NUL / COPY </a:t>
            </a:r>
            <a:r>
              <a:rPr lang="en-US" dirty="0" err="1"/>
              <a:t>COn</a:t>
            </a:r>
            <a:endParaRPr lang="en-US" dirty="0"/>
          </a:p>
        </p:txBody>
      </p:sp>
      <p:pic>
        <p:nvPicPr>
          <p:cNvPr id="5" name="Content Placeholder 4">
            <a:extLst>
              <a:ext uri="{FF2B5EF4-FFF2-40B4-BE49-F238E27FC236}">
                <a16:creationId xmlns:a16="http://schemas.microsoft.com/office/drawing/2014/main" id="{0A44AF1C-DD4D-4E66-A853-CFFD8FF16FE2}"/>
              </a:ext>
            </a:extLst>
          </p:cNvPr>
          <p:cNvPicPr>
            <a:picLocks noGrp="1" noChangeAspect="1"/>
          </p:cNvPicPr>
          <p:nvPr>
            <p:ph idx="1"/>
          </p:nvPr>
        </p:nvPicPr>
        <p:blipFill rotWithShape="1">
          <a:blip r:embed="rId2"/>
          <a:srcRect b="4751"/>
          <a:stretch/>
        </p:blipFill>
        <p:spPr>
          <a:xfrm>
            <a:off x="1471071" y="1974180"/>
            <a:ext cx="4624929" cy="3285717"/>
          </a:xfrm>
          <a:prstGeom prst="rect">
            <a:avLst/>
          </a:prstGeom>
        </p:spPr>
      </p:pic>
      <p:pic>
        <p:nvPicPr>
          <p:cNvPr id="6" name="Picture 5">
            <a:extLst>
              <a:ext uri="{FF2B5EF4-FFF2-40B4-BE49-F238E27FC236}">
                <a16:creationId xmlns:a16="http://schemas.microsoft.com/office/drawing/2014/main" id="{3B071379-F084-486B-BF60-486F90A49784}"/>
              </a:ext>
            </a:extLst>
          </p:cNvPr>
          <p:cNvPicPr>
            <a:picLocks noChangeAspect="1"/>
          </p:cNvPicPr>
          <p:nvPr/>
        </p:nvPicPr>
        <p:blipFill rotWithShape="1">
          <a:blip r:embed="rId3"/>
          <a:srcRect b="5437"/>
          <a:stretch/>
        </p:blipFill>
        <p:spPr>
          <a:xfrm>
            <a:off x="6429925" y="1974180"/>
            <a:ext cx="4624929" cy="3285717"/>
          </a:xfrm>
          <a:prstGeom prst="rect">
            <a:avLst/>
          </a:prstGeom>
        </p:spPr>
      </p:pic>
    </p:spTree>
    <p:extLst>
      <p:ext uri="{BB962C8B-B14F-4D97-AF65-F5344CB8AC3E}">
        <p14:creationId xmlns:p14="http://schemas.microsoft.com/office/powerpoint/2010/main" val="1357666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F0B84-664C-45C9-A0C2-D0D56D0BFBB0}"/>
              </a:ext>
            </a:extLst>
          </p:cNvPr>
          <p:cNvSpPr>
            <a:spLocks noGrp="1"/>
          </p:cNvSpPr>
          <p:nvPr>
            <p:ph type="title"/>
          </p:nvPr>
        </p:nvSpPr>
        <p:spPr/>
        <p:txBody>
          <a:bodyPr/>
          <a:lstStyle/>
          <a:p>
            <a:pPr algn="ctr"/>
            <a:r>
              <a:rPr lang="en-US" dirty="0"/>
              <a:t>DEL</a:t>
            </a:r>
          </a:p>
        </p:txBody>
      </p:sp>
      <p:pic>
        <p:nvPicPr>
          <p:cNvPr id="5" name="Content Placeholder 4">
            <a:extLst>
              <a:ext uri="{FF2B5EF4-FFF2-40B4-BE49-F238E27FC236}">
                <a16:creationId xmlns:a16="http://schemas.microsoft.com/office/drawing/2014/main" id="{B3C32980-F908-44EC-B5B7-C0E7A0DF773C}"/>
              </a:ext>
            </a:extLst>
          </p:cNvPr>
          <p:cNvPicPr>
            <a:picLocks noGrp="1" noChangeAspect="1"/>
          </p:cNvPicPr>
          <p:nvPr>
            <p:ph idx="1"/>
          </p:nvPr>
        </p:nvPicPr>
        <p:blipFill rotWithShape="1">
          <a:blip r:embed="rId2"/>
          <a:srcRect b="4751"/>
          <a:stretch/>
        </p:blipFill>
        <p:spPr>
          <a:xfrm>
            <a:off x="6455337" y="1999347"/>
            <a:ext cx="4599517" cy="3285717"/>
          </a:xfrm>
          <a:prstGeom prst="rect">
            <a:avLst/>
          </a:prstGeom>
        </p:spPr>
      </p:pic>
      <p:sp>
        <p:nvSpPr>
          <p:cNvPr id="7" name="TextBox 6">
            <a:extLst>
              <a:ext uri="{FF2B5EF4-FFF2-40B4-BE49-F238E27FC236}">
                <a16:creationId xmlns:a16="http://schemas.microsoft.com/office/drawing/2014/main" id="{8F93AB42-E211-4B4A-8E0C-15FB028A5288}"/>
              </a:ext>
            </a:extLst>
          </p:cNvPr>
          <p:cNvSpPr txBox="1"/>
          <p:nvPr/>
        </p:nvSpPr>
        <p:spPr>
          <a:xfrm>
            <a:off x="1451579" y="1999347"/>
            <a:ext cx="4907276" cy="2308324"/>
          </a:xfrm>
          <a:prstGeom prst="rect">
            <a:avLst/>
          </a:prstGeom>
          <a:noFill/>
        </p:spPr>
        <p:txBody>
          <a:bodyPr wrap="square" rtlCol="0">
            <a:spAutoFit/>
          </a:bodyPr>
          <a:lstStyle/>
          <a:p>
            <a:r>
              <a:rPr lang="en-US" dirty="0"/>
              <a:t>Type </a:t>
            </a:r>
            <a:r>
              <a:rPr lang="en-US" dirty="0" err="1"/>
              <a:t>dir</a:t>
            </a:r>
            <a:r>
              <a:rPr lang="en-US" dirty="0"/>
              <a:t> and press ↵ Enter.  </a:t>
            </a:r>
          </a:p>
          <a:p>
            <a:r>
              <a:rPr lang="en-US" dirty="0"/>
              <a:t>This displays a list of all files in the current directory.  You should see the file you want to delete in this list.</a:t>
            </a:r>
          </a:p>
          <a:p>
            <a:r>
              <a:rPr lang="en-US" dirty="0"/>
              <a:t>Using Command Prompt to delete files results in the files being deleted permanently rather than being moved to the Recycle Bin. Exercise caution when deleting files via Command Prompt.</a:t>
            </a:r>
          </a:p>
        </p:txBody>
      </p:sp>
    </p:spTree>
    <p:extLst>
      <p:ext uri="{BB962C8B-B14F-4D97-AF65-F5344CB8AC3E}">
        <p14:creationId xmlns:p14="http://schemas.microsoft.com/office/powerpoint/2010/main" val="40126634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36</TotalTime>
  <Words>768</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Courier New</vt:lpstr>
      <vt:lpstr>Gill Sans MT</vt:lpstr>
      <vt:lpstr>Roboto</vt:lpstr>
      <vt:lpstr>Gallery</vt:lpstr>
      <vt:lpstr>Windows      CLI       Commands</vt:lpstr>
      <vt:lpstr>DIR</vt:lpstr>
      <vt:lpstr>PowerPoint Presentation</vt:lpstr>
      <vt:lpstr>Netsh</vt:lpstr>
      <vt:lpstr>PowerPoint Presentation</vt:lpstr>
      <vt:lpstr>PowerPoint Presentation</vt:lpstr>
      <vt:lpstr>mkdiR / MD / CD</vt:lpstr>
      <vt:lpstr>TYPE NUL / COPY COn</vt:lpstr>
      <vt:lpstr>DEL</vt:lpstr>
      <vt:lpstr>RMDIR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CLI       Commands</dc:title>
  <dc:creator>RASIM</dc:creator>
  <cp:lastModifiedBy>RASIM</cp:lastModifiedBy>
  <cp:revision>33</cp:revision>
  <dcterms:created xsi:type="dcterms:W3CDTF">2023-02-27T18:38:09Z</dcterms:created>
  <dcterms:modified xsi:type="dcterms:W3CDTF">2023-06-10T14:24:44Z</dcterms:modified>
</cp:coreProperties>
</file>