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66" r:id="rId2"/>
    <p:sldId id="475" r:id="rId3"/>
    <p:sldId id="477" r:id="rId4"/>
    <p:sldId id="478" r:id="rId5"/>
    <p:sldId id="480" r:id="rId6"/>
    <p:sldId id="481" r:id="rId7"/>
    <p:sldId id="491" r:id="rId8"/>
    <p:sldId id="492" r:id="rId9"/>
    <p:sldId id="493" r:id="rId10"/>
    <p:sldId id="482" r:id="rId11"/>
    <p:sldId id="483" r:id="rId12"/>
    <p:sldId id="484" r:id="rId13"/>
    <p:sldId id="485" r:id="rId14"/>
    <p:sldId id="486" r:id="rId15"/>
    <p:sldId id="487" r:id="rId16"/>
    <p:sldId id="488" r:id="rId17"/>
    <p:sldId id="490" r:id="rId18"/>
    <p:sldId id="489" r:id="rId19"/>
    <p:sldId id="287" r:id="rId20"/>
  </p:sldIdLst>
  <p:sldSz cx="9144000" cy="6858000" type="screen4x3"/>
  <p:notesSz cx="7315200" cy="96012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1709" autoAdjust="0"/>
  </p:normalViewPr>
  <p:slideViewPr>
    <p:cSldViewPr>
      <p:cViewPr varScale="1">
        <p:scale>
          <a:sx n="143" d="100"/>
          <a:sy n="143" d="100"/>
        </p:scale>
        <p:origin x="222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717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142775" y="1"/>
            <a:ext cx="3170717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2B9DA67-BABD-4D86-BCA9-AB00D0B101E7}" type="datetimeFigureOut">
              <a:rPr lang="ko-KR" altLang="en-US"/>
              <a:pPr>
                <a:defRPr/>
              </a:pPr>
              <a:t>2025-03-26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31179" y="4561342"/>
            <a:ext cx="5852843" cy="4320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119597"/>
            <a:ext cx="3170717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142775" y="9119597"/>
            <a:ext cx="3170717" cy="48006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A176170-A142-4729-8A91-6E08E5E9E2C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6627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2656F6A1-E067-4D72-BA7B-8EDC0D98EBDE}" type="slidenum">
              <a:rPr lang="ko-KR" altLang="en-US" smtClean="0"/>
              <a:pPr>
                <a:spcBef>
                  <a:spcPct val="0"/>
                </a:spcBef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5220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/>
          </a:p>
        </p:txBody>
      </p:sp>
      <p:sp>
        <p:nvSpPr>
          <p:cNvPr id="1331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E47D019D-0926-494B-AEA3-5BEAED03922F}" type="slidenum">
              <a:rPr lang="ko-KR" altLang="en-US" smtClean="0"/>
              <a:pPr>
                <a:spcBef>
                  <a:spcPct val="0"/>
                </a:spcBef>
              </a:pPr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762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685800" y="1601785"/>
            <a:ext cx="7772400" cy="1684339"/>
          </a:xfrm>
        </p:spPr>
        <p:txBody>
          <a:bodyPr>
            <a:normAutofit/>
          </a:bodyPr>
          <a:lstStyle>
            <a:lvl1pPr algn="r">
              <a:defRPr sz="4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2071670" y="3319474"/>
            <a:ext cx="6400800" cy="1752600"/>
          </a:xfrm>
        </p:spPr>
        <p:txBody>
          <a:bodyPr/>
          <a:lstStyle>
            <a:lvl1pPr marL="0" indent="0" algn="r">
              <a:buNone/>
              <a:defRPr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85763" y="6464300"/>
            <a:ext cx="3543300" cy="2921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6404C-257E-402C-9DA6-F7ED4F802437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263AA-025E-4B4F-AD44-647E77A605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387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E302-632C-49A7-B339-3B6F2137B23E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E9CC1-1C96-4210-B5E7-88BC6F84789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029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91E22-483E-4D75-B012-1F48F5DDDE0D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5DCA5-6286-466F-9138-02DB07C55F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98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shoon\바탕 화면\Signature\Signature_07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317500"/>
            <a:ext cx="1500188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직선 연결선 4"/>
          <p:cNvCxnSpPr/>
          <p:nvPr userDrawn="1"/>
        </p:nvCxnSpPr>
        <p:spPr>
          <a:xfrm>
            <a:off x="196850" y="1000125"/>
            <a:ext cx="8715375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latinLnBrk="0">
              <a:defRPr/>
            </a:lvl1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02C73-F5A9-4CF3-9C78-9C1CB539B0F0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AC7C1-D12F-41DB-AB4A-A9F0A9959D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986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FD501-2E8F-495D-B8F4-CE5F8AB9FFF9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0B3FF-08AA-4DB8-ABA2-98A69C58A19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29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C3AB4-E489-438B-A7F6-4631EE7BA149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19D67-153F-49C2-98B8-4708DCD9F4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968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8FAF8-5513-412F-A0A9-9D600605D3B8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0E94B-29CC-4793-B981-DD964C5AD7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81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75084-6F57-4999-84D7-4A517898016D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02C6F-9BEE-4DBC-9875-3E0C94D836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558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89EFD-1FA9-46AC-8070-16B607300E3E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7DD63-41C9-4196-A02D-BCFB67C9C2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752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B9FA9-01AD-45B1-B417-4F772B0AF051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2D034-647C-40B2-9132-A4174F6E21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00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F3F59-5646-4BB8-BDF2-E25E71A48CC4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05B4E-F156-4BF7-A5FB-0961BCC506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610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032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071563"/>
            <a:ext cx="8229600" cy="521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64300"/>
            <a:ext cx="35433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 b="1">
                <a:solidFill>
                  <a:srgbClr val="7030A0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</a:lstStyle>
          <a:p>
            <a:pPr>
              <a:defRPr/>
            </a:pPr>
            <a:fld id="{793D7FA9-64D7-4642-B529-63C75C8C89A8}" type="datetime1">
              <a:rPr lang="ko-KR" altLang="en-US" smtClean="0"/>
              <a:t>2025-03-26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464300"/>
            <a:ext cx="28956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464300"/>
            <a:ext cx="2133600" cy="2921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 b="1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EE8C46C-E56C-4911-BEA3-06563D22D6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196850" y="6365875"/>
            <a:ext cx="8715375" cy="1588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직사각형 14"/>
          <p:cNvSpPr>
            <a:spLocks noChangeArrowheads="1"/>
          </p:cNvSpPr>
          <p:nvPr userDrawn="1"/>
        </p:nvSpPr>
        <p:spPr bwMode="auto">
          <a:xfrm>
            <a:off x="214313" y="6464300"/>
            <a:ext cx="4572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latinLnBrk="1" hangingPunct="1">
              <a:defRPr/>
            </a:pPr>
            <a:r>
              <a:rPr kumimoji="0" lang="en-US" altLang="ko-KR" sz="1400" b="1" dirty="0">
                <a:solidFill>
                  <a:srgbClr val="404040"/>
                </a:solidFill>
                <a:latin typeface="Times New Roman" pitchFamily="18" charset="0"/>
                <a:ea typeface="맑은 고딕" pitchFamily="50" charset="-127"/>
                <a:cs typeface="Times New Roman" pitchFamily="18" charset="0"/>
              </a:rPr>
              <a:t>Intelligent Embedded System Lab. http://iesl.inha.ac.kr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</p:sldLayoutIdLst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맑은 고딕" pitchFamily="50" charset="-127"/>
          <a:cs typeface="Times New Roman" pitchFamily="18" charset="0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맑은 고딕" pitchFamily="50" charset="-127"/>
          <a:cs typeface="Times New Roman" pitchFamily="18" charset="0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맑은 고딕" pitchFamily="50" charset="-127"/>
          <a:cs typeface="Times New Roman" pitchFamily="18" charset="0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맑은 고딕" pitchFamily="50" charset="-127"/>
          <a:cs typeface="Times New Roman" pitchFamily="18" charset="0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맑은 고딕" pitchFamily="50" charset="-127"/>
          <a:cs typeface="Times New Roman" pitchFamily="18" charset="0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맑은 고딕" pitchFamily="50" charset="-127"/>
          <a:cs typeface="Times New Roman" pitchFamily="18" charset="0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맑은 고딕" pitchFamily="50" charset="-127"/>
          <a:cs typeface="Times New Roman" pitchFamily="18" charset="0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ea typeface="맑은 고딕" pitchFamily="50" charset="-127"/>
          <a:cs typeface="Times New Roman" pitchFamily="18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dn.agarmen.com/os/page.zi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max@inha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putty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0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7932936" cy="158417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Operating Systems</a:t>
            </a:r>
            <a:br>
              <a:rPr lang="en-US" dirty="0"/>
            </a:br>
            <a:r>
              <a:rPr lang="en-US" dirty="0"/>
              <a:t>(IGJ5040-001)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Week 5 / Lab 2</a:t>
            </a:r>
            <a:br>
              <a:rPr lang="en-US" dirty="0"/>
            </a:br>
            <a:r>
              <a:rPr lang="en-US" dirty="0"/>
              <a:t>Web Server using Python on Ubuntu</a:t>
            </a:r>
            <a:br>
              <a:rPr lang="en-US" dirty="0"/>
            </a:br>
            <a:br>
              <a:rPr lang="en-US" sz="2700" dirty="0"/>
            </a:br>
            <a:br>
              <a:rPr lang="en-US" sz="2700" dirty="0"/>
            </a:br>
            <a:endParaRPr lang="ko-KR" altLang="en-US" dirty="0"/>
          </a:p>
        </p:txBody>
      </p:sp>
      <p:sp>
        <p:nvSpPr>
          <p:cNvPr id="5123" name="부제목 2"/>
          <p:cNvSpPr>
            <a:spLocks noGrp="1"/>
          </p:cNvSpPr>
          <p:nvPr>
            <p:ph type="subTitle" idx="1"/>
          </p:nvPr>
        </p:nvSpPr>
        <p:spPr>
          <a:xfrm>
            <a:off x="2071688" y="3648064"/>
            <a:ext cx="6400800" cy="1252290"/>
          </a:xfrm>
        </p:spPr>
        <p:txBody>
          <a:bodyPr/>
          <a:lstStyle/>
          <a:p>
            <a:pPr eaLnBrk="1" hangingPunct="1"/>
            <a:r>
              <a:rPr lang="en-US" altLang="ko-KR" dirty="0"/>
              <a:t> </a:t>
            </a:r>
          </a:p>
          <a:p>
            <a:pPr eaLnBrk="1" hangingPunct="1"/>
            <a:endParaRPr lang="en-US" altLang="ko-KR" dirty="0"/>
          </a:p>
          <a:p>
            <a:pPr eaLnBrk="1" hangingPunct="1"/>
            <a:r>
              <a:rPr lang="en-US" altLang="ko-KR" dirty="0"/>
              <a:t>Dept. of Electrical &amp; Computer Engineering</a:t>
            </a:r>
          </a:p>
          <a:p>
            <a:pPr eaLnBrk="1" hangingPunct="1"/>
            <a:r>
              <a:rPr lang="en-US" altLang="ko-KR" dirty="0"/>
              <a:t>Prof. KIM DEOKHWAN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565"/>
    </mc:Choice>
    <mc:Fallback xmlns="">
      <p:transition spd="slow" advTm="40565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ED983-19C1-9DDB-86A9-0E537B7E6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 installation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1D914-5F67-8C54-9DF9-665B4312B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1564"/>
            <a:ext cx="8229600" cy="8452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Web server installation using Python</a:t>
            </a:r>
          </a:p>
          <a:p>
            <a:pPr marL="0" indent="0" algn="ctr">
              <a:buNone/>
            </a:pPr>
            <a:r>
              <a:rPr lang="en-US" sz="1800" dirty="0"/>
              <a:t>First of all, remember your specific port number: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CD440-DAD9-D438-CF49-5F2192B2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10</a:t>
            </a:fld>
            <a:endParaRPr lang="ko-KR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93E84A9-157E-4CFC-03F8-9ECD82A5E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17335"/>
              </p:ext>
            </p:extLst>
          </p:nvPr>
        </p:nvGraphicFramePr>
        <p:xfrm>
          <a:off x="2555776" y="1916832"/>
          <a:ext cx="3790008" cy="3600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844">
                  <a:extLst>
                    <a:ext uri="{9D8B030D-6E8A-4147-A177-3AD203B41FA5}">
                      <a16:colId xmlns:a16="http://schemas.microsoft.com/office/drawing/2014/main" val="3461170235"/>
                    </a:ext>
                  </a:extLst>
                </a:gridCol>
                <a:gridCol w="1081388">
                  <a:extLst>
                    <a:ext uri="{9D8B030D-6E8A-4147-A177-3AD203B41FA5}">
                      <a16:colId xmlns:a16="http://schemas.microsoft.com/office/drawing/2014/main" val="2127906067"/>
                    </a:ext>
                  </a:extLst>
                </a:gridCol>
                <a:gridCol w="1081388">
                  <a:extLst>
                    <a:ext uri="{9D8B030D-6E8A-4147-A177-3AD203B41FA5}">
                      <a16:colId xmlns:a16="http://schemas.microsoft.com/office/drawing/2014/main" val="2230030776"/>
                    </a:ext>
                  </a:extLst>
                </a:gridCol>
                <a:gridCol w="1081388">
                  <a:extLst>
                    <a:ext uri="{9D8B030D-6E8A-4147-A177-3AD203B41FA5}">
                      <a16:colId xmlns:a16="http://schemas.microsoft.com/office/drawing/2014/main" val="2376561912"/>
                    </a:ext>
                  </a:extLst>
                </a:gridCol>
              </a:tblGrid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NO.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Student ID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Full name</a:t>
                      </a: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Defined Port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0450583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522210</a:t>
                      </a:r>
                      <a:r>
                        <a:rPr lang="en-US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정준민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42986274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522320</a:t>
                      </a:r>
                      <a:r>
                        <a:rPr lang="en-US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정성제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07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4444831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522410</a:t>
                      </a:r>
                      <a:r>
                        <a:rPr lang="en-US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조우석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9321953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522410</a:t>
                      </a:r>
                      <a:r>
                        <a:rPr lang="en-US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유창현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059036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522211</a:t>
                      </a:r>
                      <a:r>
                        <a:rPr lang="en-US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06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강지훈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06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16372778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522411</a:t>
                      </a:r>
                      <a:r>
                        <a:rPr lang="en-US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전성욱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39174375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522411</a:t>
                      </a:r>
                      <a:r>
                        <a:rPr lang="en-US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조훈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64362873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522420</a:t>
                      </a:r>
                      <a:r>
                        <a:rPr lang="en-US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02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전찬희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02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44978515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522510</a:t>
                      </a:r>
                      <a:r>
                        <a:rPr lang="en-US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김성민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62685502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255510</a:t>
                      </a:r>
                      <a:r>
                        <a:rPr lang="en-US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임철현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88075688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522510</a:t>
                      </a:r>
                      <a:r>
                        <a:rPr lang="en-US" sz="1000" b="1" u="none" strike="noStrike" kern="12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전제훈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</a:t>
                      </a:r>
                      <a:r>
                        <a:rPr lang="en-U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43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90038736"/>
                  </a:ext>
                </a:extLst>
              </a:tr>
            </a:tbl>
          </a:graphicData>
        </a:graphic>
      </p:graphicFrame>
      <p:sp>
        <p:nvSpPr>
          <p:cNvPr id="8" name="Right Brace 7">
            <a:extLst>
              <a:ext uri="{FF2B5EF4-FFF2-40B4-BE49-F238E27FC236}">
                <a16:creationId xmlns:a16="http://schemas.microsoft.com/office/drawing/2014/main" id="{456356B5-0F44-57F3-0445-2D75900824C3}"/>
              </a:ext>
            </a:extLst>
          </p:cNvPr>
          <p:cNvSpPr/>
          <p:nvPr/>
        </p:nvSpPr>
        <p:spPr>
          <a:xfrm rot="16200000" flipH="1">
            <a:off x="5705828" y="5103648"/>
            <a:ext cx="180616" cy="1008112"/>
          </a:xfrm>
          <a:prstGeom prst="rightBrace">
            <a:avLst>
              <a:gd name="adj1" fmla="val 57268"/>
              <a:gd name="adj2" fmla="val 51324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7E79F3-9475-FCD0-6F42-93441ECDC374}"/>
              </a:ext>
            </a:extLst>
          </p:cNvPr>
          <p:cNvSpPr txBox="1"/>
          <p:nvPr/>
        </p:nvSpPr>
        <p:spPr>
          <a:xfrm>
            <a:off x="648842" y="5698012"/>
            <a:ext cx="7846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Hint:</a:t>
            </a:r>
            <a:r>
              <a:rPr lang="en-US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last two digits of the port number are same with the last two digits of your student number.</a:t>
            </a:r>
          </a:p>
        </p:txBody>
      </p:sp>
    </p:spTree>
    <p:extLst>
      <p:ext uri="{BB962C8B-B14F-4D97-AF65-F5344CB8AC3E}">
        <p14:creationId xmlns:p14="http://schemas.microsoft.com/office/powerpoint/2010/main" val="442757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27D6B-F518-20F3-23AB-D21BD9599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a local directory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412C2-DC57-FD31-4E01-925D85A7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222334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mkdir public_html - </a:t>
            </a:r>
            <a:r>
              <a:rPr lang="en-US" sz="2000" dirty="0"/>
              <a:t>Create directory for web page</a:t>
            </a: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cd ~/public_html - </a:t>
            </a:r>
            <a:r>
              <a:rPr lang="en-US" sz="2000" dirty="0"/>
              <a:t>Go inside the director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Create a new file named index.html</a:t>
            </a:r>
          </a:p>
          <a:p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Write the content below and save the file.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DD775-6835-5638-E206-1CCB2E08F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11</a:t>
            </a:fld>
            <a:endParaRPr lang="ko-KR" altLang="en-US"/>
          </a:p>
        </p:txBody>
      </p:sp>
      <p:pic>
        <p:nvPicPr>
          <p:cNvPr id="6" name="Picture 5" descr="A screen shot of a computer&#10;&#10;AI-generated content may be incorrect.">
            <a:extLst>
              <a:ext uri="{FF2B5EF4-FFF2-40B4-BE49-F238E27FC236}">
                <a16:creationId xmlns:a16="http://schemas.microsoft.com/office/drawing/2014/main" id="{D07D6268-35EB-9180-5EC6-0988A8435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40" y="3344418"/>
            <a:ext cx="7452320" cy="29649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69712F-218D-36DA-4E9E-B6F88A6788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629712"/>
            <a:ext cx="4464496" cy="22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949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065CC-2CDC-F901-5DBD-4A12FF991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webserver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237EA-823F-082D-6A55-EA4BF95EC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Make sure you are already in the </a:t>
            </a:r>
            <a:r>
              <a:rPr lang="en-US" sz="1800" b="1" dirty="0">
                <a:latin typeface="Consolas" panose="020B0609020204030204" pitchFamily="49" charset="0"/>
              </a:rPr>
              <a:t>public_html</a:t>
            </a:r>
            <a:r>
              <a:rPr lang="en-US" sz="1800" dirty="0"/>
              <a:t> </a:t>
            </a:r>
            <a:r>
              <a:rPr lang="en-US" sz="2000" dirty="0"/>
              <a:t>directory.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Give permissions to the directory: </a:t>
            </a:r>
            <a:r>
              <a:rPr lang="en-US" sz="1800" b="1" dirty="0">
                <a:latin typeface="Consolas" panose="020B0609020204030204" pitchFamily="49" charset="0"/>
              </a:rPr>
              <a:t>chmod -R 755 ~/public_html</a:t>
            </a:r>
          </a:p>
          <a:p>
            <a:pPr marL="457200" indent="-457200">
              <a:buFont typeface="+mj-lt"/>
              <a:buAutoNum type="arabicPeriod"/>
            </a:pPr>
            <a:endParaRPr lang="en-US" sz="1800" b="1" dirty="0">
              <a:latin typeface="Consolas" panose="020B06090202040302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Start web server: </a:t>
            </a:r>
            <a:r>
              <a:rPr lang="en-US" sz="1800" b="1" dirty="0">
                <a:latin typeface="Consolas" panose="020B0609020204030204" pitchFamily="49" charset="0"/>
              </a:rPr>
              <a:t>python3 -m </a:t>
            </a:r>
            <a:r>
              <a:rPr lang="en-US" sz="1800" b="1" dirty="0" err="1">
                <a:latin typeface="Consolas" panose="020B0609020204030204" pitchFamily="49" charset="0"/>
              </a:rPr>
              <a:t>http.server</a:t>
            </a:r>
            <a:r>
              <a:rPr lang="en-US" sz="1800" b="1" dirty="0">
                <a:latin typeface="Consolas" panose="020B0609020204030204" pitchFamily="49" charset="0"/>
              </a:rPr>
              <a:t> </a:t>
            </a:r>
            <a:r>
              <a:rPr lang="en-US" sz="1800" b="1" i="1" dirty="0" err="1">
                <a:latin typeface="Consolas" panose="020B0609020204030204" pitchFamily="49" charset="0"/>
              </a:rPr>
              <a:t>port_number</a:t>
            </a:r>
            <a:endParaRPr lang="en-US" sz="1800" b="1" i="1" dirty="0">
              <a:latin typeface="Consolas" panose="020B0609020204030204" pitchFamily="49" charset="0"/>
            </a:endParaRPr>
          </a:p>
          <a:p>
            <a:pPr>
              <a:buFont typeface="+mj-lt"/>
              <a:buAutoNum type="arabicPeriod"/>
            </a:pPr>
            <a:endParaRPr lang="en-US" sz="1800" b="1" dirty="0">
              <a:latin typeface="Consolas" panose="020B0609020204030204" pitchFamily="49" charset="0"/>
            </a:endParaRPr>
          </a:p>
          <a:p>
            <a:pPr>
              <a:buFont typeface="+mj-lt"/>
              <a:buAutoNum type="arabicPeriod"/>
            </a:pPr>
            <a:endParaRPr lang="en-US" sz="18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/>
              <a:t>Note* ~ indicates home directory for current user. </a:t>
            </a:r>
            <a:br>
              <a:rPr lang="en-US" sz="1800" b="1" dirty="0">
                <a:latin typeface="Consolas" panose="020B0609020204030204" pitchFamily="49" charset="0"/>
              </a:rPr>
            </a:br>
            <a:r>
              <a:rPr lang="en-US" sz="2000" dirty="0"/>
              <a:t>Example:</a:t>
            </a:r>
            <a:r>
              <a:rPr lang="en-US" sz="1800" b="1" dirty="0">
                <a:latin typeface="Consolas" panose="020B0609020204030204" pitchFamily="49" charset="0"/>
              </a:rPr>
              <a:t> cd ~/Documents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659A0-402C-8BEE-1579-4DCC7CAC7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12</a:t>
            </a:fld>
            <a:endParaRPr lang="ko-KR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AAC2E9-F47D-3469-8B66-5263D8B1E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111" y="2564904"/>
            <a:ext cx="7148431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730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519F1-3C85-1502-9931-3117973B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access to the web page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3F815-A3B9-BBDC-4065-6C4D9094D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2861493"/>
          </a:xfrm>
        </p:spPr>
        <p:txBody>
          <a:bodyPr/>
          <a:lstStyle/>
          <a:p>
            <a:pPr marL="457200" indent="-457200" latinLnBrk="0">
              <a:buFont typeface="+mj-lt"/>
              <a:buAutoNum type="arabicPeriod"/>
            </a:pPr>
            <a:r>
              <a:rPr lang="en-US" sz="1800" dirty="0"/>
              <a:t>Open web browser (Edge, Chrome, ..</a:t>
            </a:r>
            <a:r>
              <a:rPr lang="en-US" sz="1800" dirty="0" err="1"/>
              <a:t>etc</a:t>
            </a:r>
            <a:r>
              <a:rPr lang="en-US" sz="1800" dirty="0"/>
              <a:t>)</a:t>
            </a:r>
          </a:p>
          <a:p>
            <a:pPr marL="457200" indent="-457200" latinLnBrk="0">
              <a:buFont typeface="+mj-lt"/>
              <a:buAutoNum type="arabicPeriod"/>
            </a:pPr>
            <a:r>
              <a:rPr lang="en-US" sz="1800" dirty="0"/>
              <a:t>Go to URL section and type IP Address and port number of the Ubuntu server </a:t>
            </a:r>
          </a:p>
          <a:p>
            <a:pPr marL="0" indent="0" latinLnBrk="0">
              <a:buNone/>
            </a:pPr>
            <a:endParaRPr lang="en-US" sz="1800" b="1" dirty="0"/>
          </a:p>
          <a:p>
            <a:pPr marL="0" indent="0" latinLnBrk="0">
              <a:buNone/>
            </a:pPr>
            <a:r>
              <a:rPr lang="en-US" sz="1800" b="1" dirty="0"/>
              <a:t>Example: http://165.246.41.44:8080/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7B4C2A-ACD7-BD62-9168-D6B8F1FF0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13</a:t>
            </a:fld>
            <a:endParaRPr lang="ko-KR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9C4BDA-8098-4426-E93B-862B272AA82D}"/>
              </a:ext>
            </a:extLst>
          </p:cNvPr>
          <p:cNvSpPr/>
          <p:nvPr/>
        </p:nvSpPr>
        <p:spPr>
          <a:xfrm>
            <a:off x="2339752" y="2492896"/>
            <a:ext cx="1728192" cy="43204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165.246.41.44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BF5F38-8AED-D07A-19E6-A9CFA16F73DF}"/>
              </a:ext>
            </a:extLst>
          </p:cNvPr>
          <p:cNvSpPr/>
          <p:nvPr/>
        </p:nvSpPr>
        <p:spPr>
          <a:xfrm>
            <a:off x="4103108" y="2492896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8080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ACDBE7-35F2-C487-C0F6-718A494CBBA3}"/>
              </a:ext>
            </a:extLst>
          </p:cNvPr>
          <p:cNvSpPr/>
          <p:nvPr/>
        </p:nvSpPr>
        <p:spPr>
          <a:xfrm>
            <a:off x="1566276" y="2492896"/>
            <a:ext cx="720080" cy="43204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/>
              <a:t>http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5C3390F-70A8-04B5-3330-48885505F834}"/>
              </a:ext>
            </a:extLst>
          </p:cNvPr>
          <p:cNvCxnSpPr>
            <a:cxnSpLocks/>
            <a:stCxn id="7" idx="2"/>
            <a:endCxn id="10" idx="0"/>
          </p:cNvCxnSpPr>
          <p:nvPr/>
        </p:nvCxnSpPr>
        <p:spPr>
          <a:xfrm>
            <a:off x="1926316" y="2924944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8A85237-94C0-96C9-FF09-5AB3113D65D7}"/>
              </a:ext>
            </a:extLst>
          </p:cNvPr>
          <p:cNvSpPr txBox="1"/>
          <p:nvPr/>
        </p:nvSpPr>
        <p:spPr>
          <a:xfrm>
            <a:off x="1359558" y="3429000"/>
            <a:ext cx="1133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DC8370-D675-DF6A-1BFD-54C92F514D34}"/>
              </a:ext>
            </a:extLst>
          </p:cNvPr>
          <p:cNvSpPr txBox="1"/>
          <p:nvPr/>
        </p:nvSpPr>
        <p:spPr>
          <a:xfrm>
            <a:off x="2637090" y="3429000"/>
            <a:ext cx="11335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Server IP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0D35D85-AE95-3167-3567-F331D1F58656}"/>
              </a:ext>
            </a:extLst>
          </p:cNvPr>
          <p:cNvCxnSpPr>
            <a:cxnSpLocks/>
            <a:stCxn id="5" idx="2"/>
            <a:endCxn id="12" idx="0"/>
          </p:cNvCxnSpPr>
          <p:nvPr/>
        </p:nvCxnSpPr>
        <p:spPr>
          <a:xfrm>
            <a:off x="3203848" y="2924944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D6680F0-B661-9E21-F59E-1C34AF9B9CD9}"/>
              </a:ext>
            </a:extLst>
          </p:cNvPr>
          <p:cNvCxnSpPr>
            <a:cxnSpLocks/>
            <a:stCxn id="6" idx="2"/>
            <a:endCxn id="19" idx="0"/>
          </p:cNvCxnSpPr>
          <p:nvPr/>
        </p:nvCxnSpPr>
        <p:spPr>
          <a:xfrm>
            <a:off x="4463148" y="2924944"/>
            <a:ext cx="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325A141-C12D-2935-88C6-D29F5CAB4AA4}"/>
              </a:ext>
            </a:extLst>
          </p:cNvPr>
          <p:cNvSpPr txBox="1"/>
          <p:nvPr/>
        </p:nvSpPr>
        <p:spPr>
          <a:xfrm>
            <a:off x="3846427" y="3429000"/>
            <a:ext cx="1233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 number</a:t>
            </a:r>
          </a:p>
        </p:txBody>
      </p:sp>
      <p:pic>
        <p:nvPicPr>
          <p:cNvPr id="29" name="Picture 28" descr="A white background with black dots&#10;&#10;AI-generated content may be incorrect.">
            <a:extLst>
              <a:ext uri="{FF2B5EF4-FFF2-40B4-BE49-F238E27FC236}">
                <a16:creationId xmlns:a16="http://schemas.microsoft.com/office/drawing/2014/main" id="{C2C6D7E4-110D-6315-AEBD-7992E80D64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725"/>
          <a:stretch/>
        </p:blipFill>
        <p:spPr>
          <a:xfrm>
            <a:off x="405968" y="4854611"/>
            <a:ext cx="7323951" cy="9995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99F666C-B5E1-FAD7-F755-F435D6FEE731}"/>
              </a:ext>
            </a:extLst>
          </p:cNvPr>
          <p:cNvSpPr txBox="1"/>
          <p:nvPr/>
        </p:nvSpPr>
        <p:spPr>
          <a:xfrm>
            <a:off x="323528" y="4361036"/>
            <a:ext cx="7181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itchFamily="18" charset="0"/>
                <a:ea typeface="+mn-ea"/>
                <a:cs typeface="Times New Roman" pitchFamily="18" charset="0"/>
              </a:rPr>
              <a:t>If everything is fine, you will see the following response on browser</a:t>
            </a:r>
          </a:p>
        </p:txBody>
      </p:sp>
    </p:spTree>
    <p:extLst>
      <p:ext uri="{BB962C8B-B14F-4D97-AF65-F5344CB8AC3E}">
        <p14:creationId xmlns:p14="http://schemas.microsoft.com/office/powerpoint/2010/main" val="190097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901D-FD24-7B83-0761-A2A95788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monitoring</a:t>
            </a:r>
          </a:p>
        </p:txBody>
      </p:sp>
      <p:pic>
        <p:nvPicPr>
          <p:cNvPr id="6" name="Content Placeholder 5" descr="A black background with white numbers and numbers&#10;&#10;AI-generated content may be incorrect.">
            <a:extLst>
              <a:ext uri="{FF2B5EF4-FFF2-40B4-BE49-F238E27FC236}">
                <a16:creationId xmlns:a16="http://schemas.microsoft.com/office/drawing/2014/main" id="{6AADDF78-459D-E98A-1E70-4230A1DB14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96752"/>
            <a:ext cx="7992590" cy="88594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470BC-B0F5-5A84-B1A3-139F334B9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14</a:t>
            </a:fld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DDEE29-43C1-22D7-8837-6AB40C77ACD4}"/>
              </a:ext>
            </a:extLst>
          </p:cNvPr>
          <p:cNvSpPr txBox="1"/>
          <p:nvPr/>
        </p:nvSpPr>
        <p:spPr>
          <a:xfrm>
            <a:off x="323528" y="2380408"/>
            <a:ext cx="460851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monitor your server?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it's running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if people are connecting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Watch for errors or suspicious 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the terminal output to see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accessed your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time they accessed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they tried to load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⚠️ 404 — page not found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🚫 403 — permission denied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🟢 200 — OK!</a:t>
            </a:r>
          </a:p>
        </p:txBody>
      </p:sp>
    </p:spTree>
    <p:extLst>
      <p:ext uri="{BB962C8B-B14F-4D97-AF65-F5344CB8AC3E}">
        <p14:creationId xmlns:p14="http://schemas.microsoft.com/office/powerpoint/2010/main" val="2964383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5C27-62E1-03C6-BA30-8971AFB43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30462-44DB-DB8E-4AD7-02C2321B8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413221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kumimoji="1" lang="en-US" sz="2000" b="1" dirty="0">
                <a:latin typeface="Consolas" panose="020B0609020204030204" pitchFamily="49" charset="0"/>
                <a:ea typeface="굴림" panose="020B0600000101010101" pitchFamily="50" charset="-127"/>
              </a:rPr>
              <a:t>python3 -m http.server 8080 &gt; access.log 2&gt;&amp;1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 = stdout → normal output</a:t>
            </a:r>
          </a:p>
          <a:p>
            <a:pPr marL="0" indent="0">
              <a:buNone/>
            </a:pPr>
            <a:r>
              <a:rPr lang="en-US" dirty="0"/>
              <a:t>2 = stderr → error messages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71D38F-0529-3D1D-DC0F-CFFB4E66E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15</a:t>
            </a:fld>
            <a:endParaRPr lang="ko-KR" alt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34C4EBE-EEF6-576A-C64C-3CC746831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539857"/>
              </p:ext>
            </p:extLst>
          </p:nvPr>
        </p:nvGraphicFramePr>
        <p:xfrm>
          <a:off x="539552" y="2996952"/>
          <a:ext cx="6425008" cy="10081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4450">
                  <a:extLst>
                    <a:ext uri="{9D8B030D-6E8A-4147-A177-3AD203B41FA5}">
                      <a16:colId xmlns:a16="http://schemas.microsoft.com/office/drawing/2014/main" val="819930423"/>
                    </a:ext>
                  </a:extLst>
                </a:gridCol>
                <a:gridCol w="5040558">
                  <a:extLst>
                    <a:ext uri="{9D8B030D-6E8A-4147-A177-3AD203B41FA5}">
                      <a16:colId xmlns:a16="http://schemas.microsoft.com/office/drawing/2014/main" val="3577190768"/>
                    </a:ext>
                  </a:extLst>
                </a:gridCol>
              </a:tblGrid>
              <a:tr h="239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795781"/>
                  </a:ext>
                </a:extLst>
              </a:tr>
              <a:tr h="239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 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Redirect stdout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5753236"/>
                  </a:ext>
                </a:extLst>
              </a:tr>
              <a:tr h="2392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access.log</a:t>
                      </a:r>
                      <a:endParaRPr lang="en-US" sz="1200" kern="1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Where stdout goes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519072"/>
                  </a:ext>
                </a:extLst>
              </a:tr>
              <a:tr h="2903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2&gt;&amp;1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Redirect stderr (2) to same place as stdout (1)</a:t>
                      </a:r>
                      <a:endParaRPr lang="en-US" sz="1200" kern="1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39493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0CCA3C1-78D0-9BE2-7FF1-C03C5EA93DC0}"/>
              </a:ext>
            </a:extLst>
          </p:cNvPr>
          <p:cNvSpPr txBox="1"/>
          <p:nvPr/>
        </p:nvSpPr>
        <p:spPr>
          <a:xfrm>
            <a:off x="476159" y="4365104"/>
            <a:ext cx="6551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you can bring the content of access.log file to the console using</a:t>
            </a:r>
          </a:p>
          <a:p>
            <a:r>
              <a:rPr lang="en-US" b="1" dirty="0">
                <a:latin typeface="Consolas" panose="020B0609020204030204" pitchFamily="49" charset="0"/>
                <a:cs typeface="Times New Roman" panose="02020603050405020304" pitchFamily="18" charset="0"/>
              </a:rPr>
              <a:t>cat access.log</a:t>
            </a:r>
          </a:p>
        </p:txBody>
      </p:sp>
    </p:spTree>
    <p:extLst>
      <p:ext uri="{BB962C8B-B14F-4D97-AF65-F5344CB8AC3E}">
        <p14:creationId xmlns:p14="http://schemas.microsoft.com/office/powerpoint/2010/main" val="429550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BB6BF-DC3D-FB79-8925-0AFA81E8E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2E244-EA93-2E81-E7EC-CDB2B3E19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348" y="1052737"/>
            <a:ext cx="8363272" cy="4392488"/>
          </a:xfrm>
        </p:spPr>
        <p:txBody>
          <a:bodyPr/>
          <a:lstStyle/>
          <a:p>
            <a:pPr marL="0" indent="0" latinLnBrk="0">
              <a:buNone/>
            </a:pPr>
            <a:r>
              <a:rPr lang="en-US" dirty="0"/>
              <a:t>Steps:</a:t>
            </a:r>
          </a:p>
          <a:p>
            <a:pPr marL="457200" indent="-457200" latinLnBrk="0">
              <a:buFont typeface="+mj-lt"/>
              <a:buAutoNum type="arabicPeriod"/>
            </a:pPr>
            <a:r>
              <a:rPr lang="en-US" dirty="0"/>
              <a:t>Rename existing </a:t>
            </a:r>
            <a:r>
              <a:rPr lang="en-US" sz="2000" dirty="0">
                <a:latin typeface="Consolas" panose="020B0609020204030204" pitchFamily="49" charset="0"/>
              </a:rPr>
              <a:t>public_html </a:t>
            </a:r>
            <a:r>
              <a:rPr lang="en-US" dirty="0"/>
              <a:t>to </a:t>
            </a:r>
            <a:r>
              <a:rPr lang="en-US" sz="2000" b="1" dirty="0">
                <a:latin typeface="Consolas" panose="020B0609020204030204" pitchFamily="49" charset="0"/>
              </a:rPr>
              <a:t>public_html2</a:t>
            </a:r>
          </a:p>
          <a:p>
            <a:pPr marL="457200" indent="-457200" latinLnBrk="0">
              <a:buFont typeface="+mj-lt"/>
              <a:buAutoNum type="arabicPeriod"/>
            </a:pPr>
            <a:r>
              <a:rPr lang="en-US" dirty="0"/>
              <a:t>Download ready web-page zip file from the CDN (Content Delivery Network) </a:t>
            </a:r>
            <a:r>
              <a:rPr lang="da-DK" sz="1800" u="sng" dirty="0">
                <a:solidFill>
                  <a:schemeClr val="tx2">
                    <a:lumMod val="50000"/>
                  </a:schemeClr>
                </a:solidFill>
                <a:latin typeface="Consolas" panose="020B0609020204030204" pitchFamily="49" charset="0"/>
              </a:rPr>
              <a:t>wget https://cdn.agarmen.com/os/page.zip</a:t>
            </a:r>
            <a:endParaRPr lang="en-US" u="sng" dirty="0">
              <a:solidFill>
                <a:schemeClr val="tx2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Unzip it (extract)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Make a new </a:t>
            </a:r>
            <a:r>
              <a:rPr lang="en-US" sz="2000" dirty="0">
                <a:latin typeface="Consolas" panose="020B0609020204030204" pitchFamily="49" charset="0"/>
              </a:rPr>
              <a:t>public_html</a:t>
            </a:r>
            <a:r>
              <a:rPr lang="en-US" dirty="0"/>
              <a:t> directory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Copy the extracted files into </a:t>
            </a:r>
            <a:r>
              <a:rPr lang="en-US" sz="2000" b="1" dirty="0">
                <a:latin typeface="Consolas" panose="020B0609020204030204" pitchFamily="49" charset="0"/>
              </a:rPr>
              <a:t>public_html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Start the new web server with </a:t>
            </a:r>
            <a:r>
              <a:rPr lang="en-US" b="1" dirty="0"/>
              <a:t>access.log, </a:t>
            </a:r>
            <a:r>
              <a:rPr lang="en-US" dirty="0"/>
              <a:t>log file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ls command to view the sizes of files.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cat command to view the content of the log file.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BB3CF-4408-8321-0A24-AC338029D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9581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C267F-4CAC-4C61-FB2B-C11DB60A2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99439-67D4-CF7F-C2B2-ADC5DBE84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12053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You should see this result in your browser. (see image)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If it’s same, you have successfully completed the task.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If there are any errors/warnings start over may help to fix.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D716B-49B9-791F-D18A-539C2735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17</a:t>
            </a:fld>
            <a:endParaRPr lang="ko-KR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9731DA-5C39-AA74-D0EA-127F52810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3288" y="2343478"/>
            <a:ext cx="3997424" cy="3989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221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56FF4-5592-D55C-4ECF-3FFED9B7C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0FDD5-34C9-7ADE-9F7D-6095D21E4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mv ~/</a:t>
            </a:r>
            <a:r>
              <a:rPr lang="en-US" dirty="0" err="1"/>
              <a:t>public_html</a:t>
            </a:r>
            <a:r>
              <a:rPr lang="en-US" dirty="0"/>
              <a:t> ~/public_html2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/>
              <a:t>wget </a:t>
            </a:r>
            <a:r>
              <a:rPr lang="da-DK" dirty="0">
                <a:hlinkClick r:id="rId2"/>
              </a:rPr>
              <a:t>https://cdn.agarmen.com/os/page.zip</a:t>
            </a:r>
            <a:endParaRPr lang="da-DK" dirty="0"/>
          </a:p>
          <a:p>
            <a:pPr marL="457200" indent="-457200">
              <a:buFont typeface="+mj-lt"/>
              <a:buAutoNum type="arabicPeriod"/>
            </a:pPr>
            <a:r>
              <a:rPr lang="da-DK" dirty="0"/>
              <a:t>unzip page.zip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/>
              <a:t>mkdir ~/public_html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cp -r page/* ~/public_html/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cd ~/</a:t>
            </a:r>
            <a:r>
              <a:rPr lang="en-US" dirty="0" err="1"/>
              <a:t>public_html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python3 -m </a:t>
            </a:r>
            <a:r>
              <a:rPr lang="en-US" dirty="0" err="1"/>
              <a:t>http.server</a:t>
            </a:r>
            <a:r>
              <a:rPr lang="en-US" dirty="0"/>
              <a:t> 8080 &gt; access.log 2&gt;&amp;1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7"/>
            </a:pPr>
            <a:r>
              <a:rPr lang="en-US" dirty="0"/>
              <a:t>ls -</a:t>
            </a:r>
            <a:r>
              <a:rPr lang="en-US" dirty="0" err="1"/>
              <a:t>lh</a:t>
            </a:r>
            <a:r>
              <a:rPr lang="en-US" dirty="0"/>
              <a:t> ~/</a:t>
            </a:r>
            <a:r>
              <a:rPr lang="en-US" dirty="0" err="1"/>
              <a:t>public_html</a:t>
            </a:r>
            <a:endParaRPr lang="en-US" dirty="0"/>
          </a:p>
          <a:p>
            <a:pPr marL="457200" indent="-457200">
              <a:buFont typeface="+mj-lt"/>
              <a:buAutoNum type="arabicPeriod" startAt="7"/>
            </a:pPr>
            <a:r>
              <a:rPr lang="en-US" dirty="0"/>
              <a:t>cat ~/</a:t>
            </a:r>
            <a:r>
              <a:rPr lang="en-US" dirty="0" err="1"/>
              <a:t>public_html</a:t>
            </a:r>
            <a:r>
              <a:rPr lang="en-US" dirty="0"/>
              <a:t>/access.log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7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8CD53-8F6E-F563-DC3C-6C4B9AF7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18</a:t>
            </a:fld>
            <a:endParaRPr lang="ko-KR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F5B3DF-0221-86C9-D624-A53F20A00B16}"/>
              </a:ext>
            </a:extLst>
          </p:cNvPr>
          <p:cNvSpPr/>
          <p:nvPr/>
        </p:nvSpPr>
        <p:spPr>
          <a:xfrm>
            <a:off x="899592" y="1116756"/>
            <a:ext cx="5976664" cy="43204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 is hidden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to unhide</a:t>
            </a:r>
          </a:p>
        </p:txBody>
      </p:sp>
    </p:spTree>
    <p:extLst>
      <p:ext uri="{BB962C8B-B14F-4D97-AF65-F5344CB8AC3E}">
        <p14:creationId xmlns:p14="http://schemas.microsoft.com/office/powerpoint/2010/main" val="348170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22222E-6 L 0.33247 2.22222E-6 C 0.48177 2.22222E-6 0.66546 0.13009 0.66546 0.23611 L 0.66546 0.4724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64" y="2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Questions?</a:t>
            </a:r>
          </a:p>
        </p:txBody>
      </p:sp>
      <p:sp>
        <p:nvSpPr>
          <p:cNvPr id="12291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F95530-DAEF-460A-A6C5-E0DA9782B114}" type="slidenum">
              <a:rPr lang="ko-KR" altLang="en-US" sz="12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ko-KR" altLang="en-US" sz="1200"/>
          </a:p>
        </p:txBody>
      </p:sp>
      <p:pic>
        <p:nvPicPr>
          <p:cNvPr id="12292" name="Picture 3" descr="C:\Documents and Settings\hyun\바탕 화면\%B4%C0%B3%A6%C7%A5_199502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688" y="1885950"/>
            <a:ext cx="2460625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69741" y="4699000"/>
            <a:ext cx="4804518" cy="120032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 eaLnBrk="1" latinLnBrk="1" hangingPunct="1">
              <a:defRPr/>
            </a:pPr>
            <a:r>
              <a:rPr lang="en-US" altLang="ko-KR" b="1" dirty="0">
                <a:latin typeface="+mn-lt"/>
                <a:ea typeface="굴림" charset="-127"/>
              </a:rPr>
              <a:t>Contact TA if you have questions</a:t>
            </a:r>
          </a:p>
          <a:p>
            <a:pPr algn="ctr" eaLnBrk="1" latinLnBrk="1" hangingPunct="1">
              <a:defRPr/>
            </a:pPr>
            <a:r>
              <a:rPr lang="en-US" altLang="ko-KR" b="1">
                <a:latin typeface="+mn-lt"/>
                <a:ea typeface="굴림" charset="-127"/>
              </a:rPr>
              <a:t>Name: RASIM</a:t>
            </a:r>
            <a:endParaRPr lang="en-US" altLang="ko-KR" b="1" dirty="0">
              <a:latin typeface="+mn-lt"/>
              <a:ea typeface="굴림" charset="-127"/>
            </a:endParaRPr>
          </a:p>
          <a:p>
            <a:pPr algn="ctr" eaLnBrk="1" latinLnBrk="1" hangingPunct="1">
              <a:defRPr/>
            </a:pPr>
            <a:r>
              <a:rPr lang="en-US" altLang="ko-KR" b="1" dirty="0">
                <a:latin typeface="+mn-lt"/>
                <a:ea typeface="굴림" charset="-127"/>
              </a:rPr>
              <a:t>E-mail : </a:t>
            </a:r>
            <a:r>
              <a:rPr lang="en-US" altLang="ko-KR" b="1" dirty="0">
                <a:latin typeface="+mn-lt"/>
                <a:ea typeface="굴림" charset="-127"/>
                <a:hlinkClick r:id="rId4"/>
              </a:rPr>
              <a:t>rmax@inha.edu</a:t>
            </a:r>
            <a:r>
              <a:rPr lang="en-US" altLang="ko-KR" b="1" dirty="0">
                <a:latin typeface="+mn-lt"/>
                <a:ea typeface="굴림" charset="-127"/>
              </a:rPr>
              <a:t>  </a:t>
            </a:r>
          </a:p>
          <a:p>
            <a:pPr algn="ctr" eaLnBrk="1" latinLnBrk="1" hangingPunct="1">
              <a:defRPr/>
            </a:pPr>
            <a:r>
              <a:rPr lang="en-US" altLang="ko-KR" b="1" dirty="0">
                <a:latin typeface="+mn-lt"/>
                <a:ea typeface="굴림" charset="-127"/>
              </a:rPr>
              <a:t>Intelligent Embedded System Lab. (H-813)</a:t>
            </a:r>
          </a:p>
        </p:txBody>
      </p:sp>
    </p:spTree>
    <p:extLst>
      <p:ext uri="{BB962C8B-B14F-4D97-AF65-F5344CB8AC3E}">
        <p14:creationId xmlns:p14="http://schemas.microsoft.com/office/powerpoint/2010/main" val="2211469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389"/>
    </mc:Choice>
    <mc:Fallback xmlns="">
      <p:transition spd="slow" advTm="5838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7268" y="1412776"/>
            <a:ext cx="6447501" cy="3397547"/>
          </a:xfrm>
        </p:spPr>
        <p:txBody>
          <a:bodyPr/>
          <a:lstStyle/>
          <a:p>
            <a:endParaRPr lang="en-US" altLang="ko-KR" dirty="0"/>
          </a:p>
          <a:p>
            <a:r>
              <a:rPr lang="en-US" altLang="ko-KR" dirty="0"/>
              <a:t>Find your username and password</a:t>
            </a:r>
          </a:p>
          <a:p>
            <a:r>
              <a:rPr lang="en-US" altLang="ko-KR" dirty="0"/>
              <a:t>Connecting to server</a:t>
            </a:r>
          </a:p>
          <a:p>
            <a:r>
              <a:rPr lang="en-US" altLang="ko-KR" dirty="0"/>
              <a:t>Find your unique port number</a:t>
            </a:r>
          </a:p>
          <a:p>
            <a:r>
              <a:rPr lang="en-US" altLang="ko-KR" dirty="0"/>
              <a:t>Start your web server</a:t>
            </a:r>
          </a:p>
          <a:p>
            <a:r>
              <a:rPr lang="en-US" altLang="ko-KR" dirty="0"/>
              <a:t>Practices</a:t>
            </a:r>
          </a:p>
          <a:p>
            <a:endParaRPr lang="en-US" altLang="ko-KR" dirty="0"/>
          </a:p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752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122"/>
    </mc:Choice>
    <mc:Fallback xmlns="">
      <p:transition spd="slow" advTm="13912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2E7A0-EE3E-6743-BFA8-2CB7132F4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Environment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6ECAD-7111-0542-B6C6-8251DC28A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  <p:pic>
        <p:nvPicPr>
          <p:cNvPr id="1026" name="Picture 2" descr="Free Icon | Server">
            <a:extLst>
              <a:ext uri="{FF2B5EF4-FFF2-40B4-BE49-F238E27FC236}">
                <a16:creationId xmlns:a16="http://schemas.microsoft.com/office/drawing/2014/main" id="{62BFB310-0B43-4FF4-A78F-10454D978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93776"/>
            <a:ext cx="2870448" cy="2870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4D456622-E9DA-4FF1-AE88-0EA0B9BDC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2098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F1D2211-B452-4532-8C60-00FF841B147E}"/>
              </a:ext>
            </a:extLst>
          </p:cNvPr>
          <p:cNvSpPr txBox="1"/>
          <p:nvPr/>
        </p:nvSpPr>
        <p:spPr>
          <a:xfrm>
            <a:off x="755576" y="5085184"/>
            <a:ext cx="3106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MicroServer (Ubuntu 20.04)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D3DC33-9F8A-4181-8E0C-754DAE2C393A}"/>
              </a:ext>
            </a:extLst>
          </p:cNvPr>
          <p:cNvSpPr txBox="1"/>
          <p:nvPr/>
        </p:nvSpPr>
        <p:spPr>
          <a:xfrm>
            <a:off x="5970438" y="3919394"/>
            <a:ext cx="2598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Putty (Remote access)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52EFC22-B23B-4DAE-A569-B6EAA835513E}"/>
              </a:ext>
            </a:extLst>
          </p:cNvPr>
          <p:cNvCxnSpPr/>
          <p:nvPr/>
        </p:nvCxnSpPr>
        <p:spPr>
          <a:xfrm flipH="1">
            <a:off x="4283968" y="2996952"/>
            <a:ext cx="180020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70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447"/>
    </mc:Choice>
    <mc:Fallback xmlns="">
      <p:transition spd="slow" advTm="9444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B97F0-6E9F-4FFF-A1AD-8A2708825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Your Username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E915C8-447F-403C-B451-5B75DCDE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4</a:t>
            </a:fld>
            <a:endParaRPr lang="ko-KR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62EE9F9-AF40-4525-B9CE-B190EAB47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471578"/>
              </p:ext>
            </p:extLst>
          </p:nvPr>
        </p:nvGraphicFramePr>
        <p:xfrm>
          <a:off x="2195736" y="1628718"/>
          <a:ext cx="4752528" cy="3600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844">
                  <a:extLst>
                    <a:ext uri="{9D8B030D-6E8A-4147-A177-3AD203B41FA5}">
                      <a16:colId xmlns:a16="http://schemas.microsoft.com/office/drawing/2014/main" val="3461170235"/>
                    </a:ext>
                  </a:extLst>
                </a:gridCol>
                <a:gridCol w="1081388">
                  <a:extLst>
                    <a:ext uri="{9D8B030D-6E8A-4147-A177-3AD203B41FA5}">
                      <a16:colId xmlns:a16="http://schemas.microsoft.com/office/drawing/2014/main" val="2127906067"/>
                    </a:ext>
                  </a:extLst>
                </a:gridCol>
                <a:gridCol w="1081388">
                  <a:extLst>
                    <a:ext uri="{9D8B030D-6E8A-4147-A177-3AD203B41FA5}">
                      <a16:colId xmlns:a16="http://schemas.microsoft.com/office/drawing/2014/main" val="2230030776"/>
                    </a:ext>
                  </a:extLst>
                </a:gridCol>
                <a:gridCol w="1081388">
                  <a:extLst>
                    <a:ext uri="{9D8B030D-6E8A-4147-A177-3AD203B41FA5}">
                      <a16:colId xmlns:a16="http://schemas.microsoft.com/office/drawing/2014/main" val="2376561912"/>
                    </a:ext>
                  </a:extLst>
                </a:gridCol>
                <a:gridCol w="962520">
                  <a:extLst>
                    <a:ext uri="{9D8B030D-6E8A-4147-A177-3AD203B41FA5}">
                      <a16:colId xmlns:a16="http://schemas.microsoft.com/office/drawing/2014/main" val="1119024778"/>
                    </a:ext>
                  </a:extLst>
                </a:gridCol>
              </a:tblGrid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NO.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Student ID</a:t>
                      </a: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Full name</a:t>
                      </a: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Username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Password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1940450583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52221055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정준민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s01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p01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3242986274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52232007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정성제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s02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p02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1974444831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52241047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조우석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s03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p03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1349321953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52241063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유창현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s04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p04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400059036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52221106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강지훈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s05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p05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2316372778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52241114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전성욱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s06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p06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939174375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52241118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조훈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s07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p07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1164362873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52242002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전찬희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s08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p08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1644978515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52251040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김성민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s09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p09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2262685502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25551042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임철현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s10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p10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3688075688"/>
                  </a:ext>
                </a:extLst>
              </a:tr>
              <a:tr h="3000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52251043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전제훈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57" marR="5057" marT="5057" marB="0" anchor="ctr">
                    <a:lnR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s11</a:t>
                      </a:r>
                    </a:p>
                  </a:txBody>
                  <a:tcPr marL="5057" marR="5057" marT="5057" marB="0" anchor="ctr">
                    <a:lnL w="635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p11</a:t>
                      </a:r>
                    </a:p>
                  </a:txBody>
                  <a:tcPr marL="5057" marR="5057" marT="5057" marB="0" anchor="ctr"/>
                </a:tc>
                <a:extLst>
                  <a:ext uri="{0D108BD9-81ED-4DB2-BD59-A6C34878D82A}">
                    <a16:rowId xmlns:a16="http://schemas.microsoft.com/office/drawing/2014/main" val="59003873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A8CEE68-1654-4284-B672-3DC42A8CD8C4}"/>
              </a:ext>
            </a:extLst>
          </p:cNvPr>
          <p:cNvSpPr txBox="1"/>
          <p:nvPr/>
        </p:nvSpPr>
        <p:spPr>
          <a:xfrm>
            <a:off x="1357158" y="1052736"/>
            <a:ext cx="6238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Using only the assigned user is important for parallel working with the server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70994291-D917-96D3-7F58-18502A8AD654}"/>
              </a:ext>
            </a:extLst>
          </p:cNvPr>
          <p:cNvSpPr/>
          <p:nvPr/>
        </p:nvSpPr>
        <p:spPr>
          <a:xfrm rot="16200000" flipH="1">
            <a:off x="5837856" y="4387079"/>
            <a:ext cx="204592" cy="2016224"/>
          </a:xfrm>
          <a:prstGeom prst="rightBrace">
            <a:avLst>
              <a:gd name="adj1" fmla="val 57268"/>
              <a:gd name="adj2" fmla="val 51324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D709E3-8786-6381-A3C9-88477A971ABD}"/>
              </a:ext>
            </a:extLst>
          </p:cNvPr>
          <p:cNvSpPr txBox="1"/>
          <p:nvPr/>
        </p:nvSpPr>
        <p:spPr>
          <a:xfrm>
            <a:off x="5076056" y="5497487"/>
            <a:ext cx="19094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Required credentials</a:t>
            </a:r>
          </a:p>
        </p:txBody>
      </p:sp>
    </p:spTree>
    <p:extLst>
      <p:ext uri="{BB962C8B-B14F-4D97-AF65-F5344CB8AC3E}">
        <p14:creationId xmlns:p14="http://schemas.microsoft.com/office/powerpoint/2010/main" val="4165119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8AC5F-5086-46EB-9413-16D3CE08B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to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AEEB8-008A-40B4-AFAA-8E578ACA4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1564"/>
            <a:ext cx="8229600" cy="725488"/>
          </a:xfrm>
        </p:spPr>
        <p:txBody>
          <a:bodyPr/>
          <a:lstStyle/>
          <a:p>
            <a:r>
              <a:rPr lang="en-US" dirty="0"/>
              <a:t>Download putty.exe from </a:t>
            </a:r>
            <a:r>
              <a:rPr lang="en-US" dirty="0">
                <a:hlinkClick r:id="rId2"/>
              </a:rPr>
              <a:t>https://www.putty.org/</a:t>
            </a:r>
            <a:r>
              <a:rPr lang="en-US" dirty="0"/>
              <a:t> 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6C15E3-076E-478B-B6A7-C7ECC3F17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5</a:t>
            </a:fld>
            <a:endParaRPr lang="ko-KR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4FD9F3-79FF-4B2B-BD0F-DBA2F525C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412" y="1939928"/>
            <a:ext cx="7115175" cy="1943100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E6FBDDC-480F-4799-B9AB-0FC6F53BF5F3}"/>
              </a:ext>
            </a:extLst>
          </p:cNvPr>
          <p:cNvSpPr txBox="1">
            <a:spLocks/>
          </p:cNvSpPr>
          <p:nvPr/>
        </p:nvSpPr>
        <p:spPr bwMode="auto">
          <a:xfrm>
            <a:off x="457200" y="4378324"/>
            <a:ext cx="8229600" cy="490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dirty="0"/>
              <a:t>Install putty.exe into your system</a:t>
            </a:r>
          </a:p>
        </p:txBody>
      </p:sp>
    </p:spTree>
    <p:extLst>
      <p:ext uri="{BB962C8B-B14F-4D97-AF65-F5344CB8AC3E}">
        <p14:creationId xmlns:p14="http://schemas.microsoft.com/office/powerpoint/2010/main" val="3635294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omputer program&#10;&#10;AI-generated content may be incorrect.">
            <a:extLst>
              <a:ext uri="{FF2B5EF4-FFF2-40B4-BE49-F238E27FC236}">
                <a16:creationId xmlns:a16="http://schemas.microsoft.com/office/drawing/2014/main" id="{F4DC82B0-A9CF-8520-40AE-233D244322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137" y="1824046"/>
            <a:ext cx="4305901" cy="42106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0BC2E7-34DD-4346-B132-385278A7B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to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527F2-6C1B-4E5A-B20C-4DE19BF50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629245"/>
          </a:xfrm>
        </p:spPr>
        <p:txBody>
          <a:bodyPr/>
          <a:lstStyle/>
          <a:p>
            <a:r>
              <a:rPr lang="en-US" dirty="0"/>
              <a:t>Open Putty and input the server credentials and click “Open”: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9F79BC-7690-4135-AC19-81A81C76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6</a:t>
            </a:fld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AA1236-7F90-4596-B55F-5CBF5822F64D}"/>
              </a:ext>
            </a:extLst>
          </p:cNvPr>
          <p:cNvSpPr txBox="1"/>
          <p:nvPr/>
        </p:nvSpPr>
        <p:spPr>
          <a:xfrm>
            <a:off x="457200" y="2060848"/>
            <a:ext cx="18293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IP: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165.246.41.44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Port: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22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Connection: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SSH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8A0382-7201-46FA-8F1E-516544D9C151}"/>
              </a:ext>
            </a:extLst>
          </p:cNvPr>
          <p:cNvSpPr/>
          <p:nvPr/>
        </p:nvSpPr>
        <p:spPr>
          <a:xfrm>
            <a:off x="5724128" y="5708906"/>
            <a:ext cx="936104" cy="32577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018718-DBE5-49D2-87CC-044A69B59E1F}"/>
              </a:ext>
            </a:extLst>
          </p:cNvPr>
          <p:cNvSpPr/>
          <p:nvPr/>
        </p:nvSpPr>
        <p:spPr>
          <a:xfrm>
            <a:off x="4716016" y="2723490"/>
            <a:ext cx="2736304" cy="849526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2736304"/>
                      <a:gd name="connsiteY0" fmla="*/ 0 h 777518"/>
                      <a:gd name="connsiteX1" fmla="*/ 519898 w 2736304"/>
                      <a:gd name="connsiteY1" fmla="*/ 0 h 777518"/>
                      <a:gd name="connsiteX2" fmla="*/ 985069 w 2736304"/>
                      <a:gd name="connsiteY2" fmla="*/ 0 h 777518"/>
                      <a:gd name="connsiteX3" fmla="*/ 1587056 w 2736304"/>
                      <a:gd name="connsiteY3" fmla="*/ 0 h 777518"/>
                      <a:gd name="connsiteX4" fmla="*/ 2106954 w 2736304"/>
                      <a:gd name="connsiteY4" fmla="*/ 0 h 777518"/>
                      <a:gd name="connsiteX5" fmla="*/ 2736304 w 2736304"/>
                      <a:gd name="connsiteY5" fmla="*/ 0 h 777518"/>
                      <a:gd name="connsiteX6" fmla="*/ 2736304 w 2736304"/>
                      <a:gd name="connsiteY6" fmla="*/ 404309 h 777518"/>
                      <a:gd name="connsiteX7" fmla="*/ 2736304 w 2736304"/>
                      <a:gd name="connsiteY7" fmla="*/ 777518 h 777518"/>
                      <a:gd name="connsiteX8" fmla="*/ 2189043 w 2736304"/>
                      <a:gd name="connsiteY8" fmla="*/ 777518 h 777518"/>
                      <a:gd name="connsiteX9" fmla="*/ 1723872 w 2736304"/>
                      <a:gd name="connsiteY9" fmla="*/ 777518 h 777518"/>
                      <a:gd name="connsiteX10" fmla="*/ 1176611 w 2736304"/>
                      <a:gd name="connsiteY10" fmla="*/ 777518 h 777518"/>
                      <a:gd name="connsiteX11" fmla="*/ 629350 w 2736304"/>
                      <a:gd name="connsiteY11" fmla="*/ 777518 h 777518"/>
                      <a:gd name="connsiteX12" fmla="*/ 0 w 2736304"/>
                      <a:gd name="connsiteY12" fmla="*/ 777518 h 777518"/>
                      <a:gd name="connsiteX13" fmla="*/ 0 w 2736304"/>
                      <a:gd name="connsiteY13" fmla="*/ 373209 h 777518"/>
                      <a:gd name="connsiteX14" fmla="*/ 0 w 2736304"/>
                      <a:gd name="connsiteY14" fmla="*/ 0 h 77751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736304" h="777518" extrusionOk="0">
                        <a:moveTo>
                          <a:pt x="0" y="0"/>
                        </a:moveTo>
                        <a:cubicBezTo>
                          <a:pt x="245395" y="-32664"/>
                          <a:pt x="413061" y="46318"/>
                          <a:pt x="519898" y="0"/>
                        </a:cubicBezTo>
                        <a:cubicBezTo>
                          <a:pt x="626735" y="-46318"/>
                          <a:pt x="844474" y="48778"/>
                          <a:pt x="985069" y="0"/>
                        </a:cubicBezTo>
                        <a:cubicBezTo>
                          <a:pt x="1125664" y="-48778"/>
                          <a:pt x="1441040" y="42695"/>
                          <a:pt x="1587056" y="0"/>
                        </a:cubicBezTo>
                        <a:cubicBezTo>
                          <a:pt x="1733072" y="-42695"/>
                          <a:pt x="1978444" y="21506"/>
                          <a:pt x="2106954" y="0"/>
                        </a:cubicBezTo>
                        <a:cubicBezTo>
                          <a:pt x="2235464" y="-21506"/>
                          <a:pt x="2547495" y="74491"/>
                          <a:pt x="2736304" y="0"/>
                        </a:cubicBezTo>
                        <a:cubicBezTo>
                          <a:pt x="2750237" y="88115"/>
                          <a:pt x="2719415" y="251496"/>
                          <a:pt x="2736304" y="404309"/>
                        </a:cubicBezTo>
                        <a:cubicBezTo>
                          <a:pt x="2753193" y="557122"/>
                          <a:pt x="2718878" y="699223"/>
                          <a:pt x="2736304" y="777518"/>
                        </a:cubicBezTo>
                        <a:cubicBezTo>
                          <a:pt x="2539845" y="825527"/>
                          <a:pt x="2339471" y="719333"/>
                          <a:pt x="2189043" y="777518"/>
                        </a:cubicBezTo>
                        <a:cubicBezTo>
                          <a:pt x="2038615" y="835703"/>
                          <a:pt x="1869232" y="727296"/>
                          <a:pt x="1723872" y="777518"/>
                        </a:cubicBezTo>
                        <a:cubicBezTo>
                          <a:pt x="1578512" y="827740"/>
                          <a:pt x="1391734" y="743688"/>
                          <a:pt x="1176611" y="777518"/>
                        </a:cubicBezTo>
                        <a:cubicBezTo>
                          <a:pt x="961488" y="811348"/>
                          <a:pt x="849563" y="762496"/>
                          <a:pt x="629350" y="777518"/>
                        </a:cubicBezTo>
                        <a:cubicBezTo>
                          <a:pt x="409137" y="792540"/>
                          <a:pt x="278819" y="723442"/>
                          <a:pt x="0" y="777518"/>
                        </a:cubicBezTo>
                        <a:cubicBezTo>
                          <a:pt x="-10183" y="642186"/>
                          <a:pt x="12681" y="554376"/>
                          <a:pt x="0" y="373209"/>
                        </a:cubicBezTo>
                        <a:cubicBezTo>
                          <a:pt x="-12681" y="192042"/>
                          <a:pt x="3072" y="8018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13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4C44-F976-49FF-5494-F3637B6A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Web Server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02927-D8DF-A4D4-8CA9-7A053A297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🌐 What is a Web Server?</a:t>
            </a:r>
          </a:p>
          <a:p>
            <a:pPr marL="0" indent="0">
              <a:buNone/>
            </a:pPr>
            <a:r>
              <a:rPr lang="en-US" sz="2000" dirty="0"/>
              <a:t>A web server is a program (or a computer running that program) that:</a:t>
            </a:r>
          </a:p>
          <a:p>
            <a:pPr marL="0" indent="0">
              <a:buNone/>
            </a:pPr>
            <a:r>
              <a:rPr lang="en-US" sz="2000" dirty="0"/>
              <a:t>✅ Receives requests from web browsers (like Chrome, Firefox)</a:t>
            </a:r>
          </a:p>
          <a:p>
            <a:pPr marL="0" indent="0">
              <a:buNone/>
            </a:pPr>
            <a:r>
              <a:rPr lang="en-US" sz="2000" dirty="0"/>
              <a:t>✅ Finds the right file (like index.html, images, etc.)</a:t>
            </a:r>
          </a:p>
          <a:p>
            <a:pPr marL="0" indent="0">
              <a:buNone/>
            </a:pPr>
            <a:r>
              <a:rPr lang="en-US" sz="2000" dirty="0"/>
              <a:t>✅ Sends it back over the internet using the HTTP protocol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🔁 How it Works (in simple steps):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You visit </a:t>
            </a:r>
            <a:r>
              <a:rPr lang="en-US" sz="2000" dirty="0">
                <a:hlinkClick r:id="rId2"/>
              </a:rPr>
              <a:t>http://localhost:8080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Your browser sends a GET request to the server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server checks your folder for index.html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It sends that file back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 browser displays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45AE1-088A-D33F-266C-1305AE02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647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F5DFA-7DCD-22FE-14F3-C3E2737703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541AC-CF50-9CA6-CCC5-BA8CD2DA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Web Servers are available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AA18F-6023-3C45-6781-8114EB703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264546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💡 Common Web Servers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1" dirty="0"/>
              <a:t>Python’s http.server (great for learning!)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Apache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Nginx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Node.js (Express)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/>
              <a:t>Flask, Django (Python web frameworks with server components)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24226-F40A-F19F-BF73-209A739F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4230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2290C8-D19C-BAD1-96AE-0DA938987B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14BB5-C8B1-A20E-1767-903548625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start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D43526-D531-AC06-96B3-5907E280B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AC7C1-D12F-41DB-AB4A-A9F0A9959DA2}" type="slidenum">
              <a:rPr lang="ko-KR" altLang="en-US" smtClean="0"/>
              <a:pPr>
                <a:defRPr/>
              </a:pPr>
              <a:t>9</a:t>
            </a:fld>
            <a:endParaRPr lang="ko-KR" altLang="en-US"/>
          </a:p>
        </p:txBody>
      </p:sp>
      <p:pic>
        <p:nvPicPr>
          <p:cNvPr id="6" name="Picture 5" descr="A hand writing on a transparent board&#10;&#10;AI-generated content may be incorrect.">
            <a:extLst>
              <a:ext uri="{FF2B5EF4-FFF2-40B4-BE49-F238E27FC236}">
                <a16:creationId xmlns:a16="http://schemas.microsoft.com/office/drawing/2014/main" id="{1CDBF2B3-B6CA-A590-9361-FC5C1FD00E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12776"/>
            <a:ext cx="5969924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984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11880</TotalTime>
  <Words>994</Words>
  <Application>Microsoft Office PowerPoint</Application>
  <PresentationFormat>On-screen Show (4:3)</PresentationFormat>
  <Paragraphs>274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굴림</vt:lpstr>
      <vt:lpstr>맑은 고딕</vt:lpstr>
      <vt:lpstr>Arial</vt:lpstr>
      <vt:lpstr>Calibri</vt:lpstr>
      <vt:lpstr>Consolas</vt:lpstr>
      <vt:lpstr>Times New Roman</vt:lpstr>
      <vt:lpstr>Wingdings</vt:lpstr>
      <vt:lpstr>Office 테마</vt:lpstr>
      <vt:lpstr>Operating Systems (IGJ5040-001)  Week 5 / Lab 2 Web Server using Python on Ubuntu   </vt:lpstr>
      <vt:lpstr>Content</vt:lpstr>
      <vt:lpstr>Development Environment</vt:lpstr>
      <vt:lpstr>Find Your Username</vt:lpstr>
      <vt:lpstr>Connecting to Server</vt:lpstr>
      <vt:lpstr>Connecting to Server</vt:lpstr>
      <vt:lpstr>What is Web Server ?</vt:lpstr>
      <vt:lpstr>What Web Servers are available ?</vt:lpstr>
      <vt:lpstr>Let’s start</vt:lpstr>
      <vt:lpstr>Web server installation</vt:lpstr>
      <vt:lpstr>Make a local directory</vt:lpstr>
      <vt:lpstr>Run webserver</vt:lpstr>
      <vt:lpstr>How to access to the web page ?</vt:lpstr>
      <vt:lpstr>Server monitoring</vt:lpstr>
      <vt:lpstr>Deep monitoring</vt:lpstr>
      <vt:lpstr>Task</vt:lpstr>
      <vt:lpstr>Demo</vt:lpstr>
      <vt:lpstr>Solution</vt:lpstr>
      <vt:lpstr>Questions?</vt:lpstr>
    </vt:vector>
  </TitlesOfParts>
  <Company>BlackEdition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Windows XP</dc:creator>
  <cp:lastModifiedBy>라심</cp:lastModifiedBy>
  <cp:revision>678</cp:revision>
  <cp:lastPrinted>2025-03-24T07:43:43Z</cp:lastPrinted>
  <dcterms:created xsi:type="dcterms:W3CDTF">2008-01-15T12:33:21Z</dcterms:created>
  <dcterms:modified xsi:type="dcterms:W3CDTF">2025-03-26T11:44:18Z</dcterms:modified>
</cp:coreProperties>
</file>