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504" r:id="rId2"/>
    <p:sldId id="477" r:id="rId3"/>
    <p:sldId id="521" r:id="rId4"/>
    <p:sldId id="480" r:id="rId5"/>
    <p:sldId id="522" r:id="rId6"/>
    <p:sldId id="508" r:id="rId7"/>
    <p:sldId id="505" r:id="rId8"/>
    <p:sldId id="506" r:id="rId9"/>
    <p:sldId id="514" r:id="rId10"/>
    <p:sldId id="523" r:id="rId11"/>
    <p:sldId id="507" r:id="rId12"/>
    <p:sldId id="515" r:id="rId13"/>
    <p:sldId id="524" r:id="rId14"/>
    <p:sldId id="516" r:id="rId15"/>
    <p:sldId id="517" r:id="rId16"/>
    <p:sldId id="509" r:id="rId17"/>
    <p:sldId id="510" r:id="rId18"/>
    <p:sldId id="518" r:id="rId19"/>
    <p:sldId id="525" r:id="rId20"/>
    <p:sldId id="519" r:id="rId21"/>
    <p:sldId id="520" r:id="rId22"/>
    <p:sldId id="526" r:id="rId23"/>
    <p:sldId id="503" r:id="rId24"/>
    <p:sldId id="529" r:id="rId25"/>
    <p:sldId id="527" r:id="rId26"/>
    <p:sldId id="528" r:id="rId27"/>
    <p:sldId id="287" r:id="rId28"/>
  </p:sldIdLst>
  <p:sldSz cx="9144000" cy="6858000" type="screen4x3"/>
  <p:notesSz cx="6797675" cy="9874250"/>
  <p:defaultTextStyle>
    <a:defPPr>
      <a:defRPr lang="ko-KR"/>
    </a:defPPr>
    <a:lvl1pPr algn="l" rtl="0" eaLnBrk="0" fontAlgn="base" hangingPunct="0">
      <a:spcBef>
        <a:spcPct val="0"/>
      </a:spcBef>
      <a:spcAft>
        <a:spcPct val="0"/>
      </a:spcAft>
      <a:defRPr kumimoji="1" kern="1200">
        <a:solidFill>
          <a:schemeClr val="tx1"/>
        </a:solidFill>
        <a:latin typeface="굴림" panose="020B0600000101010101" pitchFamily="50" charset="-127"/>
        <a:ea typeface="굴림" panose="020B0600000101010101" pitchFamily="50" charset="-127"/>
        <a:cs typeface="+mn-cs"/>
      </a:defRPr>
    </a:lvl1pPr>
    <a:lvl2pPr marL="457200" algn="l" rtl="0" eaLnBrk="0" fontAlgn="base" hangingPunct="0">
      <a:spcBef>
        <a:spcPct val="0"/>
      </a:spcBef>
      <a:spcAft>
        <a:spcPct val="0"/>
      </a:spcAft>
      <a:defRPr kumimoji="1" kern="1200">
        <a:solidFill>
          <a:schemeClr val="tx1"/>
        </a:solidFill>
        <a:latin typeface="굴림" panose="020B0600000101010101" pitchFamily="50" charset="-127"/>
        <a:ea typeface="굴림" panose="020B0600000101010101" pitchFamily="50" charset="-127"/>
        <a:cs typeface="+mn-cs"/>
      </a:defRPr>
    </a:lvl2pPr>
    <a:lvl3pPr marL="914400" algn="l" rtl="0" eaLnBrk="0" fontAlgn="base" hangingPunct="0">
      <a:spcBef>
        <a:spcPct val="0"/>
      </a:spcBef>
      <a:spcAft>
        <a:spcPct val="0"/>
      </a:spcAft>
      <a:defRPr kumimoji="1" kern="1200">
        <a:solidFill>
          <a:schemeClr val="tx1"/>
        </a:solidFill>
        <a:latin typeface="굴림" panose="020B0600000101010101" pitchFamily="50" charset="-127"/>
        <a:ea typeface="굴림" panose="020B0600000101010101" pitchFamily="50" charset="-127"/>
        <a:cs typeface="+mn-cs"/>
      </a:defRPr>
    </a:lvl3pPr>
    <a:lvl4pPr marL="1371600" algn="l" rtl="0" eaLnBrk="0" fontAlgn="base" hangingPunct="0">
      <a:spcBef>
        <a:spcPct val="0"/>
      </a:spcBef>
      <a:spcAft>
        <a:spcPct val="0"/>
      </a:spcAft>
      <a:defRPr kumimoji="1" kern="1200">
        <a:solidFill>
          <a:schemeClr val="tx1"/>
        </a:solidFill>
        <a:latin typeface="굴림" panose="020B0600000101010101" pitchFamily="50" charset="-127"/>
        <a:ea typeface="굴림" panose="020B0600000101010101" pitchFamily="50" charset="-127"/>
        <a:cs typeface="+mn-cs"/>
      </a:defRPr>
    </a:lvl4pPr>
    <a:lvl5pPr marL="1828800" algn="l" rtl="0" eaLnBrk="0" fontAlgn="base" hangingPunct="0">
      <a:spcBef>
        <a:spcPct val="0"/>
      </a:spcBef>
      <a:spcAft>
        <a:spcPct val="0"/>
      </a:spcAft>
      <a:defRPr kumimoji="1" kern="1200">
        <a:solidFill>
          <a:schemeClr val="tx1"/>
        </a:solidFill>
        <a:latin typeface="굴림" panose="020B0600000101010101" pitchFamily="50" charset="-127"/>
        <a:ea typeface="굴림" panose="020B0600000101010101" pitchFamily="50" charset="-127"/>
        <a:cs typeface="+mn-cs"/>
      </a:defRPr>
    </a:lvl5pPr>
    <a:lvl6pPr marL="2286000" algn="l" defTabSz="914400" rtl="0" eaLnBrk="1" latinLnBrk="1" hangingPunct="1">
      <a:defRPr kumimoji="1" kern="1200">
        <a:solidFill>
          <a:schemeClr val="tx1"/>
        </a:solidFill>
        <a:latin typeface="굴림" panose="020B0600000101010101" pitchFamily="50" charset="-127"/>
        <a:ea typeface="굴림" panose="020B0600000101010101" pitchFamily="50" charset="-127"/>
        <a:cs typeface="+mn-cs"/>
      </a:defRPr>
    </a:lvl6pPr>
    <a:lvl7pPr marL="2743200" algn="l" defTabSz="914400" rtl="0" eaLnBrk="1" latinLnBrk="1" hangingPunct="1">
      <a:defRPr kumimoji="1" kern="1200">
        <a:solidFill>
          <a:schemeClr val="tx1"/>
        </a:solidFill>
        <a:latin typeface="굴림" panose="020B0600000101010101" pitchFamily="50" charset="-127"/>
        <a:ea typeface="굴림" panose="020B0600000101010101" pitchFamily="50" charset="-127"/>
        <a:cs typeface="+mn-cs"/>
      </a:defRPr>
    </a:lvl7pPr>
    <a:lvl8pPr marL="3200400" algn="l" defTabSz="914400" rtl="0" eaLnBrk="1" latinLnBrk="1" hangingPunct="1">
      <a:defRPr kumimoji="1" kern="1200">
        <a:solidFill>
          <a:schemeClr val="tx1"/>
        </a:solidFill>
        <a:latin typeface="굴림" panose="020B0600000101010101" pitchFamily="50" charset="-127"/>
        <a:ea typeface="굴림" panose="020B0600000101010101" pitchFamily="50" charset="-127"/>
        <a:cs typeface="+mn-cs"/>
      </a:defRPr>
    </a:lvl8pPr>
    <a:lvl9pPr marL="3657600" algn="l" defTabSz="914400" rtl="0" eaLnBrk="1" latinLnBrk="1" hangingPunct="1">
      <a:defRPr kumimoji="1" kern="1200">
        <a:solidFill>
          <a:schemeClr val="tx1"/>
        </a:solidFill>
        <a:latin typeface="굴림" panose="020B0600000101010101" pitchFamily="50" charset="-127"/>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2" autoAdjust="0"/>
    <p:restoredTop sz="96357" autoAdjust="0"/>
  </p:normalViewPr>
  <p:slideViewPr>
    <p:cSldViewPr>
      <p:cViewPr varScale="1">
        <p:scale>
          <a:sx n="150" d="100"/>
          <a:sy n="150" d="100"/>
        </p:scale>
        <p:origin x="2370" y="108"/>
      </p:cViewPr>
      <p:guideLst>
        <p:guide orient="horz" pos="2160"/>
        <p:guide pos="2880"/>
      </p:guideLst>
    </p:cSldViewPr>
  </p:slideViewPr>
  <p:outlineViewPr>
    <p:cViewPr>
      <p:scale>
        <a:sx n="33" d="100"/>
        <a:sy n="33" d="100"/>
      </p:scale>
      <p:origin x="0" y="-8580"/>
    </p:cViewPr>
  </p:outlin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latinLnBrk="1" hangingPunct="1">
              <a:spcBef>
                <a:spcPts val="0"/>
              </a:spcBef>
              <a:spcAft>
                <a:spcPts val="0"/>
              </a:spcAft>
              <a:defRPr kumimoji="0" sz="1200">
                <a:latin typeface="+mn-lt"/>
                <a:ea typeface="+mn-ea"/>
              </a:defRPr>
            </a:lvl1pPr>
          </a:lstStyle>
          <a:p>
            <a:pPr>
              <a:defRPr/>
            </a:pPr>
            <a:endParaRPr lang="ko-KR" altLang="en-US"/>
          </a:p>
        </p:txBody>
      </p:sp>
      <p:sp>
        <p:nvSpPr>
          <p:cNvPr id="3" name="날짜 개체 틀 2"/>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latinLnBrk="1" hangingPunct="1">
              <a:spcBef>
                <a:spcPts val="0"/>
              </a:spcBef>
              <a:spcAft>
                <a:spcPts val="0"/>
              </a:spcAft>
              <a:defRPr kumimoji="0" sz="1200">
                <a:latin typeface="+mn-lt"/>
                <a:ea typeface="+mn-ea"/>
              </a:defRPr>
            </a:lvl1pPr>
          </a:lstStyle>
          <a:p>
            <a:pPr>
              <a:defRPr/>
            </a:pPr>
            <a:fld id="{42B9DA67-BABD-4D86-BCA9-AB00D0B101E7}" type="datetimeFigureOut">
              <a:rPr lang="ko-KR" altLang="en-US"/>
              <a:pPr>
                <a:defRPr/>
              </a:pPr>
              <a:t>2025-06-05</a:t>
            </a:fld>
            <a:endParaRPr lang="ko-KR" altLang="en-US"/>
          </a:p>
        </p:txBody>
      </p:sp>
      <p:sp>
        <p:nvSpPr>
          <p:cNvPr id="4" name="슬라이드 이미지 개체 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6" name="바닥글 개체 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latinLnBrk="1" hangingPunct="1">
              <a:spcBef>
                <a:spcPts val="0"/>
              </a:spcBef>
              <a:spcAft>
                <a:spcPts val="0"/>
              </a:spcAft>
              <a:defRPr kumimoji="0" sz="1200">
                <a:latin typeface="+mn-lt"/>
                <a:ea typeface="+mn-ea"/>
              </a:defRPr>
            </a:lvl1pPr>
          </a:lstStyle>
          <a:p>
            <a:pPr>
              <a:defRPr/>
            </a:pPr>
            <a:endParaRPr lang="ko-KR" altLang="en-US"/>
          </a:p>
        </p:txBody>
      </p:sp>
      <p:sp>
        <p:nvSpPr>
          <p:cNvPr id="7" name="슬라이드 번호 개체 틀 6"/>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latinLnBrk="1" hangingPunct="1">
              <a:defRPr kumimoji="0" sz="1200">
                <a:latin typeface="맑은 고딕" panose="020B0503020000020004" pitchFamily="50" charset="-127"/>
                <a:ea typeface="맑은 고딕" panose="020B0503020000020004" pitchFamily="50" charset="-127"/>
              </a:defRPr>
            </a:lvl1pPr>
          </a:lstStyle>
          <a:p>
            <a:pPr>
              <a:defRPr/>
            </a:pPr>
            <a:fld id="{0A176170-A142-4729-8A91-6E08E5E9E2C3}" type="slidenum">
              <a:rPr lang="ko-KR" altLang="en-US"/>
              <a:pPr>
                <a:defRPr/>
              </a:pPr>
              <a:t>‹#›</a:t>
            </a:fld>
            <a:endParaRPr lang="ko-KR" altLang="en-US"/>
          </a:p>
        </p:txBody>
      </p:sp>
    </p:spTree>
    <p:extLst>
      <p:ext uri="{BB962C8B-B14F-4D97-AF65-F5344CB8AC3E}">
        <p14:creationId xmlns:p14="http://schemas.microsoft.com/office/powerpoint/2010/main" val="1641662728"/>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ko-KR" altLang="en-US"/>
          </a:p>
        </p:txBody>
      </p:sp>
      <p:sp>
        <p:nvSpPr>
          <p:cNvPr id="6148" name="슬라이드 번호 개체 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50" charset="-127"/>
                <a:ea typeface="맑은 고딕" panose="020B0503020000020004" pitchFamily="50" charset="-127"/>
              </a:defRPr>
            </a:lvl1pPr>
            <a:lvl2pPr marL="742950" indent="-285750" latinLnBrk="1">
              <a:spcBef>
                <a:spcPct val="30000"/>
              </a:spcBef>
              <a:defRPr sz="1200">
                <a:solidFill>
                  <a:schemeClr val="tx1"/>
                </a:solidFill>
                <a:latin typeface="맑은 고딕" panose="020B0503020000020004" pitchFamily="50" charset="-127"/>
                <a:ea typeface="맑은 고딕" panose="020B0503020000020004" pitchFamily="50" charset="-127"/>
              </a:defRPr>
            </a:lvl2pPr>
            <a:lvl3pPr marL="1143000" indent="-228600" latinLnBrk="1">
              <a:spcBef>
                <a:spcPct val="30000"/>
              </a:spcBef>
              <a:defRPr sz="1200">
                <a:solidFill>
                  <a:schemeClr val="tx1"/>
                </a:solidFill>
                <a:latin typeface="맑은 고딕" panose="020B0503020000020004" pitchFamily="50" charset="-127"/>
                <a:ea typeface="맑은 고딕" panose="020B0503020000020004" pitchFamily="50" charset="-127"/>
              </a:defRPr>
            </a:lvl3pPr>
            <a:lvl4pPr marL="1600200" indent="-228600" latinLnBrk="1">
              <a:spcBef>
                <a:spcPct val="30000"/>
              </a:spcBef>
              <a:defRPr sz="1200">
                <a:solidFill>
                  <a:schemeClr val="tx1"/>
                </a:solidFill>
                <a:latin typeface="맑은 고딕" panose="020B0503020000020004" pitchFamily="50" charset="-127"/>
                <a:ea typeface="맑은 고딕" panose="020B0503020000020004" pitchFamily="50" charset="-127"/>
              </a:defRPr>
            </a:lvl4pPr>
            <a:lvl5pPr marL="2057400" indent="-228600" latinLnBrk="1">
              <a:spcBef>
                <a:spcPct val="30000"/>
              </a:spcBef>
              <a:defRPr sz="1200">
                <a:solidFill>
                  <a:schemeClr val="tx1"/>
                </a:solidFill>
                <a:latin typeface="맑은 고딕" panose="020B0503020000020004" pitchFamily="50" charset="-127"/>
                <a:ea typeface="맑은 고딕" panose="020B0503020000020004" pitchFamily="50" charset="-127"/>
              </a:defRPr>
            </a:lvl5pPr>
            <a:lvl6pPr marL="25146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6pPr>
            <a:lvl7pPr marL="29718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7pPr>
            <a:lvl8pPr marL="34290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8pPr>
            <a:lvl9pPr marL="38862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9pPr>
          </a:lstStyle>
          <a:p>
            <a:pPr>
              <a:spcBef>
                <a:spcPct val="0"/>
              </a:spcBef>
            </a:pPr>
            <a:fld id="{2656F6A1-E067-4D72-BA7B-8EDC0D98EBDE}" type="slidenum">
              <a:rPr lang="ko-KR" altLang="en-US" smtClean="0"/>
              <a:pPr>
                <a:spcBef>
                  <a:spcPct val="0"/>
                </a:spcBef>
              </a:pPr>
              <a:t>1</a:t>
            </a:fld>
            <a:endParaRPr lang="ko-KR" altLang="en-US"/>
          </a:p>
        </p:txBody>
      </p:sp>
    </p:spTree>
    <p:extLst>
      <p:ext uri="{BB962C8B-B14F-4D97-AF65-F5344CB8AC3E}">
        <p14:creationId xmlns:p14="http://schemas.microsoft.com/office/powerpoint/2010/main" val="1147708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ko-KR" altLang="en-US"/>
          </a:p>
        </p:txBody>
      </p:sp>
      <p:sp>
        <p:nvSpPr>
          <p:cNvPr id="13316" name="슬라이드 번호 개체 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30000"/>
              </a:spcBef>
              <a:defRPr sz="1200">
                <a:solidFill>
                  <a:schemeClr val="tx1"/>
                </a:solidFill>
                <a:latin typeface="맑은 고딕" panose="020B0503020000020004" pitchFamily="50" charset="-127"/>
                <a:ea typeface="맑은 고딕" panose="020B0503020000020004" pitchFamily="50" charset="-127"/>
              </a:defRPr>
            </a:lvl1pPr>
            <a:lvl2pPr marL="742950" indent="-285750" latinLnBrk="1">
              <a:spcBef>
                <a:spcPct val="30000"/>
              </a:spcBef>
              <a:defRPr sz="1200">
                <a:solidFill>
                  <a:schemeClr val="tx1"/>
                </a:solidFill>
                <a:latin typeface="맑은 고딕" panose="020B0503020000020004" pitchFamily="50" charset="-127"/>
                <a:ea typeface="맑은 고딕" panose="020B0503020000020004" pitchFamily="50" charset="-127"/>
              </a:defRPr>
            </a:lvl2pPr>
            <a:lvl3pPr marL="1143000" indent="-228600" latinLnBrk="1">
              <a:spcBef>
                <a:spcPct val="30000"/>
              </a:spcBef>
              <a:defRPr sz="1200">
                <a:solidFill>
                  <a:schemeClr val="tx1"/>
                </a:solidFill>
                <a:latin typeface="맑은 고딕" panose="020B0503020000020004" pitchFamily="50" charset="-127"/>
                <a:ea typeface="맑은 고딕" panose="020B0503020000020004" pitchFamily="50" charset="-127"/>
              </a:defRPr>
            </a:lvl3pPr>
            <a:lvl4pPr marL="1600200" indent="-228600" latinLnBrk="1">
              <a:spcBef>
                <a:spcPct val="30000"/>
              </a:spcBef>
              <a:defRPr sz="1200">
                <a:solidFill>
                  <a:schemeClr val="tx1"/>
                </a:solidFill>
                <a:latin typeface="맑은 고딕" panose="020B0503020000020004" pitchFamily="50" charset="-127"/>
                <a:ea typeface="맑은 고딕" panose="020B0503020000020004" pitchFamily="50" charset="-127"/>
              </a:defRPr>
            </a:lvl4pPr>
            <a:lvl5pPr marL="2057400" indent="-228600" latinLnBrk="1">
              <a:spcBef>
                <a:spcPct val="30000"/>
              </a:spcBef>
              <a:defRPr sz="1200">
                <a:solidFill>
                  <a:schemeClr val="tx1"/>
                </a:solidFill>
                <a:latin typeface="맑은 고딕" panose="020B0503020000020004" pitchFamily="50" charset="-127"/>
                <a:ea typeface="맑은 고딕" panose="020B0503020000020004" pitchFamily="50" charset="-127"/>
              </a:defRPr>
            </a:lvl5pPr>
            <a:lvl6pPr marL="25146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6pPr>
            <a:lvl7pPr marL="29718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7pPr>
            <a:lvl8pPr marL="34290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8pPr>
            <a:lvl9pPr marL="3886200" indent="-228600" eaLnBrk="0" fontAlgn="base" hangingPunct="0">
              <a:spcBef>
                <a:spcPct val="30000"/>
              </a:spcBef>
              <a:spcAft>
                <a:spcPct val="0"/>
              </a:spcAft>
              <a:defRPr sz="1200">
                <a:solidFill>
                  <a:schemeClr val="tx1"/>
                </a:solidFill>
                <a:latin typeface="맑은 고딕" panose="020B0503020000020004" pitchFamily="50" charset="-127"/>
                <a:ea typeface="맑은 고딕" panose="020B0503020000020004" pitchFamily="50" charset="-127"/>
              </a:defRPr>
            </a:lvl9pPr>
          </a:lstStyle>
          <a:p>
            <a:pPr>
              <a:spcBef>
                <a:spcPct val="0"/>
              </a:spcBef>
            </a:pPr>
            <a:fld id="{E47D019D-0926-494B-AEA3-5BEAED03922F}" type="slidenum">
              <a:rPr lang="ko-KR" altLang="en-US" smtClean="0"/>
              <a:pPr>
                <a:spcBef>
                  <a:spcPct val="0"/>
                </a:spcBef>
              </a:pPr>
              <a:t>27</a:t>
            </a:fld>
            <a:endParaRPr lang="ko-KR" altLang="en-US"/>
          </a:p>
        </p:txBody>
      </p:sp>
    </p:spTree>
    <p:extLst>
      <p:ext uri="{BB962C8B-B14F-4D97-AF65-F5344CB8AC3E}">
        <p14:creationId xmlns:p14="http://schemas.microsoft.com/office/powerpoint/2010/main" val="1058762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7" name="제목 1"/>
          <p:cNvSpPr>
            <a:spLocks noGrp="1"/>
          </p:cNvSpPr>
          <p:nvPr>
            <p:ph type="ctrTitle"/>
          </p:nvPr>
        </p:nvSpPr>
        <p:spPr>
          <a:xfrm>
            <a:off x="685800" y="1601785"/>
            <a:ext cx="7772400" cy="1684339"/>
          </a:xfrm>
        </p:spPr>
        <p:txBody>
          <a:bodyPr>
            <a:normAutofit/>
          </a:bodyPr>
          <a:lstStyle>
            <a:lvl1pPr algn="r">
              <a:defRPr sz="4400" i="1">
                <a:effectLst>
                  <a:outerShdw blurRad="38100" dist="38100" dir="2700000" algn="tl">
                    <a:srgbClr val="000000">
                      <a:alpha val="43137"/>
                    </a:srgbClr>
                  </a:outerShdw>
                </a:effectLst>
                <a:latin typeface="Times New Roman" pitchFamily="18" charset="0"/>
                <a:cs typeface="Times New Roman" pitchFamily="18" charset="0"/>
              </a:defRPr>
            </a:lvl1pPr>
          </a:lstStyle>
          <a:p>
            <a:r>
              <a:rPr lang="ko-KR" altLang="en-US" dirty="0"/>
              <a:t>마스터 제목 스타일 편집</a:t>
            </a:r>
          </a:p>
        </p:txBody>
      </p:sp>
      <p:sp>
        <p:nvSpPr>
          <p:cNvPr id="8" name="부제목 2"/>
          <p:cNvSpPr>
            <a:spLocks noGrp="1"/>
          </p:cNvSpPr>
          <p:nvPr>
            <p:ph type="subTitle" idx="1"/>
          </p:nvPr>
        </p:nvSpPr>
        <p:spPr>
          <a:xfrm>
            <a:off x="2071670" y="3319474"/>
            <a:ext cx="6400800" cy="1752600"/>
          </a:xfrm>
        </p:spPr>
        <p:txBody>
          <a:bodyPr/>
          <a:lstStyle>
            <a:lvl1pPr marL="0" indent="0" algn="r">
              <a:buNone/>
              <a:defRPr b="1">
                <a:solidFill>
                  <a:schemeClr val="tx1"/>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dirty="0"/>
              <a:t>마스터 부제목 스타일 편집</a:t>
            </a:r>
          </a:p>
        </p:txBody>
      </p:sp>
      <p:sp>
        <p:nvSpPr>
          <p:cNvPr id="4" name="날짜 개체 틀 3"/>
          <p:cNvSpPr>
            <a:spLocks noGrp="1"/>
          </p:cNvSpPr>
          <p:nvPr>
            <p:ph type="dt" sz="half" idx="10"/>
          </p:nvPr>
        </p:nvSpPr>
        <p:spPr>
          <a:xfrm>
            <a:off x="385763" y="6464300"/>
            <a:ext cx="3543300" cy="292100"/>
          </a:xfrm>
        </p:spPr>
        <p:txBody>
          <a:bodyPr/>
          <a:lstStyle>
            <a:lvl1pPr>
              <a:defRPr/>
            </a:lvl1pPr>
          </a:lstStyle>
          <a:p>
            <a:pPr>
              <a:defRPr/>
            </a:pPr>
            <a:fld id="{75F6404C-257E-402C-9DA6-F7ED4F802437}" type="datetime1">
              <a:rPr lang="ko-KR" altLang="en-US" smtClean="0"/>
              <a:t>2025-06-05</a:t>
            </a:fld>
            <a:endParaRPr lang="ko-KR" altLang="en-US" dirty="0"/>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09B263AA-025E-4B4F-AD44-647E77A60571}" type="slidenum">
              <a:rPr lang="ko-KR" altLang="en-US"/>
              <a:pPr>
                <a:defRPr/>
              </a:pPr>
              <a:t>‹#›</a:t>
            </a:fld>
            <a:endParaRPr lang="ko-KR" altLang="en-US"/>
          </a:p>
        </p:txBody>
      </p:sp>
    </p:spTree>
    <p:extLst>
      <p:ext uri="{BB962C8B-B14F-4D97-AF65-F5344CB8AC3E}">
        <p14:creationId xmlns:p14="http://schemas.microsoft.com/office/powerpoint/2010/main" val="402387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5CD4E302-632C-49A7-B339-3B6F2137B23E}" type="datetime1">
              <a:rPr lang="ko-KR" altLang="en-US" smtClean="0"/>
              <a:t>2025-06-05</a:t>
            </a:fld>
            <a:endParaRPr lang="ko-KR" altLang="en-US" dirty="0"/>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556E9CC1-1C96-4210-B5E7-88BC6F847895}" type="slidenum">
              <a:rPr lang="ko-KR" altLang="en-US"/>
              <a:pPr>
                <a:defRPr/>
              </a:pPr>
              <a:t>‹#›</a:t>
            </a:fld>
            <a:endParaRPr lang="ko-KR" altLang="en-US"/>
          </a:p>
        </p:txBody>
      </p:sp>
    </p:spTree>
    <p:extLst>
      <p:ext uri="{BB962C8B-B14F-4D97-AF65-F5344CB8AC3E}">
        <p14:creationId xmlns:p14="http://schemas.microsoft.com/office/powerpoint/2010/main" val="223029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4B991E22-483E-4D75-B012-1F48F5DDDE0D}" type="datetime1">
              <a:rPr lang="ko-KR" altLang="en-US" smtClean="0"/>
              <a:t>2025-06-05</a:t>
            </a:fld>
            <a:endParaRPr lang="ko-KR" altLang="en-US" dirty="0"/>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F2E5DCA5-6286-466F-9138-02DB07C55FA2}" type="slidenum">
              <a:rPr lang="ko-KR" altLang="en-US"/>
              <a:pPr>
                <a:defRPr/>
              </a:pPr>
              <a:t>‹#›</a:t>
            </a:fld>
            <a:endParaRPr lang="ko-KR" altLang="en-US"/>
          </a:p>
        </p:txBody>
      </p:sp>
    </p:spTree>
    <p:extLst>
      <p:ext uri="{BB962C8B-B14F-4D97-AF65-F5344CB8AC3E}">
        <p14:creationId xmlns:p14="http://schemas.microsoft.com/office/powerpoint/2010/main" val="2160980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pic>
        <p:nvPicPr>
          <p:cNvPr id="4" name="Picture 2" descr="C:\Documents and Settings\yshoon\바탕 화면\Signature\Signature_07.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29500" y="317500"/>
            <a:ext cx="1500188"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직선 연결선 4"/>
          <p:cNvCxnSpPr/>
          <p:nvPr userDrawn="1"/>
        </p:nvCxnSpPr>
        <p:spPr>
          <a:xfrm>
            <a:off x="196850" y="1000125"/>
            <a:ext cx="8715375" cy="15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날짜 개체 틀 3"/>
          <p:cNvSpPr>
            <a:spLocks noGrp="1"/>
          </p:cNvSpPr>
          <p:nvPr>
            <p:ph type="dt" sz="half" idx="10"/>
          </p:nvPr>
        </p:nvSpPr>
        <p:spPr/>
        <p:txBody>
          <a:bodyPr/>
          <a:lstStyle>
            <a:lvl1pPr>
              <a:defRPr/>
            </a:lvl1pPr>
          </a:lstStyle>
          <a:p>
            <a:pPr>
              <a:defRPr/>
            </a:pPr>
            <a:fld id="{16302C73-F5A9-4CF3-9C78-9C1CB539B0F0}" type="datetime1">
              <a:rPr lang="ko-KR" altLang="en-US" smtClean="0"/>
              <a:t>2025-06-05</a:t>
            </a:fld>
            <a:endParaRPr lang="ko-KR" altLang="en-US" dirty="0"/>
          </a:p>
        </p:txBody>
      </p:sp>
      <p:sp>
        <p:nvSpPr>
          <p:cNvPr id="7" name="바닥글 개체 틀 4"/>
          <p:cNvSpPr>
            <a:spLocks noGrp="1"/>
          </p:cNvSpPr>
          <p:nvPr>
            <p:ph type="ftr" sz="quarter" idx="11"/>
          </p:nvPr>
        </p:nvSpPr>
        <p:spPr/>
        <p:txBody>
          <a:bodyPr/>
          <a:lstStyle>
            <a:lvl1pPr>
              <a:defRPr/>
            </a:lvl1pPr>
          </a:lstStyle>
          <a:p>
            <a:pPr>
              <a:defRPr/>
            </a:pPr>
            <a:endParaRPr lang="ko-KR" altLang="en-US"/>
          </a:p>
        </p:txBody>
      </p:sp>
      <p:sp>
        <p:nvSpPr>
          <p:cNvPr id="8" name="슬라이드 번호 개체 틀 5"/>
          <p:cNvSpPr>
            <a:spLocks noGrp="1"/>
          </p:cNvSpPr>
          <p:nvPr>
            <p:ph type="sldNum" sz="quarter" idx="12"/>
          </p:nvPr>
        </p:nvSpPr>
        <p:spPr/>
        <p:txBody>
          <a:bodyPr/>
          <a:lstStyle>
            <a:lvl1pPr>
              <a:defRPr/>
            </a:lvl1pPr>
          </a:lstStyle>
          <a:p>
            <a:pPr>
              <a:defRPr/>
            </a:pPr>
            <a:fld id="{CA4AC7C1-D12F-41DB-AB4A-A9F0A9959DA2}" type="slidenum">
              <a:rPr lang="ko-KR" altLang="en-US"/>
              <a:pPr>
                <a:defRPr/>
              </a:pPr>
              <a:t>‹#›</a:t>
            </a:fld>
            <a:endParaRPr lang="ko-KR" altLang="en-US"/>
          </a:p>
        </p:txBody>
      </p:sp>
    </p:spTree>
    <p:extLst>
      <p:ext uri="{BB962C8B-B14F-4D97-AF65-F5344CB8AC3E}">
        <p14:creationId xmlns:p14="http://schemas.microsoft.com/office/powerpoint/2010/main" val="3095986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lvl1pPr>
              <a:defRPr/>
            </a:lvl1pPr>
          </a:lstStyle>
          <a:p>
            <a:pPr>
              <a:defRPr/>
            </a:pPr>
            <a:fld id="{E83FD501-2E8F-495D-B8F4-CE5F8AB9FFF9}" type="datetime1">
              <a:rPr lang="ko-KR" altLang="en-US" smtClean="0"/>
              <a:t>2025-06-05</a:t>
            </a:fld>
            <a:endParaRPr lang="ko-KR" altLang="en-US" dirty="0"/>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pPr>
              <a:defRPr/>
            </a:pPr>
            <a:fld id="{9F10B3FF-08AA-4DB8-ABA2-98A69C58A195}" type="slidenum">
              <a:rPr lang="ko-KR" altLang="en-US"/>
              <a:pPr>
                <a:defRPr/>
              </a:pPr>
              <a:t>‹#›</a:t>
            </a:fld>
            <a:endParaRPr lang="ko-KR" altLang="en-US"/>
          </a:p>
        </p:txBody>
      </p:sp>
    </p:spTree>
    <p:extLst>
      <p:ext uri="{BB962C8B-B14F-4D97-AF65-F5344CB8AC3E}">
        <p14:creationId xmlns:p14="http://schemas.microsoft.com/office/powerpoint/2010/main" val="134729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3"/>
          <p:cNvSpPr>
            <a:spLocks noGrp="1"/>
          </p:cNvSpPr>
          <p:nvPr>
            <p:ph type="dt" sz="half" idx="10"/>
          </p:nvPr>
        </p:nvSpPr>
        <p:spPr/>
        <p:txBody>
          <a:bodyPr/>
          <a:lstStyle>
            <a:lvl1pPr>
              <a:defRPr/>
            </a:lvl1pPr>
          </a:lstStyle>
          <a:p>
            <a:pPr>
              <a:defRPr/>
            </a:pPr>
            <a:fld id="{AA8C3AB4-E489-438B-A7F6-4631EE7BA149}" type="datetime1">
              <a:rPr lang="ko-KR" altLang="en-US" smtClean="0"/>
              <a:t>2025-06-05</a:t>
            </a:fld>
            <a:endParaRPr lang="ko-KR" altLang="en-US" dirty="0"/>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0B319D67-153F-49C2-98B8-4708DCD9F41D}" type="slidenum">
              <a:rPr lang="ko-KR" altLang="en-US"/>
              <a:pPr>
                <a:defRPr/>
              </a:pPr>
              <a:t>‹#›</a:t>
            </a:fld>
            <a:endParaRPr lang="ko-KR" altLang="en-US"/>
          </a:p>
        </p:txBody>
      </p:sp>
    </p:spTree>
    <p:extLst>
      <p:ext uri="{BB962C8B-B14F-4D97-AF65-F5344CB8AC3E}">
        <p14:creationId xmlns:p14="http://schemas.microsoft.com/office/powerpoint/2010/main" val="1339686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p:txBody>
          <a:bodyPr/>
          <a:lstStyle>
            <a:lvl1pPr>
              <a:defRPr/>
            </a:lvl1pPr>
          </a:lstStyle>
          <a:p>
            <a:pPr>
              <a:defRPr/>
            </a:pPr>
            <a:fld id="{D1E8FAF8-5513-412F-A0A9-9D600605D3B8}" type="datetime1">
              <a:rPr lang="ko-KR" altLang="en-US" smtClean="0"/>
              <a:t>2025-06-05</a:t>
            </a:fld>
            <a:endParaRPr lang="ko-KR" altLang="en-US" dirty="0"/>
          </a:p>
        </p:txBody>
      </p:sp>
      <p:sp>
        <p:nvSpPr>
          <p:cNvPr id="8" name="바닥글 개체 틀 4"/>
          <p:cNvSpPr>
            <a:spLocks noGrp="1"/>
          </p:cNvSpPr>
          <p:nvPr>
            <p:ph type="ftr" sz="quarter" idx="11"/>
          </p:nvPr>
        </p:nvSpPr>
        <p:spPr/>
        <p:txBody>
          <a:bodyPr/>
          <a:lstStyle>
            <a:lvl1pPr>
              <a:defRPr/>
            </a:lvl1pPr>
          </a:lstStyle>
          <a:p>
            <a:pPr>
              <a:defRPr/>
            </a:pPr>
            <a:endParaRPr lang="ko-KR" altLang="en-US"/>
          </a:p>
        </p:txBody>
      </p:sp>
      <p:sp>
        <p:nvSpPr>
          <p:cNvPr id="9" name="슬라이드 번호 개체 틀 5"/>
          <p:cNvSpPr>
            <a:spLocks noGrp="1"/>
          </p:cNvSpPr>
          <p:nvPr>
            <p:ph type="sldNum" sz="quarter" idx="12"/>
          </p:nvPr>
        </p:nvSpPr>
        <p:spPr/>
        <p:txBody>
          <a:bodyPr/>
          <a:lstStyle>
            <a:lvl1pPr>
              <a:defRPr/>
            </a:lvl1pPr>
          </a:lstStyle>
          <a:p>
            <a:pPr>
              <a:defRPr/>
            </a:pPr>
            <a:fld id="{DD30E94B-29CC-4793-B981-DD964C5AD7CE}" type="slidenum">
              <a:rPr lang="ko-KR" altLang="en-US"/>
              <a:pPr>
                <a:defRPr/>
              </a:pPr>
              <a:t>‹#›</a:t>
            </a:fld>
            <a:endParaRPr lang="ko-KR" altLang="en-US"/>
          </a:p>
        </p:txBody>
      </p:sp>
    </p:spTree>
    <p:extLst>
      <p:ext uri="{BB962C8B-B14F-4D97-AF65-F5344CB8AC3E}">
        <p14:creationId xmlns:p14="http://schemas.microsoft.com/office/powerpoint/2010/main" val="6181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3"/>
          <p:cNvSpPr>
            <a:spLocks noGrp="1"/>
          </p:cNvSpPr>
          <p:nvPr>
            <p:ph type="dt" sz="half" idx="10"/>
          </p:nvPr>
        </p:nvSpPr>
        <p:spPr/>
        <p:txBody>
          <a:bodyPr/>
          <a:lstStyle>
            <a:lvl1pPr>
              <a:defRPr/>
            </a:lvl1pPr>
          </a:lstStyle>
          <a:p>
            <a:pPr>
              <a:defRPr/>
            </a:pPr>
            <a:fld id="{89E75084-6F57-4999-84D7-4A517898016D}" type="datetime1">
              <a:rPr lang="ko-KR" altLang="en-US" smtClean="0"/>
              <a:t>2025-06-05</a:t>
            </a:fld>
            <a:endParaRPr lang="ko-KR" altLang="en-US" dirty="0"/>
          </a:p>
        </p:txBody>
      </p:sp>
      <p:sp>
        <p:nvSpPr>
          <p:cNvPr id="4" name="바닥글 개체 틀 4"/>
          <p:cNvSpPr>
            <a:spLocks noGrp="1"/>
          </p:cNvSpPr>
          <p:nvPr>
            <p:ph type="ftr" sz="quarter" idx="11"/>
          </p:nvPr>
        </p:nvSpPr>
        <p:spPr/>
        <p:txBody>
          <a:bodyPr/>
          <a:lstStyle>
            <a:lvl1pPr>
              <a:defRPr/>
            </a:lvl1pPr>
          </a:lstStyle>
          <a:p>
            <a:pPr>
              <a:defRPr/>
            </a:pPr>
            <a:endParaRPr lang="ko-KR" altLang="en-US"/>
          </a:p>
        </p:txBody>
      </p:sp>
      <p:sp>
        <p:nvSpPr>
          <p:cNvPr id="5" name="슬라이드 번호 개체 틀 5"/>
          <p:cNvSpPr>
            <a:spLocks noGrp="1"/>
          </p:cNvSpPr>
          <p:nvPr>
            <p:ph type="sldNum" sz="quarter" idx="12"/>
          </p:nvPr>
        </p:nvSpPr>
        <p:spPr/>
        <p:txBody>
          <a:bodyPr/>
          <a:lstStyle>
            <a:lvl1pPr>
              <a:defRPr/>
            </a:lvl1pPr>
          </a:lstStyle>
          <a:p>
            <a:pPr>
              <a:defRPr/>
            </a:pPr>
            <a:fld id="{44702C6F-9BEE-4DBC-9875-3E0C94D836F0}" type="slidenum">
              <a:rPr lang="ko-KR" altLang="en-US"/>
              <a:pPr>
                <a:defRPr/>
              </a:pPr>
              <a:t>‹#›</a:t>
            </a:fld>
            <a:endParaRPr lang="ko-KR" altLang="en-US"/>
          </a:p>
        </p:txBody>
      </p:sp>
    </p:spTree>
    <p:extLst>
      <p:ext uri="{BB962C8B-B14F-4D97-AF65-F5344CB8AC3E}">
        <p14:creationId xmlns:p14="http://schemas.microsoft.com/office/powerpoint/2010/main" val="372558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lvl1pPr>
              <a:defRPr/>
            </a:lvl1pPr>
          </a:lstStyle>
          <a:p>
            <a:pPr>
              <a:defRPr/>
            </a:pPr>
            <a:fld id="{F0489EFD-1FA9-46AC-8070-16B607300E3E}" type="datetime1">
              <a:rPr lang="ko-KR" altLang="en-US" smtClean="0"/>
              <a:t>2025-06-05</a:t>
            </a:fld>
            <a:endParaRPr lang="ko-KR" altLang="en-US" dirty="0"/>
          </a:p>
        </p:txBody>
      </p:sp>
      <p:sp>
        <p:nvSpPr>
          <p:cNvPr id="3" name="바닥글 개체 틀 4"/>
          <p:cNvSpPr>
            <a:spLocks noGrp="1"/>
          </p:cNvSpPr>
          <p:nvPr>
            <p:ph type="ftr" sz="quarter" idx="11"/>
          </p:nvPr>
        </p:nvSpPr>
        <p:spPr/>
        <p:txBody>
          <a:bodyPr/>
          <a:lstStyle>
            <a:lvl1pPr>
              <a:defRPr/>
            </a:lvl1pPr>
          </a:lstStyle>
          <a:p>
            <a:pPr>
              <a:defRPr/>
            </a:pPr>
            <a:endParaRPr lang="ko-KR" altLang="en-US"/>
          </a:p>
        </p:txBody>
      </p:sp>
      <p:sp>
        <p:nvSpPr>
          <p:cNvPr id="4" name="슬라이드 번호 개체 틀 5"/>
          <p:cNvSpPr>
            <a:spLocks noGrp="1"/>
          </p:cNvSpPr>
          <p:nvPr>
            <p:ph type="sldNum" sz="quarter" idx="12"/>
          </p:nvPr>
        </p:nvSpPr>
        <p:spPr/>
        <p:txBody>
          <a:bodyPr/>
          <a:lstStyle>
            <a:lvl1pPr>
              <a:defRPr/>
            </a:lvl1pPr>
          </a:lstStyle>
          <a:p>
            <a:pPr>
              <a:defRPr/>
            </a:pPr>
            <a:fld id="{58C7DD63-41C9-4196-A02D-BCFB67C9C20C}" type="slidenum">
              <a:rPr lang="ko-KR" altLang="en-US"/>
              <a:pPr>
                <a:defRPr/>
              </a:pPr>
              <a:t>‹#›</a:t>
            </a:fld>
            <a:endParaRPr lang="ko-KR" altLang="en-US"/>
          </a:p>
        </p:txBody>
      </p:sp>
    </p:spTree>
    <p:extLst>
      <p:ext uri="{BB962C8B-B14F-4D97-AF65-F5344CB8AC3E}">
        <p14:creationId xmlns:p14="http://schemas.microsoft.com/office/powerpoint/2010/main" val="195752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053B9FA9-01AD-45B1-B417-4F772B0AF051}" type="datetime1">
              <a:rPr lang="ko-KR" altLang="en-US" smtClean="0"/>
              <a:t>2025-06-05</a:t>
            </a:fld>
            <a:endParaRPr lang="ko-KR" altLang="en-US" dirty="0"/>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3C92D034-647C-40B2-9132-A4174F6E2167}" type="slidenum">
              <a:rPr lang="ko-KR" altLang="en-US"/>
              <a:pPr>
                <a:defRPr/>
              </a:pPr>
              <a:t>‹#›</a:t>
            </a:fld>
            <a:endParaRPr lang="ko-KR" altLang="en-US"/>
          </a:p>
        </p:txBody>
      </p:sp>
    </p:spTree>
    <p:extLst>
      <p:ext uri="{BB962C8B-B14F-4D97-AF65-F5344CB8AC3E}">
        <p14:creationId xmlns:p14="http://schemas.microsoft.com/office/powerpoint/2010/main" val="55400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0FBF3F59-5646-4BB8-BDF2-E25E71A48CC4}" type="datetime1">
              <a:rPr lang="ko-KR" altLang="en-US" smtClean="0"/>
              <a:t>2025-06-05</a:t>
            </a:fld>
            <a:endParaRPr lang="ko-KR" altLang="en-US" dirty="0"/>
          </a:p>
        </p:txBody>
      </p:sp>
      <p:sp>
        <p:nvSpPr>
          <p:cNvPr id="6" name="바닥글 개체 틀 4"/>
          <p:cNvSpPr>
            <a:spLocks noGrp="1"/>
          </p:cNvSpPr>
          <p:nvPr>
            <p:ph type="ftr" sz="quarter" idx="11"/>
          </p:nvPr>
        </p:nvSpPr>
        <p:spPr/>
        <p:txBody>
          <a:bodyPr/>
          <a:lstStyle>
            <a:lvl1pPr>
              <a:defRPr/>
            </a:lvl1pPr>
          </a:lstStyle>
          <a:p>
            <a:pPr>
              <a:defRPr/>
            </a:pPr>
            <a:endParaRPr lang="ko-KR" altLang="en-US"/>
          </a:p>
        </p:txBody>
      </p:sp>
      <p:sp>
        <p:nvSpPr>
          <p:cNvPr id="7" name="슬라이드 번호 개체 틀 5"/>
          <p:cNvSpPr>
            <a:spLocks noGrp="1"/>
          </p:cNvSpPr>
          <p:nvPr>
            <p:ph type="sldNum" sz="quarter" idx="12"/>
          </p:nvPr>
        </p:nvSpPr>
        <p:spPr/>
        <p:txBody>
          <a:bodyPr/>
          <a:lstStyle>
            <a:lvl1pPr>
              <a:defRPr/>
            </a:lvl1pPr>
          </a:lstStyle>
          <a:p>
            <a:pPr>
              <a:defRPr/>
            </a:pPr>
            <a:fld id="{52A05B4E-F156-4BF7-A5FB-0961BCC50606}" type="slidenum">
              <a:rPr lang="ko-KR" altLang="en-US"/>
              <a:pPr>
                <a:defRPr/>
              </a:pPr>
              <a:t>‹#›</a:t>
            </a:fld>
            <a:endParaRPr lang="ko-KR" altLang="en-US"/>
          </a:p>
        </p:txBody>
      </p:sp>
    </p:spTree>
    <p:extLst>
      <p:ext uri="{BB962C8B-B14F-4D97-AF65-F5344CB8AC3E}">
        <p14:creationId xmlns:p14="http://schemas.microsoft.com/office/powerpoint/2010/main" val="1046106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1"/>
          <p:cNvSpPr>
            <a:spLocks noGrp="1"/>
          </p:cNvSpPr>
          <p:nvPr>
            <p:ph type="title"/>
          </p:nvPr>
        </p:nvSpPr>
        <p:spPr bwMode="auto">
          <a:xfrm>
            <a:off x="457200" y="2032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27" name="텍스트 개체 틀 2"/>
          <p:cNvSpPr>
            <a:spLocks noGrp="1"/>
          </p:cNvSpPr>
          <p:nvPr>
            <p:ph type="body" idx="1"/>
          </p:nvPr>
        </p:nvSpPr>
        <p:spPr bwMode="auto">
          <a:xfrm>
            <a:off x="457200" y="1071563"/>
            <a:ext cx="8229600"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457200" y="6464300"/>
            <a:ext cx="3543300" cy="292100"/>
          </a:xfrm>
          <a:prstGeom prst="rect">
            <a:avLst/>
          </a:prstGeom>
        </p:spPr>
        <p:txBody>
          <a:bodyPr vert="horz" lIns="91440" tIns="45720" rIns="91440" bIns="45720" rtlCol="0" anchor="ctr"/>
          <a:lstStyle>
            <a:lvl1pPr algn="l" eaLnBrk="1" fontAlgn="auto" latinLnBrk="1" hangingPunct="1">
              <a:spcBef>
                <a:spcPts val="0"/>
              </a:spcBef>
              <a:spcAft>
                <a:spcPts val="0"/>
              </a:spcAft>
              <a:defRPr kumimoji="0" sz="1200" b="1">
                <a:solidFill>
                  <a:srgbClr val="7030A0"/>
                </a:solidFill>
                <a:latin typeface="Times New Roman" pitchFamily="18" charset="0"/>
                <a:ea typeface="+mn-ea"/>
                <a:cs typeface="Times New Roman" pitchFamily="18" charset="0"/>
              </a:defRPr>
            </a:lvl1pPr>
          </a:lstStyle>
          <a:p>
            <a:pPr>
              <a:defRPr/>
            </a:pPr>
            <a:fld id="{793D7FA9-64D7-4642-B529-63C75C8C89A8}" type="datetime1">
              <a:rPr lang="ko-KR" altLang="en-US" smtClean="0"/>
              <a:t>2025-06-05</a:t>
            </a:fld>
            <a:endParaRPr lang="ko-KR" altLang="en-US" dirty="0"/>
          </a:p>
        </p:txBody>
      </p:sp>
      <p:sp>
        <p:nvSpPr>
          <p:cNvPr id="5" name="바닥글 개체 틀 4"/>
          <p:cNvSpPr>
            <a:spLocks noGrp="1"/>
          </p:cNvSpPr>
          <p:nvPr>
            <p:ph type="ftr" sz="quarter" idx="3"/>
          </p:nvPr>
        </p:nvSpPr>
        <p:spPr>
          <a:xfrm>
            <a:off x="3124200" y="6464300"/>
            <a:ext cx="2895600" cy="292100"/>
          </a:xfrm>
          <a:prstGeom prst="rect">
            <a:avLst/>
          </a:prstGeom>
        </p:spPr>
        <p:txBody>
          <a:bodyPr vert="horz" lIns="91440" tIns="45720" rIns="91440" bIns="45720" rtlCol="0" anchor="ctr"/>
          <a:lstStyle>
            <a:lvl1pPr algn="ctr" eaLnBrk="1" fontAlgn="auto" latinLnBrk="1" hangingPunct="1">
              <a:spcBef>
                <a:spcPts val="0"/>
              </a:spcBef>
              <a:spcAft>
                <a:spcPts val="0"/>
              </a:spcAft>
              <a:defRPr kumimoji="0" sz="1200">
                <a:solidFill>
                  <a:schemeClr val="tx1">
                    <a:tint val="75000"/>
                  </a:schemeClr>
                </a:solidFill>
                <a:latin typeface="+mn-lt"/>
                <a:ea typeface="+mn-ea"/>
              </a:defRPr>
            </a:lvl1pPr>
          </a:lstStyle>
          <a:p>
            <a:pPr>
              <a:defRPr/>
            </a:pPr>
            <a:endParaRPr lang="ko-KR" altLang="en-US"/>
          </a:p>
        </p:txBody>
      </p:sp>
      <p:sp>
        <p:nvSpPr>
          <p:cNvPr id="6" name="슬라이드 번호 개체 틀 5"/>
          <p:cNvSpPr>
            <a:spLocks noGrp="1"/>
          </p:cNvSpPr>
          <p:nvPr>
            <p:ph type="sldNum" sz="quarter" idx="4"/>
          </p:nvPr>
        </p:nvSpPr>
        <p:spPr>
          <a:xfrm>
            <a:off x="6553200" y="6464300"/>
            <a:ext cx="2133600" cy="292100"/>
          </a:xfrm>
          <a:prstGeom prst="rect">
            <a:avLst/>
          </a:prstGeom>
        </p:spPr>
        <p:txBody>
          <a:bodyPr vert="horz" wrap="square" lIns="91440" tIns="45720" rIns="91440" bIns="45720" numCol="1" anchor="ctr" anchorCtr="0" compatLnSpc="1">
            <a:prstTxWarp prst="textNoShape">
              <a:avLst/>
            </a:prstTxWarp>
          </a:bodyPr>
          <a:lstStyle>
            <a:lvl1pPr algn="r" eaLnBrk="1" latinLnBrk="1" hangingPunct="1">
              <a:defRPr kumimoji="0" sz="1200" b="1">
                <a:latin typeface="Times New Roman" panose="02020603050405020304" pitchFamily="18" charset="0"/>
                <a:ea typeface="맑은 고딕" panose="020B0503020000020004" pitchFamily="50" charset="-127"/>
                <a:cs typeface="Times New Roman" panose="02020603050405020304" pitchFamily="18" charset="0"/>
              </a:defRPr>
            </a:lvl1pPr>
          </a:lstStyle>
          <a:p>
            <a:pPr>
              <a:defRPr/>
            </a:pPr>
            <a:fld id="{1EE8C46C-E56C-4911-BEA3-06563D22D6D0}" type="slidenum">
              <a:rPr lang="ko-KR" altLang="en-US"/>
              <a:pPr>
                <a:defRPr/>
              </a:pPr>
              <a:t>‹#›</a:t>
            </a:fld>
            <a:endParaRPr lang="ko-KR" altLang="en-US"/>
          </a:p>
        </p:txBody>
      </p:sp>
      <p:cxnSp>
        <p:nvCxnSpPr>
          <p:cNvPr id="8" name="직선 연결선 7"/>
          <p:cNvCxnSpPr/>
          <p:nvPr userDrawn="1"/>
        </p:nvCxnSpPr>
        <p:spPr>
          <a:xfrm>
            <a:off x="196850" y="6365875"/>
            <a:ext cx="8715375" cy="15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032" name="직사각형 14"/>
          <p:cNvSpPr>
            <a:spLocks noChangeArrowheads="1"/>
          </p:cNvSpPr>
          <p:nvPr userDrawn="1"/>
        </p:nvSpPr>
        <p:spPr bwMode="auto">
          <a:xfrm>
            <a:off x="214313" y="6464300"/>
            <a:ext cx="457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굴림" pitchFamily="50" charset="-127"/>
                <a:ea typeface="굴림" pitchFamily="50" charset="-127"/>
              </a:defRPr>
            </a:lvl1pPr>
            <a:lvl2pPr marL="742950" indent="-285750" eaLnBrk="0" hangingPunct="0">
              <a:defRPr kumimoji="1">
                <a:solidFill>
                  <a:schemeClr val="tx1"/>
                </a:solidFill>
                <a:latin typeface="굴림" pitchFamily="50" charset="-127"/>
                <a:ea typeface="굴림" pitchFamily="50" charset="-127"/>
              </a:defRPr>
            </a:lvl2pPr>
            <a:lvl3pPr marL="1143000" indent="-228600" eaLnBrk="0" hangingPunct="0">
              <a:defRPr kumimoji="1">
                <a:solidFill>
                  <a:schemeClr val="tx1"/>
                </a:solidFill>
                <a:latin typeface="굴림" pitchFamily="50" charset="-127"/>
                <a:ea typeface="굴림" pitchFamily="50" charset="-127"/>
              </a:defRPr>
            </a:lvl3pPr>
            <a:lvl4pPr marL="1600200" indent="-228600" eaLnBrk="0" hangingPunct="0">
              <a:defRPr kumimoji="1">
                <a:solidFill>
                  <a:schemeClr val="tx1"/>
                </a:solidFill>
                <a:latin typeface="굴림" pitchFamily="50" charset="-127"/>
                <a:ea typeface="굴림" pitchFamily="50" charset="-127"/>
              </a:defRPr>
            </a:lvl4pPr>
            <a:lvl5pPr marL="2057400" indent="-228600" eaLnBrk="0" hangingPunct="0">
              <a:defRPr kumimoji="1">
                <a:solidFill>
                  <a:schemeClr val="tx1"/>
                </a:solidFill>
                <a:latin typeface="굴림"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굴림"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굴림"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굴림"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굴림" pitchFamily="50" charset="-127"/>
                <a:ea typeface="굴림" pitchFamily="50" charset="-127"/>
              </a:defRPr>
            </a:lvl9pPr>
          </a:lstStyle>
          <a:p>
            <a:pPr eaLnBrk="1" latinLnBrk="1" hangingPunct="1">
              <a:defRPr/>
            </a:pPr>
            <a:r>
              <a:rPr kumimoji="0" lang="en-US" altLang="ko-KR" sz="1400" b="1" dirty="0">
                <a:solidFill>
                  <a:srgbClr val="404040"/>
                </a:solidFill>
                <a:latin typeface="Times New Roman" pitchFamily="18" charset="0"/>
                <a:ea typeface="맑은 고딕" pitchFamily="50" charset="-127"/>
                <a:cs typeface="Times New Roman" pitchFamily="18" charset="0"/>
              </a:rPr>
              <a:t>Intelligent Embedded System Lab. http://iesl.inha.ac.kr</a:t>
            </a:r>
          </a:p>
        </p:txBody>
      </p:sp>
    </p:spTree>
  </p:cSld>
  <p:clrMap bg1="lt1" tx1="dk1" bg2="lt2" tx2="dk2" accent1="accent1" accent2="accent2" accent3="accent3" accent4="accent4" accent5="accent5" accent6="accent6" hlink="hlink" folHlink="folHlink"/>
  <p:sldLayoutIdLst>
    <p:sldLayoutId id="2147484035" r:id="rId1"/>
    <p:sldLayoutId id="2147484036"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hf hdr="0" ftr="0" dt="0"/>
  <p:txStyles>
    <p:titleStyle>
      <a:lvl1pPr algn="l" rtl="0" eaLnBrk="0" fontAlgn="base" latinLnBrk="1" hangingPunct="0">
        <a:spcBef>
          <a:spcPct val="0"/>
        </a:spcBef>
        <a:spcAft>
          <a:spcPct val="0"/>
        </a:spcAft>
        <a:defRPr sz="3600" b="1" kern="1200">
          <a:solidFill>
            <a:schemeClr val="tx1"/>
          </a:solidFill>
          <a:latin typeface="Times New Roman" pitchFamily="18" charset="0"/>
          <a:ea typeface="+mj-ea"/>
          <a:cs typeface="Times New Roman" pitchFamily="18" charset="0"/>
        </a:defRPr>
      </a:lvl1pPr>
      <a:lvl2pPr algn="l" rtl="0" eaLnBrk="0" fontAlgn="base" latinLnBrk="1" hangingPunct="0">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2pPr>
      <a:lvl3pPr algn="l" rtl="0" eaLnBrk="0" fontAlgn="base" latinLnBrk="1" hangingPunct="0">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3pPr>
      <a:lvl4pPr algn="l" rtl="0" eaLnBrk="0" fontAlgn="base" latinLnBrk="1" hangingPunct="0">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4pPr>
      <a:lvl5pPr algn="l" rtl="0" eaLnBrk="0" fontAlgn="base" latinLnBrk="1" hangingPunct="0">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5pPr>
      <a:lvl6pPr marL="457200" algn="l" rtl="0" fontAlgn="base" latinLnBrk="1">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6pPr>
      <a:lvl7pPr marL="914400" algn="l" rtl="0" fontAlgn="base" latinLnBrk="1">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7pPr>
      <a:lvl8pPr marL="1371600" algn="l" rtl="0" fontAlgn="base" latinLnBrk="1">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8pPr>
      <a:lvl9pPr marL="1828800" algn="l" rtl="0" fontAlgn="base" latinLnBrk="1">
        <a:spcBef>
          <a:spcPct val="0"/>
        </a:spcBef>
        <a:spcAft>
          <a:spcPct val="0"/>
        </a:spcAft>
        <a:defRPr sz="3600" b="1">
          <a:solidFill>
            <a:schemeClr val="tx1"/>
          </a:solidFill>
          <a:latin typeface="Times New Roman" pitchFamily="18" charset="0"/>
          <a:ea typeface="맑은 고딕" pitchFamily="50" charset="-127"/>
          <a:cs typeface="Times New Roman" pitchFamily="18" charset="0"/>
        </a:defRPr>
      </a:lvl9pPr>
    </p:titleStyle>
    <p:bodyStyle>
      <a:lvl1pPr marL="342900" indent="-3429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1pPr>
      <a:lvl2pPr marL="742950" indent="-28575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Times New Roman" pitchFamily="18" charset="0"/>
          <a:ea typeface="+mn-ea"/>
          <a:cs typeface="Times New Roman" pitchFamily="18" charset="0"/>
        </a:defRPr>
      </a:lvl2pPr>
      <a:lvl3pPr marL="1143000" indent="-2286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4pPr>
      <a:lvl5pPr marL="20574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rmax@inha.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putty.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00088" y="2420888"/>
            <a:ext cx="7772400" cy="1656184"/>
          </a:xfrm>
        </p:spPr>
        <p:txBody>
          <a:bodyPr rtlCol="0">
            <a:normAutofit fontScale="90000"/>
          </a:bodyPr>
          <a:lstStyle/>
          <a:p>
            <a:pPr eaLnBrk="1" fontAlgn="auto" hangingPunct="1">
              <a:spcAft>
                <a:spcPts val="0"/>
              </a:spcAft>
              <a:defRPr/>
            </a:pPr>
            <a:r>
              <a:rPr lang="en-US" dirty="0"/>
              <a:t>Operating Systems</a:t>
            </a:r>
            <a:br>
              <a:rPr lang="en-US" dirty="0"/>
            </a:br>
            <a:r>
              <a:rPr lang="en-US" dirty="0"/>
              <a:t>(ECE3325-001)</a:t>
            </a:r>
            <a:br>
              <a:rPr lang="en-US" dirty="0"/>
            </a:br>
            <a:br>
              <a:rPr lang="en-US" dirty="0"/>
            </a:br>
            <a:r>
              <a:rPr lang="en-US"/>
              <a:t>Week 14 </a:t>
            </a:r>
            <a:r>
              <a:rPr lang="en-US" dirty="0"/>
              <a:t>/ Lab 5</a:t>
            </a:r>
            <a:br>
              <a:rPr lang="en-US" dirty="0"/>
            </a:br>
            <a:r>
              <a:rPr lang="en-US" dirty="0"/>
              <a:t>Thread Programming</a:t>
            </a:r>
            <a:br>
              <a:rPr lang="en-US" dirty="0"/>
            </a:br>
            <a:br>
              <a:rPr lang="en-US" sz="2700" dirty="0"/>
            </a:br>
            <a:br>
              <a:rPr lang="en-US" sz="2700" dirty="0"/>
            </a:br>
            <a:endParaRPr lang="ko-KR" altLang="en-US" dirty="0"/>
          </a:p>
        </p:txBody>
      </p:sp>
      <p:sp>
        <p:nvSpPr>
          <p:cNvPr id="5123" name="부제목 2"/>
          <p:cNvSpPr>
            <a:spLocks noGrp="1"/>
          </p:cNvSpPr>
          <p:nvPr>
            <p:ph type="subTitle" idx="1"/>
          </p:nvPr>
        </p:nvSpPr>
        <p:spPr>
          <a:xfrm>
            <a:off x="2071688" y="3648064"/>
            <a:ext cx="6400800" cy="1252290"/>
          </a:xfrm>
        </p:spPr>
        <p:txBody>
          <a:bodyPr/>
          <a:lstStyle/>
          <a:p>
            <a:pPr eaLnBrk="1" hangingPunct="1"/>
            <a:r>
              <a:rPr lang="en-US" altLang="ko-KR" dirty="0"/>
              <a:t> </a:t>
            </a:r>
          </a:p>
          <a:p>
            <a:pPr eaLnBrk="1" hangingPunct="1"/>
            <a:endParaRPr lang="en-US" altLang="ko-KR" dirty="0"/>
          </a:p>
          <a:p>
            <a:pPr eaLnBrk="1" hangingPunct="1"/>
            <a:r>
              <a:rPr lang="en-US" altLang="ko-KR" dirty="0"/>
              <a:t>Dept. of Electrical &amp; Computer Engineering</a:t>
            </a:r>
          </a:p>
          <a:p>
            <a:pPr eaLnBrk="1" hangingPunct="1"/>
            <a:r>
              <a:rPr lang="en-US" altLang="ko-KR" dirty="0"/>
              <a:t>Prof. KIM DEOKHWAN</a:t>
            </a:r>
          </a:p>
          <a:p>
            <a:pPr eaLnBrk="1" hangingPunct="1"/>
            <a:r>
              <a:rPr lang="en-US" altLang="ko-KR" dirty="0"/>
              <a:t>Lab Assistant: RASIM</a:t>
            </a:r>
          </a:p>
        </p:txBody>
      </p:sp>
    </p:spTree>
    <p:extLst>
      <p:ext uri="{BB962C8B-B14F-4D97-AF65-F5344CB8AC3E}">
        <p14:creationId xmlns:p14="http://schemas.microsoft.com/office/powerpoint/2010/main" val="1389706777"/>
      </p:ext>
    </p:extLst>
  </p:cSld>
  <p:clrMapOvr>
    <a:masterClrMapping/>
  </p:clrMapOvr>
  <mc:AlternateContent xmlns:mc="http://schemas.openxmlformats.org/markup-compatibility/2006" xmlns:p14="http://schemas.microsoft.com/office/powerpoint/2010/main">
    <mc:Choice Requires="p14">
      <p:transition spd="slow" p14:dur="2000" advTm="40565"/>
    </mc:Choice>
    <mc:Fallback xmlns="">
      <p:transition spd="slow" advTm="4056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B8121-10A1-C9DA-8E55-016A90431F00}"/>
              </a:ext>
            </a:extLst>
          </p:cNvPr>
          <p:cNvSpPr>
            <a:spLocks noGrp="1"/>
          </p:cNvSpPr>
          <p:nvPr>
            <p:ph type="title"/>
          </p:nvPr>
        </p:nvSpPr>
        <p:spPr/>
        <p:txBody>
          <a:bodyPr/>
          <a:lstStyle/>
          <a:p>
            <a:r>
              <a:rPr lang="en-US" dirty="0"/>
              <a:t>Code</a:t>
            </a:r>
          </a:p>
        </p:txBody>
      </p:sp>
      <p:sp>
        <p:nvSpPr>
          <p:cNvPr id="3" name="Content Placeholder 2">
            <a:extLst>
              <a:ext uri="{FF2B5EF4-FFF2-40B4-BE49-F238E27FC236}">
                <a16:creationId xmlns:a16="http://schemas.microsoft.com/office/drawing/2014/main" id="{45073C88-DED3-6D10-398E-5B554063F556}"/>
              </a:ext>
            </a:extLst>
          </p:cNvPr>
          <p:cNvSpPr>
            <a:spLocks noGrp="1"/>
          </p:cNvSpPr>
          <p:nvPr>
            <p:ph idx="1"/>
          </p:nvPr>
        </p:nvSpPr>
        <p:spPr>
          <a:xfrm>
            <a:off x="251520" y="980728"/>
            <a:ext cx="4752528" cy="5483572"/>
          </a:xfrm>
        </p:spPr>
        <p:txBody>
          <a:bodyPr/>
          <a:lstStyle/>
          <a:p>
            <a:pPr marL="0" indent="0" latinLnBrk="0">
              <a:spcBef>
                <a:spcPts val="0"/>
              </a:spcBef>
              <a:buNone/>
            </a:pPr>
            <a:r>
              <a:rPr lang="en-US" sz="870" dirty="0">
                <a:latin typeface="Consolas" panose="020B0609020204030204" pitchFamily="49" charset="0"/>
              </a:rPr>
              <a:t>#include &lt;</a:t>
            </a:r>
            <a:r>
              <a:rPr lang="en-US" sz="870" dirty="0" err="1">
                <a:latin typeface="Consolas" panose="020B0609020204030204" pitchFamily="49" charset="0"/>
              </a:rPr>
              <a:t>pthread.h</a:t>
            </a:r>
            <a:r>
              <a:rPr lang="en-US" sz="870" dirty="0">
                <a:latin typeface="Consolas" panose="020B0609020204030204" pitchFamily="49" charset="0"/>
              </a:rPr>
              <a:t>&gt;</a:t>
            </a:r>
          </a:p>
          <a:p>
            <a:pPr marL="0" indent="0" latinLnBrk="0">
              <a:spcBef>
                <a:spcPts val="0"/>
              </a:spcBef>
              <a:buNone/>
            </a:pPr>
            <a:r>
              <a:rPr lang="en-US" sz="870" dirty="0">
                <a:latin typeface="Consolas" panose="020B0609020204030204" pitchFamily="49" charset="0"/>
              </a:rPr>
              <a:t>#include &lt;</a:t>
            </a:r>
            <a:r>
              <a:rPr lang="en-US" sz="870" dirty="0" err="1">
                <a:latin typeface="Consolas" panose="020B0609020204030204" pitchFamily="49" charset="0"/>
              </a:rPr>
              <a:t>stdio.h</a:t>
            </a:r>
            <a:r>
              <a:rPr lang="en-US" sz="870" dirty="0">
                <a:latin typeface="Consolas" panose="020B0609020204030204" pitchFamily="49" charset="0"/>
              </a:rPr>
              <a:t>&gt;</a:t>
            </a:r>
          </a:p>
          <a:p>
            <a:pPr marL="0" indent="0" latinLnBrk="0">
              <a:spcBef>
                <a:spcPts val="0"/>
              </a:spcBef>
              <a:buNone/>
            </a:pPr>
            <a:r>
              <a:rPr lang="en-US" sz="870" dirty="0">
                <a:latin typeface="Consolas" panose="020B0609020204030204" pitchFamily="49" charset="0"/>
              </a:rPr>
              <a:t>#include &lt;</a:t>
            </a:r>
            <a:r>
              <a:rPr lang="en-US" sz="870" dirty="0" err="1">
                <a:latin typeface="Consolas" panose="020B0609020204030204" pitchFamily="49" charset="0"/>
              </a:rPr>
              <a:t>stdlib.h</a:t>
            </a:r>
            <a:r>
              <a:rPr lang="en-US" sz="870" dirty="0">
                <a:latin typeface="Consolas" panose="020B0609020204030204" pitchFamily="49" charset="0"/>
              </a:rPr>
              <a:t>&gt;</a:t>
            </a:r>
          </a:p>
          <a:p>
            <a:pPr marL="0" indent="0" latinLnBrk="0">
              <a:spcBef>
                <a:spcPts val="0"/>
              </a:spcBef>
              <a:buNone/>
            </a:pPr>
            <a:r>
              <a:rPr lang="en-US" sz="870" dirty="0">
                <a:latin typeface="Consolas" panose="020B0609020204030204" pitchFamily="49" charset="0"/>
              </a:rPr>
              <a:t>#include &lt;</a:t>
            </a:r>
            <a:r>
              <a:rPr lang="en-US" sz="870" dirty="0" err="1">
                <a:latin typeface="Consolas" panose="020B0609020204030204" pitchFamily="49" charset="0"/>
              </a:rPr>
              <a:t>string.h</a:t>
            </a:r>
            <a:r>
              <a:rPr lang="en-US" sz="870" dirty="0">
                <a:latin typeface="Consolas" panose="020B0609020204030204" pitchFamily="49" charset="0"/>
              </a:rPr>
              <a:t>&gt;</a:t>
            </a:r>
          </a:p>
          <a:p>
            <a:pPr marL="0" indent="0" latinLnBrk="0">
              <a:spcBef>
                <a:spcPts val="0"/>
              </a:spcBef>
              <a:buNone/>
            </a:pPr>
            <a:r>
              <a:rPr lang="en-US" sz="870" dirty="0">
                <a:latin typeface="Consolas" panose="020B0609020204030204" pitchFamily="49" charset="0"/>
              </a:rPr>
              <a:t>#include &lt;</a:t>
            </a:r>
            <a:r>
              <a:rPr lang="en-US" sz="870" dirty="0" err="1">
                <a:latin typeface="Consolas" panose="020B0609020204030204" pitchFamily="49" charset="0"/>
              </a:rPr>
              <a:t>unistd.h</a:t>
            </a:r>
            <a:r>
              <a:rPr lang="en-US" sz="870" dirty="0">
                <a:latin typeface="Consolas" panose="020B0609020204030204" pitchFamily="49" charset="0"/>
              </a:rPr>
              <a:t>&gt;</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err="1">
                <a:latin typeface="Consolas" panose="020B0609020204030204" pitchFamily="49" charset="0"/>
              </a:rPr>
              <a:t>pthread_t</a:t>
            </a:r>
            <a:r>
              <a:rPr lang="en-US" sz="870" dirty="0">
                <a:latin typeface="Consolas" panose="020B0609020204030204" pitchFamily="49" charset="0"/>
              </a:rPr>
              <a:t> </a:t>
            </a:r>
            <a:r>
              <a:rPr lang="en-US" sz="870" dirty="0" err="1">
                <a:latin typeface="Consolas" panose="020B0609020204030204" pitchFamily="49" charset="0"/>
              </a:rPr>
              <a:t>tid</a:t>
            </a:r>
            <a:r>
              <a:rPr lang="en-US" sz="870" dirty="0">
                <a:latin typeface="Consolas" panose="020B0609020204030204" pitchFamily="49" charset="0"/>
              </a:rPr>
              <a:t>[2];</a:t>
            </a:r>
          </a:p>
          <a:p>
            <a:pPr marL="0" indent="0" latinLnBrk="0">
              <a:spcBef>
                <a:spcPts val="0"/>
              </a:spcBef>
              <a:buNone/>
            </a:pPr>
            <a:r>
              <a:rPr lang="en-US" sz="870" dirty="0">
                <a:latin typeface="Consolas" panose="020B0609020204030204" pitchFamily="49" charset="0"/>
              </a:rPr>
              <a:t>int counter;</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b="1" dirty="0">
                <a:solidFill>
                  <a:srgbClr val="0070C0"/>
                </a:solidFill>
                <a:latin typeface="Consolas" panose="020B0609020204030204" pitchFamily="49" charset="0"/>
              </a:rPr>
              <a:t>void</a:t>
            </a:r>
            <a:r>
              <a:rPr lang="en-US" sz="870" dirty="0">
                <a:latin typeface="Consolas" panose="020B0609020204030204" pitchFamily="49" charset="0"/>
              </a:rPr>
              <a:t>* </a:t>
            </a:r>
            <a:r>
              <a:rPr lang="en-US" sz="870" dirty="0" err="1">
                <a:latin typeface="Consolas" panose="020B0609020204030204" pitchFamily="49" charset="0"/>
              </a:rPr>
              <a:t>trythis</a:t>
            </a:r>
            <a:r>
              <a:rPr lang="en-US" sz="870" dirty="0">
                <a:latin typeface="Consolas" panose="020B0609020204030204" pitchFamily="49" charset="0"/>
              </a:rPr>
              <a:t>(</a:t>
            </a:r>
            <a:r>
              <a:rPr lang="en-US" sz="870" b="1" dirty="0">
                <a:solidFill>
                  <a:srgbClr val="0070C0"/>
                </a:solidFill>
                <a:latin typeface="Consolas" panose="020B0609020204030204" pitchFamily="49" charset="0"/>
              </a:rPr>
              <a:t>void</a:t>
            </a:r>
            <a:r>
              <a:rPr lang="en-US" sz="870" dirty="0">
                <a:latin typeface="Consolas" panose="020B0609020204030204" pitchFamily="49" charset="0"/>
              </a:rPr>
              <a:t>* </a:t>
            </a:r>
            <a:r>
              <a:rPr lang="en-US" sz="870" dirty="0" err="1">
                <a:latin typeface="Consolas" panose="020B0609020204030204" pitchFamily="49" charset="0"/>
              </a:rPr>
              <a:t>arg</a:t>
            </a:r>
            <a:r>
              <a:rPr lang="en-US" sz="870" dirty="0">
                <a:latin typeface="Consolas" panose="020B0609020204030204" pitchFamily="49" charset="0"/>
              </a:rPr>
              <a:t>)</a:t>
            </a:r>
          </a:p>
          <a:p>
            <a:pPr marL="0" indent="0" latinLnBrk="0">
              <a:spcBef>
                <a:spcPts val="0"/>
              </a:spcBef>
              <a:buNone/>
            </a:pPr>
            <a:r>
              <a:rPr lang="en-US" sz="870" dirty="0">
                <a:latin typeface="Consolas" panose="020B0609020204030204" pitchFamily="49" charset="0"/>
              </a:rPr>
              <a:t>{</a:t>
            </a:r>
          </a:p>
          <a:p>
            <a:pPr marL="0" indent="0" latinLnBrk="0">
              <a:spcBef>
                <a:spcPts val="0"/>
              </a:spcBef>
              <a:buNone/>
            </a:pPr>
            <a:r>
              <a:rPr lang="en-US" sz="870" dirty="0">
                <a:latin typeface="Consolas" panose="020B0609020204030204" pitchFamily="49" charset="0"/>
              </a:rPr>
              <a:t>    unsigned long </a:t>
            </a:r>
            <a:r>
              <a:rPr lang="en-US" sz="870" dirty="0" err="1">
                <a:latin typeface="Consolas" panose="020B0609020204030204" pitchFamily="49" charset="0"/>
              </a:rPr>
              <a:t>i</a:t>
            </a:r>
            <a:r>
              <a:rPr lang="en-US" sz="870" dirty="0">
                <a:latin typeface="Consolas" panose="020B0609020204030204" pitchFamily="49" charset="0"/>
              </a:rPr>
              <a:t> = 0;</a:t>
            </a:r>
          </a:p>
          <a:p>
            <a:pPr marL="0" indent="0" latinLnBrk="0">
              <a:spcBef>
                <a:spcPts val="0"/>
              </a:spcBef>
              <a:buNone/>
            </a:pPr>
            <a:r>
              <a:rPr lang="en-US" sz="870" dirty="0">
                <a:latin typeface="Consolas" panose="020B0609020204030204" pitchFamily="49" charset="0"/>
              </a:rPr>
              <a:t>    counter += 1;</a:t>
            </a:r>
          </a:p>
          <a:p>
            <a:pPr marL="0" indent="0" latinLnBrk="0">
              <a:spcBef>
                <a:spcPts val="0"/>
              </a:spcBef>
              <a:buNone/>
            </a:pPr>
            <a:r>
              <a:rPr lang="en-US" sz="870" dirty="0">
                <a:latin typeface="Consolas" panose="020B0609020204030204" pitchFamily="49" charset="0"/>
              </a:rPr>
              <a:t>    </a:t>
            </a:r>
            <a:r>
              <a:rPr lang="en-US" sz="870" b="1" dirty="0" err="1">
                <a:solidFill>
                  <a:srgbClr val="FF0066"/>
                </a:solidFill>
                <a:latin typeface="Consolas" panose="020B0609020204030204" pitchFamily="49" charset="0"/>
              </a:rPr>
              <a:t>printf</a:t>
            </a:r>
            <a:r>
              <a:rPr lang="en-US" sz="870" dirty="0">
                <a:latin typeface="Consolas" panose="020B0609020204030204" pitchFamily="49" charset="0"/>
              </a:rPr>
              <a:t>(</a:t>
            </a:r>
            <a:r>
              <a:rPr lang="en-US" sz="870" b="1" dirty="0">
                <a:solidFill>
                  <a:schemeClr val="accent5">
                    <a:lumMod val="50000"/>
                  </a:schemeClr>
                </a:solidFill>
                <a:latin typeface="Consolas" panose="020B0609020204030204" pitchFamily="49" charset="0"/>
              </a:rPr>
              <a:t>"\n Job %d has started\n"</a:t>
            </a:r>
            <a:r>
              <a:rPr lang="en-US" sz="870" dirty="0">
                <a:latin typeface="Consolas" panose="020B0609020204030204" pitchFamily="49" charset="0"/>
              </a:rPr>
              <a:t>, counter);</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r>
              <a:rPr lang="en-US" sz="870" b="1" dirty="0">
                <a:solidFill>
                  <a:srgbClr val="0070C0"/>
                </a:solidFill>
                <a:latin typeface="Consolas" panose="020B0609020204030204" pitchFamily="49" charset="0"/>
              </a:rPr>
              <a:t>for</a:t>
            </a:r>
            <a:r>
              <a:rPr lang="en-US" sz="870" dirty="0">
                <a:latin typeface="Consolas" panose="020B0609020204030204" pitchFamily="49" charset="0"/>
              </a:rPr>
              <a:t> (</a:t>
            </a:r>
            <a:r>
              <a:rPr lang="en-US" sz="870" dirty="0" err="1">
                <a:latin typeface="Consolas" panose="020B0609020204030204" pitchFamily="49" charset="0"/>
              </a:rPr>
              <a:t>i</a:t>
            </a:r>
            <a:r>
              <a:rPr lang="en-US" sz="870" dirty="0">
                <a:latin typeface="Consolas" panose="020B0609020204030204" pitchFamily="49" charset="0"/>
              </a:rPr>
              <a:t> = 0; </a:t>
            </a:r>
            <a:r>
              <a:rPr lang="en-US" sz="870" dirty="0" err="1">
                <a:latin typeface="Consolas" panose="020B0609020204030204" pitchFamily="49" charset="0"/>
              </a:rPr>
              <a:t>i</a:t>
            </a:r>
            <a:r>
              <a:rPr lang="en-US" sz="870" dirty="0">
                <a:latin typeface="Consolas" panose="020B0609020204030204" pitchFamily="49" charset="0"/>
              </a:rPr>
              <a:t> &lt; (0xFFFFFFFF); </a:t>
            </a:r>
            <a:r>
              <a:rPr lang="en-US" sz="870" dirty="0" err="1">
                <a:latin typeface="Consolas" panose="020B0609020204030204" pitchFamily="49" charset="0"/>
              </a:rPr>
              <a:t>i</a:t>
            </a:r>
            <a:r>
              <a:rPr lang="en-US" sz="870" dirty="0">
                <a:latin typeface="Consolas" panose="020B0609020204030204" pitchFamily="49" charset="0"/>
              </a:rPr>
              <a:t>++)</a:t>
            </a:r>
            <a:endParaRPr lang="en-US" sz="870" b="1"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r>
              <a:rPr lang="en-US" sz="870" b="1" dirty="0" err="1">
                <a:solidFill>
                  <a:srgbClr val="FF0066"/>
                </a:solidFill>
                <a:latin typeface="Consolas" panose="020B0609020204030204" pitchFamily="49" charset="0"/>
              </a:rPr>
              <a:t>printf</a:t>
            </a:r>
            <a:r>
              <a:rPr lang="en-US" sz="870" dirty="0">
                <a:latin typeface="Consolas" panose="020B0609020204030204" pitchFamily="49" charset="0"/>
              </a:rPr>
              <a:t>(</a:t>
            </a:r>
            <a:r>
              <a:rPr lang="en-US" sz="870" b="1" dirty="0">
                <a:solidFill>
                  <a:schemeClr val="accent5">
                    <a:lumMod val="50000"/>
                  </a:schemeClr>
                </a:solidFill>
                <a:latin typeface="Consolas" panose="020B0609020204030204" pitchFamily="49" charset="0"/>
              </a:rPr>
              <a:t>"\n Job %d has finished\n"</a:t>
            </a:r>
            <a:r>
              <a:rPr lang="en-US" sz="870" dirty="0">
                <a:latin typeface="Consolas" panose="020B0609020204030204" pitchFamily="49" charset="0"/>
              </a:rPr>
              <a:t>, counter);</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r>
              <a:rPr lang="en-US" sz="870" b="1" dirty="0">
                <a:solidFill>
                  <a:srgbClr val="0070C0"/>
                </a:solidFill>
                <a:latin typeface="Consolas" panose="020B0609020204030204" pitchFamily="49" charset="0"/>
              </a:rPr>
              <a:t>return</a:t>
            </a:r>
            <a:r>
              <a:rPr lang="en-US" sz="870" dirty="0">
                <a:latin typeface="Consolas" panose="020B0609020204030204" pitchFamily="49" charset="0"/>
              </a:rPr>
              <a:t> NULL;</a:t>
            </a:r>
          </a:p>
          <a:p>
            <a:pPr marL="0" indent="0" latinLnBrk="0">
              <a:spcBef>
                <a:spcPts val="0"/>
              </a:spcBef>
              <a:buNone/>
            </a:pPr>
            <a:r>
              <a:rPr lang="en-US" sz="870" dirty="0">
                <a:latin typeface="Consolas" panose="020B0609020204030204" pitchFamily="49" charset="0"/>
              </a:rPr>
              <a:t>}</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int main(</a:t>
            </a:r>
            <a:r>
              <a:rPr lang="en-US" sz="870" b="1" dirty="0">
                <a:solidFill>
                  <a:srgbClr val="0070C0"/>
                </a:solidFill>
                <a:latin typeface="Consolas" panose="020B0609020204030204" pitchFamily="49" charset="0"/>
              </a:rPr>
              <a:t>void</a:t>
            </a:r>
            <a:r>
              <a:rPr lang="en-US" sz="870" dirty="0">
                <a:latin typeface="Consolas" panose="020B0609020204030204" pitchFamily="49" charset="0"/>
              </a:rPr>
              <a:t>)</a:t>
            </a:r>
          </a:p>
          <a:p>
            <a:pPr marL="0" indent="0" latinLnBrk="0">
              <a:spcBef>
                <a:spcPts val="0"/>
              </a:spcBef>
              <a:buNone/>
            </a:pPr>
            <a:r>
              <a:rPr lang="en-US" sz="870" dirty="0">
                <a:latin typeface="Consolas" panose="020B0609020204030204" pitchFamily="49" charset="0"/>
              </a:rPr>
              <a:t>{</a:t>
            </a:r>
          </a:p>
          <a:p>
            <a:pPr marL="0" indent="0" latinLnBrk="0">
              <a:spcBef>
                <a:spcPts val="0"/>
              </a:spcBef>
              <a:buNone/>
            </a:pPr>
            <a:r>
              <a:rPr lang="en-US" sz="870" dirty="0">
                <a:latin typeface="Consolas" panose="020B0609020204030204" pitchFamily="49" charset="0"/>
              </a:rPr>
              <a:t>    int </a:t>
            </a:r>
            <a:r>
              <a:rPr lang="en-US" sz="870" dirty="0" err="1">
                <a:latin typeface="Consolas" panose="020B0609020204030204" pitchFamily="49" charset="0"/>
              </a:rPr>
              <a:t>i</a:t>
            </a:r>
            <a:r>
              <a:rPr lang="en-US" sz="870" dirty="0">
                <a:latin typeface="Consolas" panose="020B0609020204030204" pitchFamily="49" charset="0"/>
              </a:rPr>
              <a:t> = 0;</a:t>
            </a:r>
          </a:p>
          <a:p>
            <a:pPr marL="0" indent="0" latinLnBrk="0">
              <a:spcBef>
                <a:spcPts val="0"/>
              </a:spcBef>
              <a:buNone/>
            </a:pPr>
            <a:r>
              <a:rPr lang="en-US" sz="870" dirty="0">
                <a:latin typeface="Consolas" panose="020B0609020204030204" pitchFamily="49" charset="0"/>
              </a:rPr>
              <a:t>    int error;</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r>
              <a:rPr lang="en-US" sz="870" b="1" dirty="0">
                <a:solidFill>
                  <a:srgbClr val="0070C0"/>
                </a:solidFill>
                <a:latin typeface="Consolas" panose="020B0609020204030204" pitchFamily="49" charset="0"/>
              </a:rPr>
              <a:t>while</a:t>
            </a:r>
            <a:r>
              <a:rPr lang="en-US" sz="870" dirty="0">
                <a:latin typeface="Consolas" panose="020B0609020204030204" pitchFamily="49" charset="0"/>
              </a:rPr>
              <a:t> (</a:t>
            </a:r>
            <a:r>
              <a:rPr lang="en-US" sz="870" dirty="0" err="1">
                <a:latin typeface="Consolas" panose="020B0609020204030204" pitchFamily="49" charset="0"/>
              </a:rPr>
              <a:t>i</a:t>
            </a:r>
            <a:r>
              <a:rPr lang="en-US" sz="870" dirty="0">
                <a:latin typeface="Consolas" panose="020B0609020204030204" pitchFamily="49" charset="0"/>
              </a:rPr>
              <a:t> &lt; 2) {</a:t>
            </a:r>
          </a:p>
          <a:p>
            <a:pPr marL="0" indent="0" latinLnBrk="0">
              <a:spcBef>
                <a:spcPts val="0"/>
              </a:spcBef>
              <a:buNone/>
            </a:pPr>
            <a:r>
              <a:rPr lang="en-US" sz="870" dirty="0">
                <a:latin typeface="Consolas" panose="020B0609020204030204" pitchFamily="49" charset="0"/>
              </a:rPr>
              <a:t>        error = </a:t>
            </a:r>
            <a:r>
              <a:rPr lang="en-US" sz="870" b="1" dirty="0" err="1">
                <a:latin typeface="Consolas" panose="020B0609020204030204" pitchFamily="49" charset="0"/>
              </a:rPr>
              <a:t>pthread_create</a:t>
            </a:r>
            <a:r>
              <a:rPr lang="en-US" sz="870" dirty="0">
                <a:latin typeface="Consolas" panose="020B0609020204030204" pitchFamily="49" charset="0"/>
              </a:rPr>
              <a:t>(&amp;(</a:t>
            </a:r>
            <a:r>
              <a:rPr lang="en-US" sz="870" dirty="0" err="1">
                <a:latin typeface="Consolas" panose="020B0609020204030204" pitchFamily="49" charset="0"/>
              </a:rPr>
              <a:t>tid</a:t>
            </a:r>
            <a:r>
              <a:rPr lang="en-US" sz="870" dirty="0">
                <a:latin typeface="Consolas" panose="020B0609020204030204" pitchFamily="49" charset="0"/>
              </a:rPr>
              <a:t>[</a:t>
            </a:r>
            <a:r>
              <a:rPr lang="en-US" sz="870" dirty="0" err="1">
                <a:latin typeface="Consolas" panose="020B0609020204030204" pitchFamily="49" charset="0"/>
              </a:rPr>
              <a:t>i</a:t>
            </a:r>
            <a:r>
              <a:rPr lang="en-US" sz="870" dirty="0">
                <a:latin typeface="Consolas" panose="020B0609020204030204" pitchFamily="49" charset="0"/>
              </a:rPr>
              <a:t>]), NULL, &amp;</a:t>
            </a:r>
            <a:r>
              <a:rPr lang="en-US" sz="870" dirty="0" err="1">
                <a:latin typeface="Consolas" panose="020B0609020204030204" pitchFamily="49" charset="0"/>
              </a:rPr>
              <a:t>trythis</a:t>
            </a:r>
            <a:r>
              <a:rPr lang="en-US" sz="870" dirty="0">
                <a:latin typeface="Consolas" panose="020B0609020204030204" pitchFamily="49" charset="0"/>
              </a:rPr>
              <a:t>, NULL);</a:t>
            </a:r>
          </a:p>
          <a:p>
            <a:pPr marL="0" indent="0" latinLnBrk="0">
              <a:spcBef>
                <a:spcPts val="0"/>
              </a:spcBef>
              <a:buNone/>
            </a:pPr>
            <a:r>
              <a:rPr lang="en-US" sz="870" dirty="0">
                <a:latin typeface="Consolas" panose="020B0609020204030204" pitchFamily="49" charset="0"/>
              </a:rPr>
              <a:t>        </a:t>
            </a:r>
            <a:r>
              <a:rPr lang="en-US" sz="870" b="1" dirty="0">
                <a:solidFill>
                  <a:srgbClr val="0070C0"/>
                </a:solidFill>
                <a:latin typeface="Consolas" panose="020B0609020204030204" pitchFamily="49" charset="0"/>
              </a:rPr>
              <a:t>if</a:t>
            </a:r>
            <a:r>
              <a:rPr lang="en-US" sz="870" dirty="0">
                <a:latin typeface="Consolas" panose="020B0609020204030204" pitchFamily="49" charset="0"/>
              </a:rPr>
              <a:t> (error != 0)</a:t>
            </a:r>
          </a:p>
          <a:p>
            <a:pPr marL="0" indent="0" latinLnBrk="0">
              <a:spcBef>
                <a:spcPts val="0"/>
              </a:spcBef>
              <a:buNone/>
            </a:pPr>
            <a:r>
              <a:rPr lang="en-US" sz="870" dirty="0">
                <a:latin typeface="Consolas" panose="020B0609020204030204" pitchFamily="49" charset="0"/>
              </a:rPr>
              <a:t>            </a:t>
            </a:r>
            <a:r>
              <a:rPr lang="en-US" sz="870" b="1" dirty="0" err="1">
                <a:solidFill>
                  <a:srgbClr val="FF0066"/>
                </a:solidFill>
                <a:latin typeface="Consolas" panose="020B0609020204030204" pitchFamily="49" charset="0"/>
              </a:rPr>
              <a:t>printf</a:t>
            </a:r>
            <a:r>
              <a:rPr lang="en-US" sz="870" dirty="0">
                <a:latin typeface="Consolas" panose="020B0609020204030204" pitchFamily="49" charset="0"/>
              </a:rPr>
              <a:t>(</a:t>
            </a:r>
            <a:r>
              <a:rPr lang="en-US" sz="870" b="1" dirty="0">
                <a:solidFill>
                  <a:schemeClr val="accent5">
                    <a:lumMod val="50000"/>
                  </a:schemeClr>
                </a:solidFill>
                <a:latin typeface="Consolas" panose="020B0609020204030204" pitchFamily="49" charset="0"/>
              </a:rPr>
              <a:t>"\</a:t>
            </a:r>
            <a:r>
              <a:rPr lang="en-US" sz="870" b="1" dirty="0" err="1">
                <a:solidFill>
                  <a:schemeClr val="accent5">
                    <a:lumMod val="50000"/>
                  </a:schemeClr>
                </a:solidFill>
                <a:latin typeface="Consolas" panose="020B0609020204030204" pitchFamily="49" charset="0"/>
              </a:rPr>
              <a:t>nThread</a:t>
            </a:r>
            <a:r>
              <a:rPr lang="en-US" sz="870" b="1" dirty="0">
                <a:solidFill>
                  <a:schemeClr val="accent5">
                    <a:lumMod val="50000"/>
                  </a:schemeClr>
                </a:solidFill>
                <a:latin typeface="Consolas" panose="020B0609020204030204" pitchFamily="49" charset="0"/>
              </a:rPr>
              <a:t> can't be created : [%s]"</a:t>
            </a:r>
            <a:r>
              <a:rPr lang="en-US" sz="870" dirty="0">
                <a:latin typeface="Consolas" panose="020B0609020204030204" pitchFamily="49" charset="0"/>
              </a:rPr>
              <a:t>, </a:t>
            </a:r>
            <a:r>
              <a:rPr lang="en-US" sz="870" b="1" dirty="0" err="1">
                <a:solidFill>
                  <a:srgbClr val="FF0066"/>
                </a:solidFill>
                <a:latin typeface="Consolas" panose="020B0609020204030204" pitchFamily="49" charset="0"/>
              </a:rPr>
              <a:t>strerror</a:t>
            </a:r>
            <a:r>
              <a:rPr lang="en-US" sz="870" dirty="0">
                <a:latin typeface="Consolas" panose="020B0609020204030204" pitchFamily="49" charset="0"/>
              </a:rPr>
              <a:t>(error));</a:t>
            </a:r>
          </a:p>
          <a:p>
            <a:pPr marL="0" indent="0" latinLnBrk="0">
              <a:spcBef>
                <a:spcPts val="0"/>
              </a:spcBef>
              <a:buNone/>
            </a:pPr>
            <a:r>
              <a:rPr lang="en-US" sz="870" dirty="0">
                <a:latin typeface="Consolas" panose="020B0609020204030204" pitchFamily="49" charset="0"/>
              </a:rPr>
              <a:t>        </a:t>
            </a:r>
            <a:r>
              <a:rPr lang="en-US" sz="870" dirty="0" err="1">
                <a:latin typeface="Consolas" panose="020B0609020204030204" pitchFamily="49" charset="0"/>
              </a:rPr>
              <a:t>i</a:t>
            </a:r>
            <a:r>
              <a:rPr lang="en-US" sz="870" dirty="0">
                <a:latin typeface="Consolas" panose="020B0609020204030204" pitchFamily="49" charset="0"/>
              </a:rPr>
              <a:t>++;</a:t>
            </a:r>
          </a:p>
          <a:p>
            <a:pPr marL="0" indent="0" latinLnBrk="0">
              <a:spcBef>
                <a:spcPts val="0"/>
              </a:spcBef>
              <a:buNone/>
            </a:pPr>
            <a:r>
              <a:rPr lang="en-US" sz="870" dirty="0">
                <a:latin typeface="Consolas" panose="020B0609020204030204" pitchFamily="49" charset="0"/>
              </a:rPr>
              <a:t>    }</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r>
              <a:rPr lang="en-US" sz="870" dirty="0" err="1">
                <a:latin typeface="Consolas" panose="020B0609020204030204" pitchFamily="49" charset="0"/>
              </a:rPr>
              <a:t>pthread_join</a:t>
            </a:r>
            <a:r>
              <a:rPr lang="en-US" sz="870" dirty="0">
                <a:latin typeface="Consolas" panose="020B0609020204030204" pitchFamily="49" charset="0"/>
              </a:rPr>
              <a:t>(</a:t>
            </a:r>
            <a:r>
              <a:rPr lang="en-US" sz="870" dirty="0" err="1">
                <a:latin typeface="Consolas" panose="020B0609020204030204" pitchFamily="49" charset="0"/>
              </a:rPr>
              <a:t>tid</a:t>
            </a:r>
            <a:r>
              <a:rPr lang="en-US" sz="870" dirty="0">
                <a:latin typeface="Consolas" panose="020B0609020204030204" pitchFamily="49" charset="0"/>
              </a:rPr>
              <a:t>[0], NULL);</a:t>
            </a:r>
          </a:p>
          <a:p>
            <a:pPr marL="0" indent="0" latinLnBrk="0">
              <a:spcBef>
                <a:spcPts val="0"/>
              </a:spcBef>
              <a:buNone/>
            </a:pPr>
            <a:r>
              <a:rPr lang="en-US" sz="870" dirty="0">
                <a:latin typeface="Consolas" panose="020B0609020204030204" pitchFamily="49" charset="0"/>
              </a:rPr>
              <a:t>    </a:t>
            </a:r>
            <a:r>
              <a:rPr lang="en-US" sz="870" dirty="0" err="1">
                <a:latin typeface="Consolas" panose="020B0609020204030204" pitchFamily="49" charset="0"/>
              </a:rPr>
              <a:t>pthread_join</a:t>
            </a:r>
            <a:r>
              <a:rPr lang="en-US" sz="870" dirty="0">
                <a:latin typeface="Consolas" panose="020B0609020204030204" pitchFamily="49" charset="0"/>
              </a:rPr>
              <a:t>(</a:t>
            </a:r>
            <a:r>
              <a:rPr lang="en-US" sz="870" dirty="0" err="1">
                <a:latin typeface="Consolas" panose="020B0609020204030204" pitchFamily="49" charset="0"/>
              </a:rPr>
              <a:t>tid</a:t>
            </a:r>
            <a:r>
              <a:rPr lang="en-US" sz="870" dirty="0">
                <a:latin typeface="Consolas" panose="020B0609020204030204" pitchFamily="49" charset="0"/>
              </a:rPr>
              <a:t>[1], NULL);</a:t>
            </a:r>
          </a:p>
          <a:p>
            <a:pPr marL="0" indent="0" latinLnBrk="0">
              <a:spcBef>
                <a:spcPts val="0"/>
              </a:spcBef>
              <a:buNone/>
            </a:pPr>
            <a:endParaRPr lang="en-US" sz="870" dirty="0">
              <a:latin typeface="Consolas" panose="020B0609020204030204" pitchFamily="49" charset="0"/>
            </a:endParaRPr>
          </a:p>
          <a:p>
            <a:pPr marL="0" indent="0" latinLnBrk="0">
              <a:spcBef>
                <a:spcPts val="0"/>
              </a:spcBef>
              <a:buNone/>
            </a:pPr>
            <a:r>
              <a:rPr lang="en-US" sz="870" dirty="0">
                <a:latin typeface="Consolas" panose="020B0609020204030204" pitchFamily="49" charset="0"/>
              </a:rPr>
              <a:t>    </a:t>
            </a:r>
            <a:r>
              <a:rPr lang="en-US" sz="870" b="1" dirty="0">
                <a:solidFill>
                  <a:srgbClr val="0070C0"/>
                </a:solidFill>
                <a:latin typeface="Consolas" panose="020B0609020204030204" pitchFamily="49" charset="0"/>
              </a:rPr>
              <a:t>return</a:t>
            </a:r>
            <a:r>
              <a:rPr lang="en-US" sz="870" dirty="0">
                <a:latin typeface="Consolas" panose="020B0609020204030204" pitchFamily="49" charset="0"/>
              </a:rPr>
              <a:t> 0;</a:t>
            </a:r>
          </a:p>
          <a:p>
            <a:pPr marL="0" indent="0" latinLnBrk="0">
              <a:spcBef>
                <a:spcPts val="0"/>
              </a:spcBef>
              <a:buNone/>
            </a:pPr>
            <a:r>
              <a:rPr lang="en-US" sz="870" dirty="0">
                <a:latin typeface="Consolas" panose="020B0609020204030204" pitchFamily="49" charset="0"/>
              </a:rPr>
              <a:t>}</a:t>
            </a:r>
          </a:p>
        </p:txBody>
      </p:sp>
      <p:sp>
        <p:nvSpPr>
          <p:cNvPr id="4" name="Slide Number Placeholder 3">
            <a:extLst>
              <a:ext uri="{FF2B5EF4-FFF2-40B4-BE49-F238E27FC236}">
                <a16:creationId xmlns:a16="http://schemas.microsoft.com/office/drawing/2014/main" id="{A80537C4-D28F-4657-2704-B26A78CAFBEC}"/>
              </a:ext>
            </a:extLst>
          </p:cNvPr>
          <p:cNvSpPr>
            <a:spLocks noGrp="1"/>
          </p:cNvSpPr>
          <p:nvPr>
            <p:ph type="sldNum" sz="quarter" idx="12"/>
          </p:nvPr>
        </p:nvSpPr>
        <p:spPr/>
        <p:txBody>
          <a:bodyPr/>
          <a:lstStyle/>
          <a:p>
            <a:pPr>
              <a:defRPr/>
            </a:pPr>
            <a:fld id="{CA4AC7C1-D12F-41DB-AB4A-A9F0A9959DA2}" type="slidenum">
              <a:rPr lang="ko-KR" altLang="en-US" smtClean="0"/>
              <a:pPr>
                <a:defRPr/>
              </a:pPr>
              <a:t>10</a:t>
            </a:fld>
            <a:endParaRPr lang="ko-KR" altLang="en-US"/>
          </a:p>
        </p:txBody>
      </p:sp>
    </p:spTree>
    <p:extLst>
      <p:ext uri="{BB962C8B-B14F-4D97-AF65-F5344CB8AC3E}">
        <p14:creationId xmlns:p14="http://schemas.microsoft.com/office/powerpoint/2010/main" val="379353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Mutex</a:t>
            </a:r>
          </a:p>
        </p:txBody>
      </p:sp>
      <p:sp>
        <p:nvSpPr>
          <p:cNvPr id="3" name="Content Placeholder 2">
            <a:extLst>
              <a:ext uri="{FF2B5EF4-FFF2-40B4-BE49-F238E27FC236}">
                <a16:creationId xmlns:a16="http://schemas.microsoft.com/office/drawing/2014/main" id="{4AA4A8D4-59A1-488A-AD56-C639357CAB9E}"/>
              </a:ext>
            </a:extLst>
          </p:cNvPr>
          <p:cNvSpPr>
            <a:spLocks noGrp="1"/>
          </p:cNvSpPr>
          <p:nvPr>
            <p:ph idx="1"/>
          </p:nvPr>
        </p:nvSpPr>
        <p:spPr>
          <a:xfrm>
            <a:off x="457200" y="1071563"/>
            <a:ext cx="8229600" cy="5214937"/>
          </a:xfrm>
        </p:spPr>
        <p:txBody>
          <a:bodyPr/>
          <a:lstStyle/>
          <a:p>
            <a:pPr marL="457200" lvl="1" indent="0">
              <a:buNone/>
            </a:pPr>
            <a:r>
              <a:rPr lang="en-US" sz="1800" b="1" i="0" dirty="0">
                <a:solidFill>
                  <a:srgbClr val="000000"/>
                </a:solidFill>
                <a:effectLst/>
                <a:latin typeface="Consolas" panose="020B0609020204030204" pitchFamily="49" charset="0"/>
              </a:rPr>
              <a:t>Question:</a:t>
            </a:r>
          </a:p>
          <a:p>
            <a:pPr marL="457200" lvl="1" indent="0">
              <a:buNone/>
            </a:pPr>
            <a:endParaRPr lang="en-US" sz="1800" b="1" dirty="0">
              <a:solidFill>
                <a:srgbClr val="000000"/>
              </a:solidFill>
              <a:latin typeface="Consolas" panose="020B0609020204030204" pitchFamily="49" charset="0"/>
            </a:endParaRPr>
          </a:p>
          <a:p>
            <a:pPr marL="457200" lvl="1" indent="0">
              <a:buNone/>
            </a:pPr>
            <a:r>
              <a:rPr lang="en-US" sz="1800" dirty="0">
                <a:solidFill>
                  <a:srgbClr val="000000"/>
                </a:solidFill>
                <a:latin typeface="Consolas" panose="020B0609020204030204" pitchFamily="49" charset="0"/>
              </a:rPr>
              <a:t>Why is Job 2 finished twice?</a:t>
            </a:r>
          </a:p>
          <a:p>
            <a:pPr marL="457200" lvl="1" indent="0">
              <a:buNone/>
            </a:pPr>
            <a:endParaRPr lang="en-US" sz="1800" b="1" dirty="0">
              <a:solidFill>
                <a:srgbClr val="000000"/>
              </a:solidFill>
              <a:latin typeface="Consolas" panose="020B0609020204030204" pitchFamily="49" charset="0"/>
            </a:endParaRPr>
          </a:p>
          <a:p>
            <a:pPr marL="457200" lvl="1" indent="0">
              <a:buNone/>
            </a:pPr>
            <a:endParaRPr lang="en-US" sz="1800" dirty="0">
              <a:latin typeface="Consolas" panose="020B0609020204030204" pitchFamily="49" charset="0"/>
            </a:endParaRPr>
          </a:p>
          <a:p>
            <a:pPr marL="457200" lvl="1" indent="0">
              <a:buNone/>
            </a:pPr>
            <a:r>
              <a:rPr lang="en-US" sz="1800" b="1" dirty="0">
                <a:latin typeface="Consolas" panose="020B0609020204030204" pitchFamily="49" charset="0"/>
              </a:rPr>
              <a:t>Answer:</a:t>
            </a:r>
          </a:p>
          <a:p>
            <a:pPr marL="457200" lvl="1" indent="0">
              <a:buNone/>
            </a:pPr>
            <a:endParaRPr lang="en-US" sz="1800" dirty="0">
              <a:latin typeface="Consolas" panose="020B0609020204030204" pitchFamily="49" charset="0"/>
            </a:endParaRPr>
          </a:p>
          <a:p>
            <a:pPr marL="457200" lvl="1" indent="0">
              <a:buNone/>
            </a:pPr>
            <a:r>
              <a:rPr lang="en-US" sz="1800" dirty="0">
                <a:latin typeface="Consolas" panose="020B0609020204030204" pitchFamily="49" charset="0"/>
              </a:rPr>
              <a:t>Actually no, Job 2 finished only once</a:t>
            </a:r>
          </a:p>
          <a:p>
            <a:pPr marL="457200" lvl="1" indent="0">
              <a:buNone/>
            </a:pPr>
            <a:r>
              <a:rPr lang="en-US" sz="1800" dirty="0">
                <a:latin typeface="Consolas" panose="020B0609020204030204" pitchFamily="49" charset="0"/>
              </a:rPr>
              <a:t>However, when Job 1 finished, the variable was set to 2!</a:t>
            </a:r>
          </a:p>
          <a:p>
            <a:pPr marL="457200" lvl="1" indent="0">
              <a:buNone/>
            </a:pPr>
            <a:endParaRPr lang="en-US" sz="1800" dirty="0">
              <a:latin typeface="Consolas" panose="020B0609020204030204" pitchFamily="49" charset="0"/>
            </a:endParaRPr>
          </a:p>
          <a:p>
            <a:pPr marL="457200" lvl="1" indent="0">
              <a:buNone/>
            </a:pPr>
            <a:r>
              <a:rPr lang="en-US" sz="1800" dirty="0">
                <a:latin typeface="Consolas" panose="020B0609020204030204" pitchFamily="49" charset="0"/>
              </a:rPr>
              <a:t>Concurrency!</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11</a:t>
            </a:fld>
            <a:endParaRPr lang="ko-KR" altLang="en-US"/>
          </a:p>
        </p:txBody>
      </p:sp>
    </p:spTree>
    <p:extLst>
      <p:ext uri="{BB962C8B-B14F-4D97-AF65-F5344CB8AC3E}">
        <p14:creationId xmlns:p14="http://schemas.microsoft.com/office/powerpoint/2010/main" val="3138136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Solution Mutex</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12</a:t>
            </a:fld>
            <a:endParaRPr lang="ko-KR" altLang="en-US"/>
          </a:p>
        </p:txBody>
      </p:sp>
      <p:pic>
        <p:nvPicPr>
          <p:cNvPr id="7" name="Picture 6">
            <a:extLst>
              <a:ext uri="{FF2B5EF4-FFF2-40B4-BE49-F238E27FC236}">
                <a16:creationId xmlns:a16="http://schemas.microsoft.com/office/drawing/2014/main" id="{DE20E81D-6EA0-4B55-A896-60C9F6A14EEF}"/>
              </a:ext>
            </a:extLst>
          </p:cNvPr>
          <p:cNvPicPr>
            <a:picLocks noChangeAspect="1"/>
          </p:cNvPicPr>
          <p:nvPr/>
        </p:nvPicPr>
        <p:blipFill>
          <a:blip r:embed="rId2"/>
          <a:stretch>
            <a:fillRect/>
          </a:stretch>
        </p:blipFill>
        <p:spPr>
          <a:xfrm>
            <a:off x="323527" y="1052736"/>
            <a:ext cx="2952329" cy="3789664"/>
          </a:xfrm>
          <a:prstGeom prst="rect">
            <a:avLst/>
          </a:prstGeom>
        </p:spPr>
      </p:pic>
      <p:pic>
        <p:nvPicPr>
          <p:cNvPr id="9" name="Picture 8">
            <a:extLst>
              <a:ext uri="{FF2B5EF4-FFF2-40B4-BE49-F238E27FC236}">
                <a16:creationId xmlns:a16="http://schemas.microsoft.com/office/drawing/2014/main" id="{6BDBFD48-5BD5-405C-8DAE-37AE1946DCD0}"/>
              </a:ext>
            </a:extLst>
          </p:cNvPr>
          <p:cNvPicPr>
            <a:picLocks noChangeAspect="1"/>
          </p:cNvPicPr>
          <p:nvPr/>
        </p:nvPicPr>
        <p:blipFill>
          <a:blip r:embed="rId3"/>
          <a:stretch>
            <a:fillRect/>
          </a:stretch>
        </p:blipFill>
        <p:spPr>
          <a:xfrm>
            <a:off x="4788024" y="1083841"/>
            <a:ext cx="3528392" cy="3782555"/>
          </a:xfrm>
          <a:prstGeom prst="rect">
            <a:avLst/>
          </a:prstGeom>
        </p:spPr>
      </p:pic>
      <p:graphicFrame>
        <p:nvGraphicFramePr>
          <p:cNvPr id="6" name="Table 5">
            <a:extLst>
              <a:ext uri="{FF2B5EF4-FFF2-40B4-BE49-F238E27FC236}">
                <a16:creationId xmlns:a16="http://schemas.microsoft.com/office/drawing/2014/main" id="{4DC2852E-1E7C-A943-8B17-67A39A37DF3D}"/>
              </a:ext>
            </a:extLst>
          </p:cNvPr>
          <p:cNvGraphicFramePr>
            <a:graphicFrameLocks noGrp="1"/>
          </p:cNvGraphicFramePr>
          <p:nvPr>
            <p:extLst>
              <p:ext uri="{D42A27DB-BD31-4B8C-83A1-F6EECF244321}">
                <p14:modId xmlns:p14="http://schemas.microsoft.com/office/powerpoint/2010/main" val="4047073035"/>
              </p:ext>
            </p:extLst>
          </p:nvPr>
        </p:nvGraphicFramePr>
        <p:xfrm>
          <a:off x="241848" y="4812590"/>
          <a:ext cx="8650632" cy="1508760"/>
        </p:xfrm>
        <a:graphic>
          <a:graphicData uri="http://schemas.openxmlformats.org/drawingml/2006/table">
            <a:tbl>
              <a:tblPr>
                <a:tableStyleId>{35758FB7-9AC5-4552-8A53-C91805E547FA}</a:tableStyleId>
              </a:tblPr>
              <a:tblGrid>
                <a:gridCol w="510199">
                  <a:extLst>
                    <a:ext uri="{9D8B030D-6E8A-4147-A177-3AD203B41FA5}">
                      <a16:colId xmlns:a16="http://schemas.microsoft.com/office/drawing/2014/main" val="75952347"/>
                    </a:ext>
                  </a:extLst>
                </a:gridCol>
                <a:gridCol w="3206964">
                  <a:extLst>
                    <a:ext uri="{9D8B030D-6E8A-4147-A177-3AD203B41FA5}">
                      <a16:colId xmlns:a16="http://schemas.microsoft.com/office/drawing/2014/main" val="4240073715"/>
                    </a:ext>
                  </a:extLst>
                </a:gridCol>
                <a:gridCol w="4933469">
                  <a:extLst>
                    <a:ext uri="{9D8B030D-6E8A-4147-A177-3AD203B41FA5}">
                      <a16:colId xmlns:a16="http://schemas.microsoft.com/office/drawing/2014/main" val="1224065619"/>
                    </a:ext>
                  </a:extLst>
                </a:gridCol>
              </a:tblGrid>
              <a:tr h="0">
                <a:tc>
                  <a:txBody>
                    <a:bodyPr/>
                    <a:lstStyle/>
                    <a:p>
                      <a:pPr algn="ctr"/>
                      <a:r>
                        <a:rPr lang="en-US" sz="1050" b="1">
                          <a:latin typeface="Times New Roman" panose="02020603050405020304" pitchFamily="18" charset="0"/>
                          <a:cs typeface="Times New Roman" panose="02020603050405020304" pitchFamily="18" charset="0"/>
                        </a:rPr>
                        <a:t>Step</a:t>
                      </a:r>
                    </a:p>
                  </a:txBody>
                  <a:tcPr anchor="ctr"/>
                </a:tc>
                <a:tc>
                  <a:txBody>
                    <a:bodyPr/>
                    <a:lstStyle/>
                    <a:p>
                      <a:pPr algn="ctr"/>
                      <a:r>
                        <a:rPr lang="en-US" sz="1050" b="1" dirty="0">
                          <a:latin typeface="Times New Roman" panose="02020603050405020304" pitchFamily="18" charset="0"/>
                          <a:cs typeface="Times New Roman" panose="02020603050405020304" pitchFamily="18" charset="0"/>
                        </a:rPr>
                        <a:t>Action</a:t>
                      </a:r>
                    </a:p>
                  </a:txBody>
                  <a:tcPr anchor="ctr"/>
                </a:tc>
                <a:tc>
                  <a:txBody>
                    <a:bodyPr/>
                    <a:lstStyle/>
                    <a:p>
                      <a:pPr algn="ctr"/>
                      <a:r>
                        <a:rPr lang="en-US" sz="1050" b="1" dirty="0">
                          <a:latin typeface="Times New Roman" panose="02020603050405020304" pitchFamily="18" charset="0"/>
                          <a:cs typeface="Times New Roman" panose="02020603050405020304" pitchFamily="18" charset="0"/>
                        </a:rPr>
                        <a:t>Code Snippet / Description</a:t>
                      </a:r>
                    </a:p>
                  </a:txBody>
                  <a:tcPr anchor="ctr"/>
                </a:tc>
                <a:extLst>
                  <a:ext uri="{0D108BD9-81ED-4DB2-BD59-A6C34878D82A}">
                    <a16:rowId xmlns:a16="http://schemas.microsoft.com/office/drawing/2014/main" val="278138710"/>
                  </a:ext>
                </a:extLst>
              </a:tr>
              <a:tr h="0">
                <a:tc>
                  <a:txBody>
                    <a:bodyPr/>
                    <a:lstStyle/>
                    <a:p>
                      <a:pPr algn="ctr"/>
                      <a:r>
                        <a:rPr lang="en-US" sz="1050">
                          <a:latin typeface="Times New Roman" panose="02020603050405020304" pitchFamily="18" charset="0"/>
                          <a:cs typeface="Times New Roman" panose="02020603050405020304" pitchFamily="18" charset="0"/>
                        </a:rPr>
                        <a:t>1</a:t>
                      </a:r>
                    </a:p>
                  </a:txBody>
                  <a:tcPr anchor="ctr"/>
                </a:tc>
                <a:tc>
                  <a:txBody>
                    <a:bodyPr/>
                    <a:lstStyle/>
                    <a:p>
                      <a:r>
                        <a:rPr lang="en-US" sz="1050" b="1">
                          <a:latin typeface="Times New Roman" panose="02020603050405020304" pitchFamily="18" charset="0"/>
                          <a:cs typeface="Times New Roman" panose="02020603050405020304" pitchFamily="18" charset="0"/>
                        </a:rPr>
                        <a:t>Declare a mutex</a:t>
                      </a:r>
                      <a:endParaRPr lang="en-US" sz="1050">
                        <a:latin typeface="Times New Roman" panose="02020603050405020304" pitchFamily="18" charset="0"/>
                        <a:cs typeface="Times New Roman" panose="02020603050405020304" pitchFamily="18" charset="0"/>
                      </a:endParaRPr>
                    </a:p>
                  </a:txBody>
                  <a:tcPr anchor="ctr"/>
                </a:tc>
                <a:tc>
                  <a:txBody>
                    <a:bodyPr/>
                    <a:lstStyle/>
                    <a:p>
                      <a:r>
                        <a:rPr lang="en-US" sz="1050" dirty="0">
                          <a:latin typeface="Times New Roman" panose="02020603050405020304" pitchFamily="18" charset="0"/>
                          <a:cs typeface="Times New Roman" panose="02020603050405020304" pitchFamily="18" charset="0"/>
                        </a:rPr>
                        <a:t>Add: </a:t>
                      </a:r>
                      <a:r>
                        <a:rPr lang="en-US" sz="1050" dirty="0" err="1">
                          <a:latin typeface="Times New Roman" panose="02020603050405020304" pitchFamily="18" charset="0"/>
                          <a:cs typeface="Times New Roman" panose="02020603050405020304" pitchFamily="18" charset="0"/>
                        </a:rPr>
                        <a:t>pthread_mutex_t</a:t>
                      </a:r>
                      <a:r>
                        <a:rPr lang="en-US" sz="1050" dirty="0">
                          <a:latin typeface="Times New Roman" panose="02020603050405020304" pitchFamily="18" charset="0"/>
                          <a:cs typeface="Times New Roman" panose="02020603050405020304" pitchFamily="18" charset="0"/>
                        </a:rPr>
                        <a:t> lock; globally.</a:t>
                      </a:r>
                    </a:p>
                  </a:txBody>
                  <a:tcPr anchor="ctr"/>
                </a:tc>
                <a:extLst>
                  <a:ext uri="{0D108BD9-81ED-4DB2-BD59-A6C34878D82A}">
                    <a16:rowId xmlns:a16="http://schemas.microsoft.com/office/drawing/2014/main" val="3688483591"/>
                  </a:ext>
                </a:extLst>
              </a:tr>
              <a:tr h="0">
                <a:tc>
                  <a:txBody>
                    <a:bodyPr/>
                    <a:lstStyle/>
                    <a:p>
                      <a:pPr algn="ctr"/>
                      <a:r>
                        <a:rPr lang="en-US" sz="1050" dirty="0">
                          <a:latin typeface="Times New Roman" panose="02020603050405020304" pitchFamily="18" charset="0"/>
                          <a:cs typeface="Times New Roman" panose="02020603050405020304" pitchFamily="18" charset="0"/>
                        </a:rPr>
                        <a:t>2</a:t>
                      </a:r>
                    </a:p>
                  </a:txBody>
                  <a:tcPr anchor="ctr"/>
                </a:tc>
                <a:tc>
                  <a:txBody>
                    <a:bodyPr/>
                    <a:lstStyle/>
                    <a:p>
                      <a:r>
                        <a:rPr lang="en-US" sz="1050" b="1" dirty="0">
                          <a:latin typeface="Times New Roman" panose="02020603050405020304" pitchFamily="18" charset="0"/>
                          <a:cs typeface="Times New Roman" panose="02020603050405020304" pitchFamily="18" charset="0"/>
                        </a:rPr>
                        <a:t>Initialize the mutex</a:t>
                      </a:r>
                      <a:r>
                        <a:rPr lang="en-US" sz="1050" dirty="0">
                          <a:latin typeface="Times New Roman" panose="02020603050405020304" pitchFamily="18" charset="0"/>
                          <a:cs typeface="Times New Roman" panose="02020603050405020304" pitchFamily="18" charset="0"/>
                        </a:rPr>
                        <a:t> before creating threads</a:t>
                      </a:r>
                    </a:p>
                  </a:txBody>
                  <a:tcPr anchor="ctr"/>
                </a:tc>
                <a:tc>
                  <a:txBody>
                    <a:bodyPr/>
                    <a:lstStyle/>
                    <a:p>
                      <a:r>
                        <a:rPr lang="en-US" sz="1050" dirty="0">
                          <a:latin typeface="Times New Roman" panose="02020603050405020304" pitchFamily="18" charset="0"/>
                          <a:cs typeface="Times New Roman" panose="02020603050405020304" pitchFamily="18" charset="0"/>
                        </a:rPr>
                        <a:t>if (</a:t>
                      </a:r>
                      <a:r>
                        <a:rPr lang="en-US" sz="1050" dirty="0" err="1">
                          <a:latin typeface="Times New Roman" panose="02020603050405020304" pitchFamily="18" charset="0"/>
                          <a:cs typeface="Times New Roman" panose="02020603050405020304" pitchFamily="18" charset="0"/>
                        </a:rPr>
                        <a:t>pthread_mutex_init</a:t>
                      </a:r>
                      <a:r>
                        <a:rPr lang="en-US" sz="1050" dirty="0">
                          <a:latin typeface="Times New Roman" panose="02020603050405020304" pitchFamily="18" charset="0"/>
                          <a:cs typeface="Times New Roman" panose="02020603050405020304" pitchFamily="18" charset="0"/>
                        </a:rPr>
                        <a:t>(&amp;lock, NULL) != 0) { </a:t>
                      </a:r>
                      <a:r>
                        <a:rPr lang="en-US" sz="1050" dirty="0" err="1">
                          <a:latin typeface="Times New Roman" panose="02020603050405020304" pitchFamily="18" charset="0"/>
                          <a:cs typeface="Times New Roman" panose="02020603050405020304" pitchFamily="18" charset="0"/>
                        </a:rPr>
                        <a:t>printf</a:t>
                      </a:r>
                      <a:r>
                        <a:rPr lang="en-US" sz="1050" dirty="0">
                          <a:latin typeface="Times New Roman" panose="02020603050405020304" pitchFamily="18" charset="0"/>
                          <a:cs typeface="Times New Roman" panose="02020603050405020304" pitchFamily="18" charset="0"/>
                        </a:rPr>
                        <a:t>("Mutex </a:t>
                      </a:r>
                      <a:r>
                        <a:rPr lang="en-US" sz="1050" dirty="0" err="1">
                          <a:latin typeface="Times New Roman" panose="02020603050405020304" pitchFamily="18" charset="0"/>
                          <a:cs typeface="Times New Roman" panose="02020603050405020304" pitchFamily="18" charset="0"/>
                        </a:rPr>
                        <a:t>init</a:t>
                      </a:r>
                      <a:r>
                        <a:rPr lang="en-US" sz="1050" dirty="0">
                          <a:latin typeface="Times New Roman" panose="02020603050405020304" pitchFamily="18" charset="0"/>
                          <a:cs typeface="Times New Roman" panose="02020603050405020304" pitchFamily="18" charset="0"/>
                        </a:rPr>
                        <a:t> failed\n"); return 1; } </a:t>
                      </a:r>
                    </a:p>
                  </a:txBody>
                  <a:tcPr anchor="ctr"/>
                </a:tc>
                <a:extLst>
                  <a:ext uri="{0D108BD9-81ED-4DB2-BD59-A6C34878D82A}">
                    <a16:rowId xmlns:a16="http://schemas.microsoft.com/office/drawing/2014/main" val="4196719380"/>
                  </a:ext>
                </a:extLst>
              </a:tr>
              <a:tr h="0">
                <a:tc>
                  <a:txBody>
                    <a:bodyPr/>
                    <a:lstStyle/>
                    <a:p>
                      <a:pPr algn="ctr"/>
                      <a:r>
                        <a:rPr lang="en-US" sz="1050">
                          <a:latin typeface="Times New Roman" panose="02020603050405020304" pitchFamily="18" charset="0"/>
                          <a:cs typeface="Times New Roman" panose="02020603050405020304" pitchFamily="18" charset="0"/>
                        </a:rPr>
                        <a:t>3</a:t>
                      </a:r>
                    </a:p>
                  </a:txBody>
                  <a:tcPr anchor="ctr"/>
                </a:tc>
                <a:tc>
                  <a:txBody>
                    <a:bodyPr/>
                    <a:lstStyle/>
                    <a:p>
                      <a:r>
                        <a:rPr lang="en-US" sz="1050" b="1">
                          <a:latin typeface="Times New Roman" panose="02020603050405020304" pitchFamily="18" charset="0"/>
                          <a:cs typeface="Times New Roman" panose="02020603050405020304" pitchFamily="18" charset="0"/>
                        </a:rPr>
                        <a:t>Lock the mutex</a:t>
                      </a:r>
                      <a:r>
                        <a:rPr lang="en-US" sz="1050">
                          <a:latin typeface="Times New Roman" panose="02020603050405020304" pitchFamily="18" charset="0"/>
                          <a:cs typeface="Times New Roman" panose="02020603050405020304" pitchFamily="18" charset="0"/>
                        </a:rPr>
                        <a:t> before accessing shared data (counter)</a:t>
                      </a:r>
                    </a:p>
                  </a:txBody>
                  <a:tcPr anchor="ctr"/>
                </a:tc>
                <a:tc>
                  <a:txBody>
                    <a:bodyPr/>
                    <a:lstStyle/>
                    <a:p>
                      <a:r>
                        <a:rPr lang="en-US" sz="1050" dirty="0" err="1">
                          <a:latin typeface="Times New Roman" panose="02020603050405020304" pitchFamily="18" charset="0"/>
                          <a:cs typeface="Times New Roman" panose="02020603050405020304" pitchFamily="18" charset="0"/>
                        </a:rPr>
                        <a:t>pthread_mutex_lock</a:t>
                      </a:r>
                      <a:r>
                        <a:rPr lang="en-US" sz="1050" dirty="0">
                          <a:latin typeface="Times New Roman" panose="02020603050405020304" pitchFamily="18" charset="0"/>
                          <a:cs typeface="Times New Roman" panose="02020603050405020304" pitchFamily="18" charset="0"/>
                        </a:rPr>
                        <a:t>(&amp;lock); </a:t>
                      </a:r>
                    </a:p>
                  </a:txBody>
                  <a:tcPr anchor="ctr"/>
                </a:tc>
                <a:extLst>
                  <a:ext uri="{0D108BD9-81ED-4DB2-BD59-A6C34878D82A}">
                    <a16:rowId xmlns:a16="http://schemas.microsoft.com/office/drawing/2014/main" val="130798706"/>
                  </a:ext>
                </a:extLst>
              </a:tr>
              <a:tr h="0">
                <a:tc>
                  <a:txBody>
                    <a:bodyPr/>
                    <a:lstStyle/>
                    <a:p>
                      <a:pPr algn="ctr"/>
                      <a:r>
                        <a:rPr lang="en-US" sz="1050">
                          <a:latin typeface="Times New Roman" panose="02020603050405020304" pitchFamily="18" charset="0"/>
                          <a:cs typeface="Times New Roman" panose="02020603050405020304" pitchFamily="18" charset="0"/>
                        </a:rPr>
                        <a:t>4</a:t>
                      </a:r>
                    </a:p>
                  </a:txBody>
                  <a:tcPr anchor="ctr"/>
                </a:tc>
                <a:tc>
                  <a:txBody>
                    <a:bodyPr/>
                    <a:lstStyle/>
                    <a:p>
                      <a:r>
                        <a:rPr lang="en-US" sz="1050" b="1">
                          <a:latin typeface="Times New Roman" panose="02020603050405020304" pitchFamily="18" charset="0"/>
                          <a:cs typeface="Times New Roman" panose="02020603050405020304" pitchFamily="18" charset="0"/>
                        </a:rPr>
                        <a:t>Unlock the mutex</a:t>
                      </a:r>
                      <a:r>
                        <a:rPr lang="en-US" sz="1050">
                          <a:latin typeface="Times New Roman" panose="02020603050405020304" pitchFamily="18" charset="0"/>
                          <a:cs typeface="Times New Roman" panose="02020603050405020304" pitchFamily="18" charset="0"/>
                        </a:rPr>
                        <a:t> after done with shared data</a:t>
                      </a:r>
                    </a:p>
                  </a:txBody>
                  <a:tcPr anchor="ctr"/>
                </a:tc>
                <a:tc>
                  <a:txBody>
                    <a:bodyPr/>
                    <a:lstStyle/>
                    <a:p>
                      <a:r>
                        <a:rPr lang="en-US" sz="1050" dirty="0" err="1">
                          <a:latin typeface="Times New Roman" panose="02020603050405020304" pitchFamily="18" charset="0"/>
                          <a:cs typeface="Times New Roman" panose="02020603050405020304" pitchFamily="18" charset="0"/>
                        </a:rPr>
                        <a:t>pthread_mutex_unlock</a:t>
                      </a:r>
                      <a:r>
                        <a:rPr lang="en-US" sz="1050" dirty="0">
                          <a:latin typeface="Times New Roman" panose="02020603050405020304" pitchFamily="18" charset="0"/>
                          <a:cs typeface="Times New Roman" panose="02020603050405020304" pitchFamily="18" charset="0"/>
                        </a:rPr>
                        <a:t>(&amp;lock); </a:t>
                      </a:r>
                    </a:p>
                  </a:txBody>
                  <a:tcPr anchor="ctr"/>
                </a:tc>
                <a:extLst>
                  <a:ext uri="{0D108BD9-81ED-4DB2-BD59-A6C34878D82A}">
                    <a16:rowId xmlns:a16="http://schemas.microsoft.com/office/drawing/2014/main" val="2395075684"/>
                  </a:ext>
                </a:extLst>
              </a:tr>
              <a:tr h="0">
                <a:tc>
                  <a:txBody>
                    <a:bodyPr/>
                    <a:lstStyle/>
                    <a:p>
                      <a:pPr algn="ctr"/>
                      <a:r>
                        <a:rPr lang="en-US" sz="1050" dirty="0">
                          <a:latin typeface="Times New Roman" panose="02020603050405020304" pitchFamily="18" charset="0"/>
                          <a:cs typeface="Times New Roman" panose="02020603050405020304" pitchFamily="18" charset="0"/>
                        </a:rPr>
                        <a:t>5</a:t>
                      </a:r>
                    </a:p>
                  </a:txBody>
                  <a:tcPr anchor="ctr"/>
                </a:tc>
                <a:tc>
                  <a:txBody>
                    <a:bodyPr/>
                    <a:lstStyle/>
                    <a:p>
                      <a:r>
                        <a:rPr lang="en-US" sz="1050" b="1" dirty="0">
                          <a:latin typeface="Times New Roman" panose="02020603050405020304" pitchFamily="18" charset="0"/>
                          <a:cs typeface="Times New Roman" panose="02020603050405020304" pitchFamily="18" charset="0"/>
                        </a:rPr>
                        <a:t>Destroy the mutex</a:t>
                      </a:r>
                      <a:r>
                        <a:rPr lang="en-US" sz="1050" dirty="0">
                          <a:latin typeface="Times New Roman" panose="02020603050405020304" pitchFamily="18" charset="0"/>
                          <a:cs typeface="Times New Roman" panose="02020603050405020304" pitchFamily="18" charset="0"/>
                        </a:rPr>
                        <a:t> after all threads finish</a:t>
                      </a:r>
                    </a:p>
                  </a:txBody>
                  <a:tcPr anchor="ctr"/>
                </a:tc>
                <a:tc>
                  <a:txBody>
                    <a:bodyPr/>
                    <a:lstStyle/>
                    <a:p>
                      <a:r>
                        <a:rPr lang="en-US" sz="1050" dirty="0">
                          <a:latin typeface="Times New Roman" panose="02020603050405020304" pitchFamily="18" charset="0"/>
                          <a:cs typeface="Times New Roman" panose="02020603050405020304" pitchFamily="18" charset="0"/>
                        </a:rPr>
                        <a:t> </a:t>
                      </a:r>
                      <a:r>
                        <a:rPr lang="en-US" sz="1050" dirty="0" err="1">
                          <a:latin typeface="Times New Roman" panose="02020603050405020304" pitchFamily="18" charset="0"/>
                          <a:cs typeface="Times New Roman" panose="02020603050405020304" pitchFamily="18" charset="0"/>
                        </a:rPr>
                        <a:t>pthread_mutex_destroy</a:t>
                      </a:r>
                      <a:r>
                        <a:rPr lang="en-US" sz="1050" dirty="0">
                          <a:latin typeface="Times New Roman" panose="02020603050405020304" pitchFamily="18" charset="0"/>
                          <a:cs typeface="Times New Roman" panose="02020603050405020304" pitchFamily="18" charset="0"/>
                        </a:rPr>
                        <a:t>(&amp;lock); </a:t>
                      </a:r>
                    </a:p>
                  </a:txBody>
                  <a:tcPr anchor="ctr"/>
                </a:tc>
                <a:extLst>
                  <a:ext uri="{0D108BD9-81ED-4DB2-BD59-A6C34878D82A}">
                    <a16:rowId xmlns:a16="http://schemas.microsoft.com/office/drawing/2014/main" val="1850769619"/>
                  </a:ext>
                </a:extLst>
              </a:tr>
            </a:tbl>
          </a:graphicData>
        </a:graphic>
      </p:graphicFrame>
      <p:sp>
        <p:nvSpPr>
          <p:cNvPr id="14" name="Oval 13">
            <a:extLst>
              <a:ext uri="{FF2B5EF4-FFF2-40B4-BE49-F238E27FC236}">
                <a16:creationId xmlns:a16="http://schemas.microsoft.com/office/drawing/2014/main" id="{23B8ABF6-2556-61E6-ED32-3F1A803F8AEB}"/>
              </a:ext>
            </a:extLst>
          </p:cNvPr>
          <p:cNvSpPr/>
          <p:nvPr/>
        </p:nvSpPr>
        <p:spPr>
          <a:xfrm>
            <a:off x="1691680" y="2057242"/>
            <a:ext cx="287258" cy="307777"/>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nsolas" panose="020B0609020204030204" pitchFamily="49" charset="0"/>
              </a:rPr>
              <a:t>1</a:t>
            </a:r>
          </a:p>
        </p:txBody>
      </p:sp>
      <p:sp>
        <p:nvSpPr>
          <p:cNvPr id="15" name="Oval 14">
            <a:extLst>
              <a:ext uri="{FF2B5EF4-FFF2-40B4-BE49-F238E27FC236}">
                <a16:creationId xmlns:a16="http://schemas.microsoft.com/office/drawing/2014/main" id="{8B940B35-1A0D-2074-C011-1BC342429FE4}"/>
              </a:ext>
            </a:extLst>
          </p:cNvPr>
          <p:cNvSpPr/>
          <p:nvPr/>
        </p:nvSpPr>
        <p:spPr>
          <a:xfrm>
            <a:off x="7884368" y="1700808"/>
            <a:ext cx="287258" cy="307777"/>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nsolas" panose="020B0609020204030204" pitchFamily="49" charset="0"/>
              </a:rPr>
              <a:t>2</a:t>
            </a:r>
          </a:p>
        </p:txBody>
      </p:sp>
      <p:sp>
        <p:nvSpPr>
          <p:cNvPr id="16" name="Oval 15">
            <a:extLst>
              <a:ext uri="{FF2B5EF4-FFF2-40B4-BE49-F238E27FC236}">
                <a16:creationId xmlns:a16="http://schemas.microsoft.com/office/drawing/2014/main" id="{86F4F001-F2C2-7577-48E6-F7C8A11AC267}"/>
              </a:ext>
            </a:extLst>
          </p:cNvPr>
          <p:cNvSpPr/>
          <p:nvPr/>
        </p:nvSpPr>
        <p:spPr>
          <a:xfrm>
            <a:off x="2231433" y="2639791"/>
            <a:ext cx="287258" cy="307777"/>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nsolas" panose="020B0609020204030204" pitchFamily="49" charset="0"/>
              </a:rPr>
              <a:t>3</a:t>
            </a:r>
          </a:p>
        </p:txBody>
      </p:sp>
      <p:sp>
        <p:nvSpPr>
          <p:cNvPr id="17" name="Oval 16">
            <a:extLst>
              <a:ext uri="{FF2B5EF4-FFF2-40B4-BE49-F238E27FC236}">
                <a16:creationId xmlns:a16="http://schemas.microsoft.com/office/drawing/2014/main" id="{D2CCFB94-68B6-FF35-7157-04B98AEFEEAF}"/>
              </a:ext>
            </a:extLst>
          </p:cNvPr>
          <p:cNvSpPr/>
          <p:nvPr/>
        </p:nvSpPr>
        <p:spPr>
          <a:xfrm>
            <a:off x="2339752" y="4155174"/>
            <a:ext cx="287258" cy="307777"/>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nsolas" panose="020B0609020204030204" pitchFamily="49" charset="0"/>
              </a:rPr>
              <a:t>4</a:t>
            </a:r>
          </a:p>
        </p:txBody>
      </p:sp>
      <p:sp>
        <p:nvSpPr>
          <p:cNvPr id="18" name="Oval 17">
            <a:extLst>
              <a:ext uri="{FF2B5EF4-FFF2-40B4-BE49-F238E27FC236}">
                <a16:creationId xmlns:a16="http://schemas.microsoft.com/office/drawing/2014/main" id="{69158C29-2858-8C00-392B-4A3C1397BE8D}"/>
              </a:ext>
            </a:extLst>
          </p:cNvPr>
          <p:cNvSpPr/>
          <p:nvPr/>
        </p:nvSpPr>
        <p:spPr>
          <a:xfrm>
            <a:off x="6898628" y="4125698"/>
            <a:ext cx="287258" cy="307777"/>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nsolas" panose="020B0609020204030204" pitchFamily="49" charset="0"/>
              </a:rPr>
              <a:t>5</a:t>
            </a:r>
            <a:endParaRPr lang="en-US" dirty="0">
              <a:solidFill>
                <a:schemeClr val="tx1"/>
              </a:solidFill>
              <a:latin typeface="Consolas" panose="020B0609020204030204" pitchFamily="49" charset="0"/>
            </a:endParaRPr>
          </a:p>
        </p:txBody>
      </p:sp>
    </p:spTree>
    <p:extLst>
      <p:ext uri="{BB962C8B-B14F-4D97-AF65-F5344CB8AC3E}">
        <p14:creationId xmlns:p14="http://schemas.microsoft.com/office/powerpoint/2010/main" val="11395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19127-6AAA-9DD0-ECA2-8E0E64E037FD}"/>
              </a:ext>
            </a:extLst>
          </p:cNvPr>
          <p:cNvSpPr>
            <a:spLocks noGrp="1"/>
          </p:cNvSpPr>
          <p:nvPr>
            <p:ph type="title"/>
          </p:nvPr>
        </p:nvSpPr>
        <p:spPr/>
        <p:txBody>
          <a:bodyPr/>
          <a:lstStyle/>
          <a:p>
            <a:r>
              <a:rPr lang="en-US" dirty="0"/>
              <a:t>Code</a:t>
            </a:r>
          </a:p>
        </p:txBody>
      </p:sp>
      <p:sp>
        <p:nvSpPr>
          <p:cNvPr id="3" name="Content Placeholder 2">
            <a:extLst>
              <a:ext uri="{FF2B5EF4-FFF2-40B4-BE49-F238E27FC236}">
                <a16:creationId xmlns:a16="http://schemas.microsoft.com/office/drawing/2014/main" id="{32EC0386-9B11-F6FA-A534-6916D25E4623}"/>
              </a:ext>
            </a:extLst>
          </p:cNvPr>
          <p:cNvSpPr>
            <a:spLocks noGrp="1"/>
          </p:cNvSpPr>
          <p:nvPr>
            <p:ph idx="1"/>
          </p:nvPr>
        </p:nvSpPr>
        <p:spPr>
          <a:xfrm>
            <a:off x="457200" y="1071563"/>
            <a:ext cx="3538736" cy="5309765"/>
          </a:xfrm>
        </p:spPr>
        <p:txBody>
          <a:bodyPr/>
          <a:lstStyle/>
          <a:p>
            <a:pPr marL="0" indent="0">
              <a:buNone/>
            </a:pPr>
            <a:r>
              <a:rPr lang="en-US" sz="550" dirty="0">
                <a:latin typeface="Consolas" panose="020B0609020204030204" pitchFamily="49" charset="0"/>
              </a:rPr>
              <a:t>#include &lt;</a:t>
            </a:r>
            <a:r>
              <a:rPr lang="en-US" sz="550" dirty="0" err="1">
                <a:latin typeface="Consolas" panose="020B0609020204030204" pitchFamily="49" charset="0"/>
              </a:rPr>
              <a:t>pthread.h</a:t>
            </a:r>
            <a:r>
              <a:rPr lang="en-US" sz="550" dirty="0">
                <a:latin typeface="Consolas" panose="020B0609020204030204" pitchFamily="49" charset="0"/>
              </a:rPr>
              <a:t>&gt;</a:t>
            </a:r>
          </a:p>
          <a:p>
            <a:pPr marL="0" indent="0">
              <a:buNone/>
            </a:pPr>
            <a:r>
              <a:rPr lang="en-US" sz="550" dirty="0">
                <a:latin typeface="Consolas" panose="020B0609020204030204" pitchFamily="49" charset="0"/>
              </a:rPr>
              <a:t>#include &lt;</a:t>
            </a:r>
            <a:r>
              <a:rPr lang="en-US" sz="550" dirty="0" err="1">
                <a:latin typeface="Consolas" panose="020B0609020204030204" pitchFamily="49" charset="0"/>
              </a:rPr>
              <a:t>stdio.h</a:t>
            </a:r>
            <a:r>
              <a:rPr lang="en-US" sz="550" dirty="0">
                <a:latin typeface="Consolas" panose="020B0609020204030204" pitchFamily="49" charset="0"/>
              </a:rPr>
              <a:t>&gt;</a:t>
            </a:r>
          </a:p>
          <a:p>
            <a:pPr marL="0" indent="0">
              <a:buNone/>
            </a:pPr>
            <a:r>
              <a:rPr lang="en-US" sz="550" dirty="0">
                <a:latin typeface="Consolas" panose="020B0609020204030204" pitchFamily="49" charset="0"/>
              </a:rPr>
              <a:t>#include &lt;</a:t>
            </a:r>
            <a:r>
              <a:rPr lang="en-US" sz="550" dirty="0" err="1">
                <a:latin typeface="Consolas" panose="020B0609020204030204" pitchFamily="49" charset="0"/>
              </a:rPr>
              <a:t>stdlib.h</a:t>
            </a:r>
            <a:r>
              <a:rPr lang="en-US" sz="550" dirty="0">
                <a:latin typeface="Consolas" panose="020B0609020204030204" pitchFamily="49" charset="0"/>
              </a:rPr>
              <a:t>&gt;</a:t>
            </a:r>
          </a:p>
          <a:p>
            <a:pPr marL="0" indent="0">
              <a:buNone/>
            </a:pPr>
            <a:r>
              <a:rPr lang="en-US" sz="550" dirty="0">
                <a:latin typeface="Consolas" panose="020B0609020204030204" pitchFamily="49" charset="0"/>
              </a:rPr>
              <a:t>#include &lt;</a:t>
            </a:r>
            <a:r>
              <a:rPr lang="en-US" sz="550" dirty="0" err="1">
                <a:latin typeface="Consolas" panose="020B0609020204030204" pitchFamily="49" charset="0"/>
              </a:rPr>
              <a:t>string.h</a:t>
            </a:r>
            <a:r>
              <a:rPr lang="en-US" sz="550" dirty="0">
                <a:latin typeface="Consolas" panose="020B0609020204030204" pitchFamily="49" charset="0"/>
              </a:rPr>
              <a:t>&gt;</a:t>
            </a:r>
          </a:p>
          <a:p>
            <a:pPr marL="0" indent="0">
              <a:buNone/>
            </a:pPr>
            <a:r>
              <a:rPr lang="en-US" sz="550" dirty="0">
                <a:latin typeface="Consolas" panose="020B0609020204030204" pitchFamily="49" charset="0"/>
              </a:rPr>
              <a:t>#include &lt;</a:t>
            </a:r>
            <a:r>
              <a:rPr lang="en-US" sz="550" dirty="0" err="1">
                <a:latin typeface="Consolas" panose="020B0609020204030204" pitchFamily="49" charset="0"/>
              </a:rPr>
              <a:t>unistd.h</a:t>
            </a:r>
            <a:r>
              <a:rPr lang="en-US" sz="550" dirty="0">
                <a:latin typeface="Consolas" panose="020B0609020204030204" pitchFamily="49" charset="0"/>
              </a:rPr>
              <a:t>&gt;</a:t>
            </a:r>
          </a:p>
          <a:p>
            <a:pPr marL="0" indent="0">
              <a:buNone/>
            </a:pPr>
            <a:endParaRPr lang="en-US" sz="550" dirty="0">
              <a:latin typeface="Consolas" panose="020B0609020204030204" pitchFamily="49" charset="0"/>
            </a:endParaRPr>
          </a:p>
          <a:p>
            <a:pPr marL="0" indent="0">
              <a:buNone/>
            </a:pPr>
            <a:r>
              <a:rPr lang="en-US" sz="550" dirty="0" err="1">
                <a:latin typeface="Consolas" panose="020B0609020204030204" pitchFamily="49" charset="0"/>
              </a:rPr>
              <a:t>pthread_t</a:t>
            </a:r>
            <a:r>
              <a:rPr lang="en-US" sz="550" dirty="0">
                <a:latin typeface="Consolas" panose="020B0609020204030204" pitchFamily="49" charset="0"/>
              </a:rPr>
              <a:t> </a:t>
            </a:r>
            <a:r>
              <a:rPr lang="en-US" sz="550" dirty="0" err="1">
                <a:latin typeface="Consolas" panose="020B0609020204030204" pitchFamily="49" charset="0"/>
              </a:rPr>
              <a:t>tid</a:t>
            </a:r>
            <a:r>
              <a:rPr lang="en-US" sz="550" dirty="0">
                <a:latin typeface="Consolas" panose="020B0609020204030204" pitchFamily="49" charset="0"/>
              </a:rPr>
              <a:t>[2];</a:t>
            </a:r>
          </a:p>
          <a:p>
            <a:pPr marL="0" indent="0">
              <a:buNone/>
            </a:pPr>
            <a:r>
              <a:rPr lang="en-US" sz="550" dirty="0">
                <a:latin typeface="Consolas" panose="020B0609020204030204" pitchFamily="49" charset="0"/>
              </a:rPr>
              <a:t>int counter;</a:t>
            </a:r>
          </a:p>
          <a:p>
            <a:pPr marL="0" indent="0">
              <a:buNone/>
            </a:pPr>
            <a:r>
              <a:rPr lang="en-US" sz="550" dirty="0" err="1">
                <a:latin typeface="Consolas" panose="020B0609020204030204" pitchFamily="49" charset="0"/>
              </a:rPr>
              <a:t>pthread_mutex_t</a:t>
            </a:r>
            <a:r>
              <a:rPr lang="en-US" sz="550" dirty="0">
                <a:latin typeface="Consolas" panose="020B0609020204030204" pitchFamily="49" charset="0"/>
              </a:rPr>
              <a:t> lock;</a:t>
            </a:r>
          </a:p>
          <a:p>
            <a:pPr marL="0" indent="0">
              <a:buNone/>
            </a:pPr>
            <a:endParaRPr lang="en-US" sz="550" dirty="0">
              <a:latin typeface="Consolas" panose="020B0609020204030204" pitchFamily="49" charset="0"/>
            </a:endParaRPr>
          </a:p>
          <a:p>
            <a:pPr marL="0" indent="0">
              <a:buNone/>
            </a:pPr>
            <a:r>
              <a:rPr lang="en-US" sz="700" b="1" dirty="0">
                <a:solidFill>
                  <a:srgbClr val="0070C0"/>
                </a:solidFill>
                <a:latin typeface="Consolas" panose="020B0609020204030204" pitchFamily="49" charset="0"/>
              </a:rPr>
              <a:t>void</a:t>
            </a:r>
            <a:r>
              <a:rPr lang="en-US" sz="550" dirty="0">
                <a:latin typeface="Consolas" panose="020B0609020204030204" pitchFamily="49" charset="0"/>
              </a:rPr>
              <a:t>* </a:t>
            </a:r>
            <a:r>
              <a:rPr lang="en-US" sz="550" dirty="0" err="1">
                <a:latin typeface="Consolas" panose="020B0609020204030204" pitchFamily="49" charset="0"/>
              </a:rPr>
              <a:t>trythis</a:t>
            </a:r>
            <a:r>
              <a:rPr lang="en-US" sz="550" dirty="0">
                <a:latin typeface="Consolas" panose="020B0609020204030204" pitchFamily="49" charset="0"/>
              </a:rPr>
              <a:t>(</a:t>
            </a:r>
            <a:r>
              <a:rPr lang="en-US" sz="700" b="1" dirty="0">
                <a:solidFill>
                  <a:srgbClr val="0070C0"/>
                </a:solidFill>
                <a:latin typeface="Consolas" panose="020B0609020204030204" pitchFamily="49" charset="0"/>
              </a:rPr>
              <a:t>void</a:t>
            </a:r>
            <a:r>
              <a:rPr lang="en-US" sz="550" dirty="0">
                <a:latin typeface="Consolas" panose="020B0609020204030204" pitchFamily="49" charset="0"/>
              </a:rPr>
              <a:t>* </a:t>
            </a:r>
            <a:r>
              <a:rPr lang="en-US" sz="550" dirty="0" err="1">
                <a:latin typeface="Consolas" panose="020B0609020204030204" pitchFamily="49" charset="0"/>
              </a:rPr>
              <a:t>arg</a:t>
            </a:r>
            <a:r>
              <a:rPr lang="en-US" sz="550" dirty="0">
                <a:latin typeface="Consolas" panose="020B0609020204030204" pitchFamily="49" charset="0"/>
              </a:rPr>
              <a:t>)</a:t>
            </a:r>
          </a:p>
          <a:p>
            <a:pPr marL="0" indent="0">
              <a:buNone/>
            </a:pPr>
            <a:r>
              <a:rPr lang="en-US" sz="550" dirty="0">
                <a:latin typeface="Consolas" panose="020B0609020204030204" pitchFamily="49" charset="0"/>
              </a:rPr>
              <a:t>{</a:t>
            </a:r>
          </a:p>
          <a:p>
            <a:pPr marL="0" indent="0">
              <a:buNone/>
            </a:pPr>
            <a:r>
              <a:rPr lang="en-US" sz="550" dirty="0">
                <a:latin typeface="Consolas" panose="020B0609020204030204" pitchFamily="49" charset="0"/>
              </a:rPr>
              <a:t>    </a:t>
            </a:r>
            <a:r>
              <a:rPr lang="en-US" sz="550" dirty="0" err="1">
                <a:latin typeface="Consolas" panose="020B0609020204030204" pitchFamily="49" charset="0"/>
              </a:rPr>
              <a:t>pthread_mutex_lock</a:t>
            </a:r>
            <a:r>
              <a:rPr lang="en-US" sz="550" dirty="0">
                <a:latin typeface="Consolas" panose="020B0609020204030204" pitchFamily="49" charset="0"/>
              </a:rPr>
              <a:t>(&amp;lock);</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unsigned long </a:t>
            </a:r>
            <a:r>
              <a:rPr lang="en-US" sz="550" dirty="0" err="1">
                <a:latin typeface="Consolas" panose="020B0609020204030204" pitchFamily="49" charset="0"/>
              </a:rPr>
              <a:t>i</a:t>
            </a:r>
            <a:r>
              <a:rPr lang="en-US" sz="550" dirty="0">
                <a:latin typeface="Consolas" panose="020B0609020204030204" pitchFamily="49" charset="0"/>
              </a:rPr>
              <a:t> = 0;</a:t>
            </a:r>
          </a:p>
          <a:p>
            <a:pPr marL="0" indent="0">
              <a:buNone/>
            </a:pPr>
            <a:r>
              <a:rPr lang="en-US" sz="550" dirty="0">
                <a:latin typeface="Consolas" panose="020B0609020204030204" pitchFamily="49" charset="0"/>
              </a:rPr>
              <a:t>    counter += 1;</a:t>
            </a:r>
          </a:p>
          <a:p>
            <a:pPr marL="0" indent="0">
              <a:buNone/>
            </a:pPr>
            <a:r>
              <a:rPr lang="en-US" sz="550" dirty="0">
                <a:latin typeface="Consolas" panose="020B0609020204030204" pitchFamily="49" charset="0"/>
              </a:rPr>
              <a:t>    </a:t>
            </a:r>
            <a:r>
              <a:rPr lang="en-US" sz="700" b="1" dirty="0" err="1">
                <a:solidFill>
                  <a:srgbClr val="FF0066"/>
                </a:solidFill>
                <a:latin typeface="Consolas" panose="020B0609020204030204" pitchFamily="49" charset="0"/>
              </a:rPr>
              <a:t>printf</a:t>
            </a:r>
            <a:r>
              <a:rPr lang="en-US" sz="550" dirty="0">
                <a:latin typeface="Consolas" panose="020B0609020204030204" pitchFamily="49" charset="0"/>
              </a:rPr>
              <a:t>("\n Job %d has started\n", counter);</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700" b="1" dirty="0">
                <a:solidFill>
                  <a:srgbClr val="0070C0"/>
                </a:solidFill>
                <a:latin typeface="Consolas" panose="020B0609020204030204" pitchFamily="49" charset="0"/>
              </a:rPr>
              <a:t>for</a:t>
            </a:r>
            <a:r>
              <a:rPr lang="en-US" sz="550" dirty="0">
                <a:latin typeface="Consolas" panose="020B0609020204030204" pitchFamily="49" charset="0"/>
              </a:rPr>
              <a:t> (</a:t>
            </a:r>
            <a:r>
              <a:rPr lang="en-US" sz="550" dirty="0" err="1">
                <a:latin typeface="Consolas" panose="020B0609020204030204" pitchFamily="49" charset="0"/>
              </a:rPr>
              <a:t>i</a:t>
            </a:r>
            <a:r>
              <a:rPr lang="en-US" sz="550" dirty="0">
                <a:latin typeface="Consolas" panose="020B0609020204030204" pitchFamily="49" charset="0"/>
              </a:rPr>
              <a:t> = 0; </a:t>
            </a:r>
            <a:r>
              <a:rPr lang="en-US" sz="550" dirty="0" err="1">
                <a:latin typeface="Consolas" panose="020B0609020204030204" pitchFamily="49" charset="0"/>
              </a:rPr>
              <a:t>i</a:t>
            </a:r>
            <a:r>
              <a:rPr lang="en-US" sz="550" dirty="0">
                <a:latin typeface="Consolas" panose="020B0609020204030204" pitchFamily="49" charset="0"/>
              </a:rPr>
              <a:t> &lt; (0xFFFFFFFF); </a:t>
            </a:r>
            <a:r>
              <a:rPr lang="en-US" sz="550" dirty="0" err="1">
                <a:latin typeface="Consolas" panose="020B0609020204030204" pitchFamily="49" charset="0"/>
              </a:rPr>
              <a:t>i</a:t>
            </a:r>
            <a:r>
              <a:rPr lang="en-US" sz="550" dirty="0">
                <a:latin typeface="Consolas" panose="020B0609020204030204" pitchFamily="49" charset="0"/>
              </a:rPr>
              <a:t>++)</a:t>
            </a:r>
          </a:p>
          <a:p>
            <a:pPr marL="0" indent="0">
              <a:buNone/>
            </a:pPr>
            <a:r>
              <a:rPr lang="en-US" sz="550" dirty="0">
                <a:latin typeface="Consolas" panose="020B0609020204030204" pitchFamily="49" charset="0"/>
              </a:rPr>
              <a:t>        ;</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700" b="1" dirty="0" err="1">
                <a:solidFill>
                  <a:srgbClr val="FF0066"/>
                </a:solidFill>
                <a:latin typeface="Consolas" panose="020B0609020204030204" pitchFamily="49" charset="0"/>
              </a:rPr>
              <a:t>printf</a:t>
            </a:r>
            <a:r>
              <a:rPr lang="en-US" sz="550" dirty="0">
                <a:latin typeface="Consolas" panose="020B0609020204030204" pitchFamily="49" charset="0"/>
              </a:rPr>
              <a:t>("\n Job %d has finished\n", counter);</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550" dirty="0" err="1">
                <a:latin typeface="Consolas" panose="020B0609020204030204" pitchFamily="49" charset="0"/>
              </a:rPr>
              <a:t>pthread_mutex_unlock</a:t>
            </a:r>
            <a:r>
              <a:rPr lang="en-US" sz="550" dirty="0">
                <a:latin typeface="Consolas" panose="020B0609020204030204" pitchFamily="49" charset="0"/>
              </a:rPr>
              <a:t>(&amp;lock);</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700" b="1" dirty="0">
                <a:solidFill>
                  <a:srgbClr val="0070C0"/>
                </a:solidFill>
                <a:latin typeface="Consolas" panose="020B0609020204030204" pitchFamily="49" charset="0"/>
              </a:rPr>
              <a:t>return</a:t>
            </a:r>
            <a:r>
              <a:rPr lang="en-US" sz="550" dirty="0">
                <a:latin typeface="Consolas" panose="020B0609020204030204" pitchFamily="49" charset="0"/>
              </a:rPr>
              <a:t> NULL;</a:t>
            </a:r>
          </a:p>
          <a:p>
            <a:pPr marL="0" indent="0">
              <a:buNone/>
            </a:pPr>
            <a:r>
              <a:rPr lang="en-US" sz="550" dirty="0">
                <a:latin typeface="Consolas" panose="020B0609020204030204" pitchFamily="49" charset="0"/>
              </a:rPr>
              <a:t>}</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int main(void)</a:t>
            </a:r>
          </a:p>
          <a:p>
            <a:pPr marL="0" indent="0">
              <a:buNone/>
            </a:pPr>
            <a:r>
              <a:rPr lang="en-US" sz="550" dirty="0">
                <a:latin typeface="Consolas" panose="020B0609020204030204" pitchFamily="49" charset="0"/>
              </a:rPr>
              <a:t>{</a:t>
            </a:r>
          </a:p>
          <a:p>
            <a:pPr marL="0" indent="0">
              <a:buNone/>
            </a:pPr>
            <a:r>
              <a:rPr lang="en-US" sz="550" dirty="0">
                <a:latin typeface="Consolas" panose="020B0609020204030204" pitchFamily="49" charset="0"/>
              </a:rPr>
              <a:t>    int </a:t>
            </a:r>
            <a:r>
              <a:rPr lang="en-US" sz="550" dirty="0" err="1">
                <a:latin typeface="Consolas" panose="020B0609020204030204" pitchFamily="49" charset="0"/>
              </a:rPr>
              <a:t>i</a:t>
            </a:r>
            <a:r>
              <a:rPr lang="en-US" sz="550" dirty="0">
                <a:latin typeface="Consolas" panose="020B0609020204030204" pitchFamily="49" charset="0"/>
              </a:rPr>
              <a:t> = 0;</a:t>
            </a:r>
          </a:p>
          <a:p>
            <a:pPr marL="0" indent="0">
              <a:buNone/>
            </a:pPr>
            <a:r>
              <a:rPr lang="en-US" sz="550" dirty="0">
                <a:latin typeface="Consolas" panose="020B0609020204030204" pitchFamily="49" charset="0"/>
              </a:rPr>
              <a:t>    int error;</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700" b="1" dirty="0">
                <a:solidFill>
                  <a:srgbClr val="0070C0"/>
                </a:solidFill>
                <a:latin typeface="Consolas" panose="020B0609020204030204" pitchFamily="49" charset="0"/>
              </a:rPr>
              <a:t>if</a:t>
            </a:r>
            <a:r>
              <a:rPr lang="en-US" sz="550" dirty="0">
                <a:latin typeface="Consolas" panose="020B0609020204030204" pitchFamily="49" charset="0"/>
              </a:rPr>
              <a:t> (</a:t>
            </a:r>
            <a:r>
              <a:rPr lang="en-US" sz="550" dirty="0" err="1">
                <a:latin typeface="Consolas" panose="020B0609020204030204" pitchFamily="49" charset="0"/>
              </a:rPr>
              <a:t>pthread_mutex_init</a:t>
            </a:r>
            <a:r>
              <a:rPr lang="en-US" sz="550" dirty="0">
                <a:latin typeface="Consolas" panose="020B0609020204030204" pitchFamily="49" charset="0"/>
              </a:rPr>
              <a:t>(&amp;lock, NULL) != 0) {</a:t>
            </a:r>
          </a:p>
          <a:p>
            <a:pPr marL="0" indent="0">
              <a:buNone/>
            </a:pPr>
            <a:r>
              <a:rPr lang="en-US" sz="550" dirty="0">
                <a:latin typeface="Consolas" panose="020B0609020204030204" pitchFamily="49" charset="0"/>
              </a:rPr>
              <a:t>        </a:t>
            </a:r>
            <a:r>
              <a:rPr lang="en-US" sz="550" dirty="0" err="1">
                <a:latin typeface="Consolas" panose="020B0609020204030204" pitchFamily="49" charset="0"/>
              </a:rPr>
              <a:t>printf</a:t>
            </a:r>
            <a:r>
              <a:rPr lang="en-US" sz="550" dirty="0">
                <a:latin typeface="Consolas" panose="020B0609020204030204" pitchFamily="49" charset="0"/>
              </a:rPr>
              <a:t>("\n mutex </a:t>
            </a:r>
            <a:r>
              <a:rPr lang="en-US" sz="550" dirty="0" err="1">
                <a:latin typeface="Consolas" panose="020B0609020204030204" pitchFamily="49" charset="0"/>
              </a:rPr>
              <a:t>init</a:t>
            </a:r>
            <a:r>
              <a:rPr lang="en-US" sz="550" dirty="0">
                <a:latin typeface="Consolas" panose="020B0609020204030204" pitchFamily="49" charset="0"/>
              </a:rPr>
              <a:t> has failed\n");</a:t>
            </a:r>
          </a:p>
          <a:p>
            <a:pPr marL="0" indent="0">
              <a:buNone/>
            </a:pPr>
            <a:r>
              <a:rPr lang="en-US" sz="550" dirty="0">
                <a:latin typeface="Consolas" panose="020B0609020204030204" pitchFamily="49" charset="0"/>
              </a:rPr>
              <a:t>        </a:t>
            </a:r>
            <a:r>
              <a:rPr lang="en-US" sz="700" b="1" dirty="0">
                <a:solidFill>
                  <a:srgbClr val="0070C0"/>
                </a:solidFill>
                <a:latin typeface="Consolas" panose="020B0609020204030204" pitchFamily="49" charset="0"/>
              </a:rPr>
              <a:t>return</a:t>
            </a:r>
            <a:r>
              <a:rPr lang="en-US" sz="550" dirty="0">
                <a:latin typeface="Consolas" panose="020B0609020204030204" pitchFamily="49" charset="0"/>
              </a:rPr>
              <a:t> 1;</a:t>
            </a:r>
          </a:p>
          <a:p>
            <a:pPr marL="0" indent="0">
              <a:buNone/>
            </a:pPr>
            <a:r>
              <a:rPr lang="en-US" sz="550" dirty="0">
                <a:latin typeface="Consolas" panose="020B0609020204030204" pitchFamily="49" charset="0"/>
              </a:rPr>
              <a:t>    }</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while (</a:t>
            </a:r>
            <a:r>
              <a:rPr lang="en-US" sz="550" dirty="0" err="1">
                <a:latin typeface="Consolas" panose="020B0609020204030204" pitchFamily="49" charset="0"/>
              </a:rPr>
              <a:t>i</a:t>
            </a:r>
            <a:r>
              <a:rPr lang="en-US" sz="550" dirty="0">
                <a:latin typeface="Consolas" panose="020B0609020204030204" pitchFamily="49" charset="0"/>
              </a:rPr>
              <a:t> &lt; 2) {</a:t>
            </a:r>
          </a:p>
          <a:p>
            <a:pPr marL="0" indent="0">
              <a:buNone/>
            </a:pPr>
            <a:r>
              <a:rPr lang="en-US" sz="550" dirty="0">
                <a:latin typeface="Consolas" panose="020B0609020204030204" pitchFamily="49" charset="0"/>
              </a:rPr>
              <a:t>        error = </a:t>
            </a:r>
            <a:r>
              <a:rPr lang="en-US" sz="550" dirty="0" err="1">
                <a:latin typeface="Consolas" panose="020B0609020204030204" pitchFamily="49" charset="0"/>
              </a:rPr>
              <a:t>pthread_create</a:t>
            </a:r>
            <a:r>
              <a:rPr lang="en-US" sz="550" dirty="0">
                <a:latin typeface="Consolas" panose="020B0609020204030204" pitchFamily="49" charset="0"/>
              </a:rPr>
              <a:t>(&amp;(</a:t>
            </a:r>
            <a:r>
              <a:rPr lang="en-US" sz="550" dirty="0" err="1">
                <a:latin typeface="Consolas" panose="020B0609020204030204" pitchFamily="49" charset="0"/>
              </a:rPr>
              <a:t>tid</a:t>
            </a:r>
            <a:r>
              <a:rPr lang="en-US" sz="550" dirty="0">
                <a:latin typeface="Consolas" panose="020B0609020204030204" pitchFamily="49" charset="0"/>
              </a:rPr>
              <a:t>[</a:t>
            </a:r>
            <a:r>
              <a:rPr lang="en-US" sz="550" dirty="0" err="1">
                <a:latin typeface="Consolas" panose="020B0609020204030204" pitchFamily="49" charset="0"/>
              </a:rPr>
              <a:t>i</a:t>
            </a:r>
            <a:r>
              <a:rPr lang="en-US" sz="550" dirty="0">
                <a:latin typeface="Consolas" panose="020B0609020204030204" pitchFamily="49" charset="0"/>
              </a:rPr>
              <a:t>]), NULL, &amp;</a:t>
            </a:r>
            <a:r>
              <a:rPr lang="en-US" sz="550" dirty="0" err="1">
                <a:latin typeface="Consolas" panose="020B0609020204030204" pitchFamily="49" charset="0"/>
              </a:rPr>
              <a:t>trythis</a:t>
            </a:r>
            <a:r>
              <a:rPr lang="en-US" sz="550" dirty="0">
                <a:latin typeface="Consolas" panose="020B0609020204030204" pitchFamily="49" charset="0"/>
              </a:rPr>
              <a:t>, NULL);</a:t>
            </a:r>
          </a:p>
          <a:p>
            <a:pPr marL="0" indent="0">
              <a:buNone/>
            </a:pPr>
            <a:r>
              <a:rPr lang="en-US" sz="550" dirty="0">
                <a:latin typeface="Consolas" panose="020B0609020204030204" pitchFamily="49" charset="0"/>
              </a:rPr>
              <a:t>        if (error != 0)</a:t>
            </a:r>
          </a:p>
          <a:p>
            <a:pPr marL="0" indent="0">
              <a:buNone/>
            </a:pPr>
            <a:r>
              <a:rPr lang="en-US" sz="550" dirty="0">
                <a:latin typeface="Consolas" panose="020B0609020204030204" pitchFamily="49" charset="0"/>
              </a:rPr>
              <a:t>            </a:t>
            </a:r>
            <a:r>
              <a:rPr lang="en-US" sz="700" b="1" dirty="0" err="1">
                <a:solidFill>
                  <a:srgbClr val="FF0066"/>
                </a:solidFill>
                <a:latin typeface="Consolas" panose="020B0609020204030204" pitchFamily="49" charset="0"/>
              </a:rPr>
              <a:t>printf</a:t>
            </a:r>
            <a:r>
              <a:rPr lang="en-US" sz="550" dirty="0">
                <a:latin typeface="Consolas" panose="020B0609020204030204" pitchFamily="49" charset="0"/>
              </a:rPr>
              <a:t>("\</a:t>
            </a:r>
            <a:r>
              <a:rPr lang="en-US" sz="550" dirty="0" err="1">
                <a:latin typeface="Consolas" panose="020B0609020204030204" pitchFamily="49" charset="0"/>
              </a:rPr>
              <a:t>nThread</a:t>
            </a:r>
            <a:r>
              <a:rPr lang="en-US" sz="550" dirty="0">
                <a:latin typeface="Consolas" panose="020B0609020204030204" pitchFamily="49" charset="0"/>
              </a:rPr>
              <a:t> can't be created : [%s]", </a:t>
            </a:r>
            <a:r>
              <a:rPr lang="en-US" sz="550" dirty="0" err="1">
                <a:latin typeface="Consolas" panose="020B0609020204030204" pitchFamily="49" charset="0"/>
              </a:rPr>
              <a:t>strerror</a:t>
            </a:r>
            <a:r>
              <a:rPr lang="en-US" sz="550" dirty="0">
                <a:latin typeface="Consolas" panose="020B0609020204030204" pitchFamily="49" charset="0"/>
              </a:rPr>
              <a:t>(error));</a:t>
            </a:r>
          </a:p>
          <a:p>
            <a:pPr marL="0" indent="0">
              <a:buNone/>
            </a:pPr>
            <a:r>
              <a:rPr lang="en-US" sz="550" dirty="0">
                <a:latin typeface="Consolas" panose="020B0609020204030204" pitchFamily="49" charset="0"/>
              </a:rPr>
              <a:t>        </a:t>
            </a:r>
            <a:r>
              <a:rPr lang="en-US" sz="550" dirty="0" err="1">
                <a:latin typeface="Consolas" panose="020B0609020204030204" pitchFamily="49" charset="0"/>
              </a:rPr>
              <a:t>i</a:t>
            </a:r>
            <a:r>
              <a:rPr lang="en-US" sz="550" dirty="0">
                <a:latin typeface="Consolas" panose="020B0609020204030204" pitchFamily="49" charset="0"/>
              </a:rPr>
              <a:t>++;</a:t>
            </a:r>
          </a:p>
          <a:p>
            <a:pPr marL="0" indent="0">
              <a:buNone/>
            </a:pPr>
            <a:r>
              <a:rPr lang="en-US" sz="550" dirty="0">
                <a:latin typeface="Consolas" panose="020B0609020204030204" pitchFamily="49" charset="0"/>
              </a:rPr>
              <a:t>    }</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550" dirty="0" err="1">
                <a:latin typeface="Consolas" panose="020B0609020204030204" pitchFamily="49" charset="0"/>
              </a:rPr>
              <a:t>pthread_join</a:t>
            </a:r>
            <a:r>
              <a:rPr lang="en-US" sz="550" dirty="0">
                <a:latin typeface="Consolas" panose="020B0609020204030204" pitchFamily="49" charset="0"/>
              </a:rPr>
              <a:t>(</a:t>
            </a:r>
            <a:r>
              <a:rPr lang="en-US" sz="550" dirty="0" err="1">
                <a:latin typeface="Consolas" panose="020B0609020204030204" pitchFamily="49" charset="0"/>
              </a:rPr>
              <a:t>tid</a:t>
            </a:r>
            <a:r>
              <a:rPr lang="en-US" sz="550" dirty="0">
                <a:latin typeface="Consolas" panose="020B0609020204030204" pitchFamily="49" charset="0"/>
              </a:rPr>
              <a:t>[0], NULL);</a:t>
            </a:r>
          </a:p>
          <a:p>
            <a:pPr marL="0" indent="0">
              <a:buNone/>
            </a:pPr>
            <a:r>
              <a:rPr lang="en-US" sz="550" dirty="0">
                <a:latin typeface="Consolas" panose="020B0609020204030204" pitchFamily="49" charset="0"/>
              </a:rPr>
              <a:t>    </a:t>
            </a:r>
            <a:r>
              <a:rPr lang="en-US" sz="550" dirty="0" err="1">
                <a:latin typeface="Consolas" panose="020B0609020204030204" pitchFamily="49" charset="0"/>
              </a:rPr>
              <a:t>pthread_join</a:t>
            </a:r>
            <a:r>
              <a:rPr lang="en-US" sz="550" dirty="0">
                <a:latin typeface="Consolas" panose="020B0609020204030204" pitchFamily="49" charset="0"/>
              </a:rPr>
              <a:t>(</a:t>
            </a:r>
            <a:r>
              <a:rPr lang="en-US" sz="550" dirty="0" err="1">
                <a:latin typeface="Consolas" panose="020B0609020204030204" pitchFamily="49" charset="0"/>
              </a:rPr>
              <a:t>tid</a:t>
            </a:r>
            <a:r>
              <a:rPr lang="en-US" sz="550" dirty="0">
                <a:latin typeface="Consolas" panose="020B0609020204030204" pitchFamily="49" charset="0"/>
              </a:rPr>
              <a:t>[1], NULL);</a:t>
            </a:r>
          </a:p>
          <a:p>
            <a:pPr marL="0" indent="0">
              <a:buNone/>
            </a:pPr>
            <a:r>
              <a:rPr lang="en-US" sz="550" dirty="0">
                <a:latin typeface="Consolas" panose="020B0609020204030204" pitchFamily="49" charset="0"/>
              </a:rPr>
              <a:t>    </a:t>
            </a:r>
            <a:r>
              <a:rPr lang="en-US" sz="550" dirty="0" err="1">
                <a:latin typeface="Consolas" panose="020B0609020204030204" pitchFamily="49" charset="0"/>
              </a:rPr>
              <a:t>pthread_mutex_destroy</a:t>
            </a:r>
            <a:r>
              <a:rPr lang="en-US" sz="550" dirty="0">
                <a:latin typeface="Consolas" panose="020B0609020204030204" pitchFamily="49" charset="0"/>
              </a:rPr>
              <a:t>(&amp;lock);</a:t>
            </a:r>
          </a:p>
          <a:p>
            <a:pPr marL="0" indent="0">
              <a:buNone/>
            </a:pPr>
            <a:endParaRPr lang="en-US" sz="550" dirty="0">
              <a:latin typeface="Consolas" panose="020B0609020204030204" pitchFamily="49" charset="0"/>
            </a:endParaRPr>
          </a:p>
          <a:p>
            <a:pPr marL="0" indent="0">
              <a:buNone/>
            </a:pPr>
            <a:r>
              <a:rPr lang="en-US" sz="550" dirty="0">
                <a:latin typeface="Consolas" panose="020B0609020204030204" pitchFamily="49" charset="0"/>
              </a:rPr>
              <a:t>    </a:t>
            </a:r>
            <a:r>
              <a:rPr lang="en-US" sz="700" b="1" dirty="0">
                <a:solidFill>
                  <a:srgbClr val="0070C0"/>
                </a:solidFill>
                <a:latin typeface="Consolas" panose="020B0609020204030204" pitchFamily="49" charset="0"/>
              </a:rPr>
              <a:t>return</a:t>
            </a:r>
            <a:r>
              <a:rPr lang="en-US" sz="550" dirty="0">
                <a:latin typeface="Consolas" panose="020B0609020204030204" pitchFamily="49" charset="0"/>
              </a:rPr>
              <a:t> 0;</a:t>
            </a:r>
          </a:p>
          <a:p>
            <a:pPr marL="0" indent="0">
              <a:buNone/>
            </a:pPr>
            <a:r>
              <a:rPr lang="en-US" sz="550" dirty="0">
                <a:latin typeface="Consolas" panose="020B0609020204030204" pitchFamily="49" charset="0"/>
              </a:rPr>
              <a:t>}</a:t>
            </a:r>
          </a:p>
          <a:p>
            <a:pPr marL="0" indent="0">
              <a:buNone/>
            </a:pPr>
            <a:endParaRPr lang="en-US" sz="550" dirty="0">
              <a:latin typeface="Consolas" panose="020B0609020204030204" pitchFamily="49" charset="0"/>
            </a:endParaRPr>
          </a:p>
        </p:txBody>
      </p:sp>
      <p:sp>
        <p:nvSpPr>
          <p:cNvPr id="4" name="Slide Number Placeholder 3">
            <a:extLst>
              <a:ext uri="{FF2B5EF4-FFF2-40B4-BE49-F238E27FC236}">
                <a16:creationId xmlns:a16="http://schemas.microsoft.com/office/drawing/2014/main" id="{EF15C84D-23EB-4B20-2C6F-A8C5220DD232}"/>
              </a:ext>
            </a:extLst>
          </p:cNvPr>
          <p:cNvSpPr>
            <a:spLocks noGrp="1"/>
          </p:cNvSpPr>
          <p:nvPr>
            <p:ph type="sldNum" sz="quarter" idx="12"/>
          </p:nvPr>
        </p:nvSpPr>
        <p:spPr/>
        <p:txBody>
          <a:bodyPr/>
          <a:lstStyle/>
          <a:p>
            <a:pPr>
              <a:defRPr/>
            </a:pPr>
            <a:fld id="{CA4AC7C1-D12F-41DB-AB4A-A9F0A9959DA2}" type="slidenum">
              <a:rPr lang="ko-KR" altLang="en-US" smtClean="0"/>
              <a:pPr>
                <a:defRPr/>
              </a:pPr>
              <a:t>13</a:t>
            </a:fld>
            <a:endParaRPr lang="ko-KR" altLang="en-US"/>
          </a:p>
        </p:txBody>
      </p:sp>
      <p:sp>
        <p:nvSpPr>
          <p:cNvPr id="6" name="TextBox 5">
            <a:extLst>
              <a:ext uri="{FF2B5EF4-FFF2-40B4-BE49-F238E27FC236}">
                <a16:creationId xmlns:a16="http://schemas.microsoft.com/office/drawing/2014/main" id="{8E6587AE-9E39-7D22-79F9-1DD9092214C0}"/>
              </a:ext>
            </a:extLst>
          </p:cNvPr>
          <p:cNvSpPr txBox="1"/>
          <p:nvPr/>
        </p:nvSpPr>
        <p:spPr>
          <a:xfrm>
            <a:off x="3995936" y="1340768"/>
            <a:ext cx="4968552" cy="307777"/>
          </a:xfrm>
          <a:prstGeom prst="rect">
            <a:avLst/>
          </a:prstGeom>
          <a:noFill/>
        </p:spPr>
        <p:txBody>
          <a:bodyPr wrap="square">
            <a:spAutoFit/>
          </a:bodyPr>
          <a:lstStyle/>
          <a:p>
            <a:r>
              <a:rPr lang="en-US" sz="1400" dirty="0">
                <a:latin typeface="Consolas" panose="020B0609020204030204" pitchFamily="49" charset="0"/>
              </a:rPr>
              <a:t>Compile: </a:t>
            </a:r>
            <a:r>
              <a:rPr lang="en-US" sz="1400" b="1" dirty="0" err="1">
                <a:latin typeface="Consolas" panose="020B0609020204030204" pitchFamily="49" charset="0"/>
              </a:rPr>
              <a:t>gcc</a:t>
            </a:r>
            <a:r>
              <a:rPr lang="en-US" sz="1400" b="1" dirty="0">
                <a:latin typeface="Consolas" panose="020B0609020204030204" pitchFamily="49" charset="0"/>
              </a:rPr>
              <a:t> </a:t>
            </a:r>
            <a:r>
              <a:rPr lang="en-US" sz="1400" b="1" dirty="0" err="1">
                <a:latin typeface="Consolas" panose="020B0609020204030204" pitchFamily="49" charset="0"/>
              </a:rPr>
              <a:t>fixedmutex.c</a:t>
            </a:r>
            <a:r>
              <a:rPr lang="en-US" sz="1400" b="1" dirty="0">
                <a:latin typeface="Consolas" panose="020B0609020204030204" pitchFamily="49" charset="0"/>
              </a:rPr>
              <a:t> -o mutex2 -</a:t>
            </a:r>
            <a:r>
              <a:rPr lang="en-US" sz="1400" b="1" dirty="0" err="1">
                <a:latin typeface="Consolas" panose="020B0609020204030204" pitchFamily="49" charset="0"/>
              </a:rPr>
              <a:t>lpthread</a:t>
            </a:r>
            <a:endParaRPr lang="en-US" sz="1400" b="1" dirty="0">
              <a:latin typeface="Consolas" panose="020B0609020204030204" pitchFamily="49" charset="0"/>
            </a:endParaRPr>
          </a:p>
        </p:txBody>
      </p:sp>
      <p:pic>
        <p:nvPicPr>
          <p:cNvPr id="8" name="Picture 7">
            <a:extLst>
              <a:ext uri="{FF2B5EF4-FFF2-40B4-BE49-F238E27FC236}">
                <a16:creationId xmlns:a16="http://schemas.microsoft.com/office/drawing/2014/main" id="{F7DA3A93-1FB6-E666-8B20-F8B2886CD1F0}"/>
              </a:ext>
            </a:extLst>
          </p:cNvPr>
          <p:cNvPicPr>
            <a:picLocks noChangeAspect="1"/>
          </p:cNvPicPr>
          <p:nvPr/>
        </p:nvPicPr>
        <p:blipFill>
          <a:blip r:embed="rId2"/>
          <a:stretch>
            <a:fillRect/>
          </a:stretch>
        </p:blipFill>
        <p:spPr>
          <a:xfrm>
            <a:off x="3890965" y="2060625"/>
            <a:ext cx="5178495" cy="1837742"/>
          </a:xfrm>
          <a:prstGeom prst="rect">
            <a:avLst/>
          </a:prstGeom>
        </p:spPr>
      </p:pic>
    </p:spTree>
    <p:extLst>
      <p:ext uri="{BB962C8B-B14F-4D97-AF65-F5344CB8AC3E}">
        <p14:creationId xmlns:p14="http://schemas.microsoft.com/office/powerpoint/2010/main" val="37696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Solution Mutex</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14</a:t>
            </a:fld>
            <a:endParaRPr lang="ko-KR" altLang="en-US"/>
          </a:p>
        </p:txBody>
      </p:sp>
      <p:pic>
        <p:nvPicPr>
          <p:cNvPr id="6" name="Picture 5">
            <a:extLst>
              <a:ext uri="{FF2B5EF4-FFF2-40B4-BE49-F238E27FC236}">
                <a16:creationId xmlns:a16="http://schemas.microsoft.com/office/drawing/2014/main" id="{35B69E7D-164C-69F9-6AB0-8F2B1237CD55}"/>
              </a:ext>
            </a:extLst>
          </p:cNvPr>
          <p:cNvPicPr>
            <a:picLocks noChangeAspect="1"/>
          </p:cNvPicPr>
          <p:nvPr/>
        </p:nvPicPr>
        <p:blipFill>
          <a:blip r:embed="rId2"/>
          <a:srcRect b="53807"/>
          <a:stretch/>
        </p:blipFill>
        <p:spPr>
          <a:xfrm>
            <a:off x="961521" y="1438859"/>
            <a:ext cx="3610479" cy="2376264"/>
          </a:xfrm>
          <a:prstGeom prst="rect">
            <a:avLst/>
          </a:prstGeom>
        </p:spPr>
      </p:pic>
      <p:pic>
        <p:nvPicPr>
          <p:cNvPr id="8" name="Picture 7">
            <a:extLst>
              <a:ext uri="{FF2B5EF4-FFF2-40B4-BE49-F238E27FC236}">
                <a16:creationId xmlns:a16="http://schemas.microsoft.com/office/drawing/2014/main" id="{4E4F799C-8463-3BCF-954E-4F393C162101}"/>
              </a:ext>
            </a:extLst>
          </p:cNvPr>
          <p:cNvPicPr>
            <a:picLocks noChangeAspect="1"/>
          </p:cNvPicPr>
          <p:nvPr/>
        </p:nvPicPr>
        <p:blipFill>
          <a:blip r:embed="rId2"/>
          <a:srcRect l="270" t="45689" r="-270" b="6999"/>
          <a:stretch/>
        </p:blipFill>
        <p:spPr>
          <a:xfrm>
            <a:off x="4572000" y="3814260"/>
            <a:ext cx="3610479" cy="2433810"/>
          </a:xfrm>
          <a:prstGeom prst="rect">
            <a:avLst/>
          </a:prstGeom>
        </p:spPr>
      </p:pic>
      <p:sp>
        <p:nvSpPr>
          <p:cNvPr id="9" name="TextBox 8">
            <a:extLst>
              <a:ext uri="{FF2B5EF4-FFF2-40B4-BE49-F238E27FC236}">
                <a16:creationId xmlns:a16="http://schemas.microsoft.com/office/drawing/2014/main" id="{39C9BA19-E141-42E1-8057-45E3EC329E78}"/>
              </a:ext>
            </a:extLst>
          </p:cNvPr>
          <p:cNvSpPr txBox="1"/>
          <p:nvPr/>
        </p:nvSpPr>
        <p:spPr>
          <a:xfrm>
            <a:off x="1709440" y="1077033"/>
            <a:ext cx="1837554" cy="400110"/>
          </a:xfrm>
          <a:prstGeom prst="rect">
            <a:avLst/>
          </a:prstGeom>
          <a:noFill/>
        </p:spPr>
        <p:txBody>
          <a:bodyPr wrap="none" rtlCol="0">
            <a:spAutoFit/>
          </a:bodyPr>
          <a:lstStyle/>
          <a:p>
            <a:r>
              <a:rPr lang="en-US" sz="2000" b="1" dirty="0">
                <a:solidFill>
                  <a:srgbClr val="FF0000"/>
                </a:solidFill>
                <a:latin typeface="Times New Roman" panose="02020603050405020304" pitchFamily="18" charset="0"/>
                <a:cs typeface="Times New Roman" panose="02020603050405020304" pitchFamily="18" charset="0"/>
              </a:rPr>
              <a:t>Without mutex</a:t>
            </a:r>
          </a:p>
        </p:txBody>
      </p:sp>
      <p:sp>
        <p:nvSpPr>
          <p:cNvPr id="10" name="TextBox 9">
            <a:extLst>
              <a:ext uri="{FF2B5EF4-FFF2-40B4-BE49-F238E27FC236}">
                <a16:creationId xmlns:a16="http://schemas.microsoft.com/office/drawing/2014/main" id="{5E0DC983-8022-F93F-200C-16EA1CDB614F}"/>
              </a:ext>
            </a:extLst>
          </p:cNvPr>
          <p:cNvSpPr txBox="1"/>
          <p:nvPr/>
        </p:nvSpPr>
        <p:spPr>
          <a:xfrm>
            <a:off x="5580112" y="3414150"/>
            <a:ext cx="1481688" cy="400110"/>
          </a:xfrm>
          <a:prstGeom prst="rect">
            <a:avLst/>
          </a:prstGeom>
          <a:noFill/>
        </p:spPr>
        <p:txBody>
          <a:bodyPr wrap="none" rtlCol="0">
            <a:spAutoFit/>
          </a:bodyPr>
          <a:lstStyle/>
          <a:p>
            <a:r>
              <a:rPr lang="en-US" sz="2000" b="1" dirty="0">
                <a:solidFill>
                  <a:srgbClr val="00B050"/>
                </a:solidFill>
                <a:latin typeface="Times New Roman" panose="02020603050405020304" pitchFamily="18" charset="0"/>
                <a:cs typeface="Times New Roman" panose="02020603050405020304" pitchFamily="18" charset="0"/>
              </a:rPr>
              <a:t>With mutex</a:t>
            </a:r>
          </a:p>
        </p:txBody>
      </p:sp>
    </p:spTree>
    <p:extLst>
      <p:ext uri="{BB962C8B-B14F-4D97-AF65-F5344CB8AC3E}">
        <p14:creationId xmlns:p14="http://schemas.microsoft.com/office/powerpoint/2010/main" val="683670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Mutex: Concept</a:t>
            </a:r>
          </a:p>
        </p:txBody>
      </p:sp>
      <p:sp>
        <p:nvSpPr>
          <p:cNvPr id="3" name="Content Placeholder 2">
            <a:extLst>
              <a:ext uri="{FF2B5EF4-FFF2-40B4-BE49-F238E27FC236}">
                <a16:creationId xmlns:a16="http://schemas.microsoft.com/office/drawing/2014/main" id="{4AA4A8D4-59A1-488A-AD56-C639357CAB9E}"/>
              </a:ext>
            </a:extLst>
          </p:cNvPr>
          <p:cNvSpPr>
            <a:spLocks noGrp="1"/>
          </p:cNvSpPr>
          <p:nvPr>
            <p:ph idx="1"/>
          </p:nvPr>
        </p:nvSpPr>
        <p:spPr>
          <a:xfrm>
            <a:off x="457200" y="1071563"/>
            <a:ext cx="8435280" cy="5214937"/>
          </a:xfrm>
        </p:spPr>
        <p:txBody>
          <a:bodyPr/>
          <a:lstStyle/>
          <a:p>
            <a:pPr algn="l" fontAlgn="base" latinLnBrk="0">
              <a:buFont typeface="Arial" panose="020B0604020202020204" pitchFamily="34" charset="0"/>
              <a:buChar char="•"/>
            </a:pPr>
            <a:r>
              <a:rPr lang="en-US" sz="1800" b="0" i="0" dirty="0">
                <a:solidFill>
                  <a:srgbClr val="273239"/>
                </a:solidFill>
                <a:effectLst/>
              </a:rPr>
              <a:t>A Mutex is a lock that we set before using a shared resource and release after using it.</a:t>
            </a:r>
          </a:p>
          <a:p>
            <a:pPr algn="l" fontAlgn="base" latinLnBrk="0">
              <a:buFont typeface="Arial" panose="020B0604020202020204" pitchFamily="34" charset="0"/>
              <a:buChar char="•"/>
            </a:pPr>
            <a:r>
              <a:rPr lang="en-US" sz="1800" b="0" i="0" dirty="0">
                <a:solidFill>
                  <a:srgbClr val="273239"/>
                </a:solidFill>
                <a:effectLst/>
              </a:rPr>
              <a:t>When the lock is set, no other thread can access the locked region of code.</a:t>
            </a:r>
          </a:p>
          <a:p>
            <a:pPr algn="l" fontAlgn="base" latinLnBrk="0">
              <a:buFont typeface="Arial" panose="020B0604020202020204" pitchFamily="34" charset="0"/>
              <a:buChar char="•"/>
            </a:pPr>
            <a:r>
              <a:rPr lang="en-US" sz="1800" b="0" i="0" dirty="0">
                <a:solidFill>
                  <a:srgbClr val="273239"/>
                </a:solidFill>
                <a:effectLst/>
              </a:rPr>
              <a:t>So, we see that even if thread 2 is scheduled while thread 1 was not done accessing the shared resource and the code is locked by thread 1 using mutexes then thread 2 cannot even access that region of code.</a:t>
            </a:r>
          </a:p>
          <a:p>
            <a:pPr algn="l" fontAlgn="base" latinLnBrk="0">
              <a:buFont typeface="Arial" panose="020B0604020202020204" pitchFamily="34" charset="0"/>
              <a:buChar char="•"/>
            </a:pPr>
            <a:r>
              <a:rPr lang="en-US" sz="1800" b="0" i="0" dirty="0">
                <a:solidFill>
                  <a:srgbClr val="273239"/>
                </a:solidFill>
                <a:effectLst/>
              </a:rPr>
              <a:t>So, this ensures synchronized access of shared resources in the code.</a:t>
            </a:r>
          </a:p>
          <a:p>
            <a:pPr algn="l" fontAlgn="base" latinLnBrk="0">
              <a:buFont typeface="Arial" panose="020B0604020202020204" pitchFamily="34" charset="0"/>
              <a:buChar char="•"/>
            </a:pPr>
            <a:endParaRPr lang="en-US" sz="1800" dirty="0">
              <a:solidFill>
                <a:srgbClr val="273239"/>
              </a:solidFill>
            </a:endParaRPr>
          </a:p>
          <a:p>
            <a:pPr algn="l" fontAlgn="base" latinLnBrk="0">
              <a:buFont typeface="Arial" panose="020B0604020202020204" pitchFamily="34" charset="0"/>
              <a:buChar char="•"/>
            </a:pPr>
            <a:endParaRPr lang="en-US" sz="1800" b="0" i="0" dirty="0">
              <a:solidFill>
                <a:srgbClr val="273239"/>
              </a:solidFill>
              <a:effectLst/>
            </a:endParaRPr>
          </a:p>
          <a:p>
            <a:pPr algn="l" fontAlgn="base" latinLnBrk="0">
              <a:buFont typeface="Arial" panose="020B0604020202020204" pitchFamily="34" charset="0"/>
              <a:buChar char="•"/>
            </a:pPr>
            <a:r>
              <a:rPr lang="en-US" sz="1800" dirty="0">
                <a:solidFill>
                  <a:srgbClr val="273239"/>
                </a:solidFill>
              </a:rPr>
              <a:t>Mutex functions return values:</a:t>
            </a:r>
            <a:endParaRPr lang="en-US" sz="1400" dirty="0">
              <a:solidFill>
                <a:srgbClr val="273239"/>
              </a:solidFill>
            </a:endParaRPr>
          </a:p>
          <a:p>
            <a:pPr lvl="1" latinLnBrk="0">
              <a:buFont typeface="Arial" panose="020B0604020202020204" pitchFamily="34" charset="0"/>
              <a:buChar char="•"/>
            </a:pPr>
            <a:r>
              <a:rPr lang="en-US" sz="1400" dirty="0">
                <a:solidFill>
                  <a:srgbClr val="273239"/>
                </a:solidFill>
              </a:rPr>
              <a:t>Success: 0</a:t>
            </a:r>
          </a:p>
          <a:p>
            <a:pPr lvl="1" latinLnBrk="0">
              <a:buFont typeface="Arial" panose="020B0604020202020204" pitchFamily="34" charset="0"/>
              <a:buChar char="•"/>
            </a:pPr>
            <a:r>
              <a:rPr lang="en-US" sz="1400" b="0" i="0" dirty="0">
                <a:solidFill>
                  <a:srgbClr val="273239"/>
                </a:solidFill>
                <a:effectLst/>
              </a:rPr>
              <a:t>Fail: -1</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15</a:t>
            </a:fld>
            <a:endParaRPr lang="ko-KR" altLang="en-US"/>
          </a:p>
        </p:txBody>
      </p:sp>
    </p:spTree>
    <p:extLst>
      <p:ext uri="{BB962C8B-B14F-4D97-AF65-F5344CB8AC3E}">
        <p14:creationId xmlns:p14="http://schemas.microsoft.com/office/powerpoint/2010/main" val="2672681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Semaphore</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16</a:t>
            </a:fld>
            <a:endParaRPr lang="ko-KR" altLang="en-US"/>
          </a:p>
        </p:txBody>
      </p:sp>
      <p:sp>
        <p:nvSpPr>
          <p:cNvPr id="6" name="Content Placeholder 2">
            <a:extLst>
              <a:ext uri="{FF2B5EF4-FFF2-40B4-BE49-F238E27FC236}">
                <a16:creationId xmlns:a16="http://schemas.microsoft.com/office/drawing/2014/main" id="{BB991ABE-E32A-4E22-989E-63C447831F8A}"/>
              </a:ext>
            </a:extLst>
          </p:cNvPr>
          <p:cNvSpPr>
            <a:spLocks noGrp="1"/>
          </p:cNvSpPr>
          <p:nvPr>
            <p:ph idx="1"/>
          </p:nvPr>
        </p:nvSpPr>
        <p:spPr>
          <a:xfrm>
            <a:off x="457200" y="1071563"/>
            <a:ext cx="8229600" cy="5214937"/>
          </a:xfrm>
        </p:spPr>
        <p:txBody>
          <a:bodyPr/>
          <a:lstStyle/>
          <a:p>
            <a:pPr algn="l" fontAlgn="base">
              <a:buFont typeface="Arial" panose="020B0604020202020204" pitchFamily="34" charset="0"/>
              <a:buChar char="•"/>
            </a:pPr>
            <a:r>
              <a:rPr lang="en-US" sz="1800" b="0" i="0" dirty="0">
                <a:solidFill>
                  <a:srgbClr val="273239"/>
                </a:solidFill>
                <a:effectLst/>
              </a:rPr>
              <a:t>Concept: Single variable shared by all threads</a:t>
            </a:r>
          </a:p>
          <a:p>
            <a:pPr algn="l" fontAlgn="base">
              <a:buFont typeface="Arial" panose="020B0604020202020204" pitchFamily="34" charset="0"/>
              <a:buChar char="•"/>
            </a:pPr>
            <a:endParaRPr lang="en-US" sz="1800" dirty="0">
              <a:solidFill>
                <a:srgbClr val="273239"/>
              </a:solidFill>
            </a:endParaRPr>
          </a:p>
          <a:p>
            <a:pPr algn="l" fontAlgn="base">
              <a:buFont typeface="Arial" panose="020B0604020202020204" pitchFamily="34" charset="0"/>
              <a:buChar char="•"/>
            </a:pPr>
            <a:r>
              <a:rPr lang="en-US" sz="1800" b="0" i="0" dirty="0">
                <a:solidFill>
                  <a:srgbClr val="273239"/>
                </a:solidFill>
                <a:effectLst/>
              </a:rPr>
              <a:t>Types:</a:t>
            </a:r>
          </a:p>
          <a:p>
            <a:pPr lvl="1">
              <a:buFont typeface="Arial" panose="020B0604020202020204" pitchFamily="34" charset="0"/>
              <a:buChar char="•"/>
            </a:pPr>
            <a:r>
              <a:rPr lang="en-US" sz="1400" dirty="0">
                <a:solidFill>
                  <a:srgbClr val="273239"/>
                </a:solidFill>
              </a:rPr>
              <a:t>Binary semaphore: Mutex lock</a:t>
            </a:r>
          </a:p>
          <a:p>
            <a:pPr lvl="1">
              <a:buFont typeface="Arial" panose="020B0604020202020204" pitchFamily="34" charset="0"/>
              <a:buChar char="•"/>
            </a:pPr>
            <a:r>
              <a:rPr lang="en-US" sz="1400" b="0" i="0" dirty="0">
                <a:solidFill>
                  <a:srgbClr val="273239"/>
                </a:solidFill>
                <a:effectLst/>
              </a:rPr>
              <a:t>Counting semaphore</a:t>
            </a:r>
          </a:p>
          <a:p>
            <a:endParaRPr lang="en-US" sz="1800" dirty="0">
              <a:solidFill>
                <a:srgbClr val="273239"/>
              </a:solidFill>
            </a:endParaRPr>
          </a:p>
          <a:p>
            <a:r>
              <a:rPr lang="en-US" sz="1800" b="0" i="0" dirty="0">
                <a:solidFill>
                  <a:srgbClr val="273239"/>
                </a:solidFill>
                <a:effectLst/>
              </a:rPr>
              <a:t>Useful in creating smart applications</a:t>
            </a:r>
          </a:p>
          <a:p>
            <a:endParaRPr lang="en-US" sz="1800" dirty="0">
              <a:solidFill>
                <a:srgbClr val="273239"/>
              </a:solidFill>
            </a:endParaRPr>
          </a:p>
          <a:p>
            <a:r>
              <a:rPr lang="en-US" sz="1800" b="0" i="0" dirty="0">
                <a:solidFill>
                  <a:srgbClr val="273239"/>
                </a:solidFill>
                <a:effectLst/>
              </a:rPr>
              <a:t>Unlimited number of access controls</a:t>
            </a:r>
          </a:p>
          <a:p>
            <a:endParaRPr lang="en-US" sz="1800" dirty="0">
              <a:solidFill>
                <a:srgbClr val="273239"/>
              </a:solidFill>
            </a:endParaRPr>
          </a:p>
          <a:p>
            <a:r>
              <a:rPr lang="en-US" sz="1800" b="0" i="0" dirty="0">
                <a:solidFill>
                  <a:srgbClr val="273239"/>
                </a:solidFill>
                <a:effectLst/>
              </a:rPr>
              <a:t>Vulnerability: deadlock!</a:t>
            </a:r>
          </a:p>
        </p:txBody>
      </p:sp>
    </p:spTree>
    <p:extLst>
      <p:ext uri="{BB962C8B-B14F-4D97-AF65-F5344CB8AC3E}">
        <p14:creationId xmlns:p14="http://schemas.microsoft.com/office/powerpoint/2010/main" val="1967768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Semaphore</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17</a:t>
            </a:fld>
            <a:endParaRPr lang="ko-KR" altLang="en-US"/>
          </a:p>
        </p:txBody>
      </p:sp>
      <p:pic>
        <p:nvPicPr>
          <p:cNvPr id="6" name="Picture 5">
            <a:extLst>
              <a:ext uri="{FF2B5EF4-FFF2-40B4-BE49-F238E27FC236}">
                <a16:creationId xmlns:a16="http://schemas.microsoft.com/office/drawing/2014/main" id="{949DAD09-0CE4-4F18-849A-77EC9FF57BB6}"/>
              </a:ext>
            </a:extLst>
          </p:cNvPr>
          <p:cNvPicPr>
            <a:picLocks noChangeAspect="1"/>
          </p:cNvPicPr>
          <p:nvPr/>
        </p:nvPicPr>
        <p:blipFill>
          <a:blip r:embed="rId2"/>
          <a:stretch>
            <a:fillRect/>
          </a:stretch>
        </p:blipFill>
        <p:spPr>
          <a:xfrm>
            <a:off x="457200" y="1928812"/>
            <a:ext cx="8229600" cy="3000375"/>
          </a:xfrm>
          <a:prstGeom prst="rect">
            <a:avLst/>
          </a:prstGeom>
        </p:spPr>
      </p:pic>
    </p:spTree>
    <p:extLst>
      <p:ext uri="{BB962C8B-B14F-4D97-AF65-F5344CB8AC3E}">
        <p14:creationId xmlns:p14="http://schemas.microsoft.com/office/powerpoint/2010/main" val="1232515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Semaphore</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18</a:t>
            </a:fld>
            <a:endParaRPr lang="ko-KR" altLang="en-US"/>
          </a:p>
        </p:txBody>
      </p:sp>
      <p:pic>
        <p:nvPicPr>
          <p:cNvPr id="5" name="Picture 4">
            <a:extLst>
              <a:ext uri="{FF2B5EF4-FFF2-40B4-BE49-F238E27FC236}">
                <a16:creationId xmlns:a16="http://schemas.microsoft.com/office/drawing/2014/main" id="{2F3CAA14-8B56-4198-A55D-EC058252D342}"/>
              </a:ext>
            </a:extLst>
          </p:cNvPr>
          <p:cNvPicPr>
            <a:picLocks noChangeAspect="1"/>
          </p:cNvPicPr>
          <p:nvPr/>
        </p:nvPicPr>
        <p:blipFill>
          <a:blip r:embed="rId2"/>
          <a:stretch>
            <a:fillRect/>
          </a:stretch>
        </p:blipFill>
        <p:spPr>
          <a:xfrm>
            <a:off x="464378" y="1052736"/>
            <a:ext cx="3747582" cy="5238888"/>
          </a:xfrm>
          <a:prstGeom prst="rect">
            <a:avLst/>
          </a:prstGeom>
        </p:spPr>
      </p:pic>
      <p:graphicFrame>
        <p:nvGraphicFramePr>
          <p:cNvPr id="3" name="Table 2">
            <a:extLst>
              <a:ext uri="{FF2B5EF4-FFF2-40B4-BE49-F238E27FC236}">
                <a16:creationId xmlns:a16="http://schemas.microsoft.com/office/drawing/2014/main" id="{9EDD9C8C-AA83-3866-A075-68377046EBEF}"/>
              </a:ext>
            </a:extLst>
          </p:cNvPr>
          <p:cNvGraphicFramePr>
            <a:graphicFrameLocks noGrp="1"/>
          </p:cNvGraphicFramePr>
          <p:nvPr>
            <p:extLst>
              <p:ext uri="{D42A27DB-BD31-4B8C-83A1-F6EECF244321}">
                <p14:modId xmlns:p14="http://schemas.microsoft.com/office/powerpoint/2010/main" val="2661672418"/>
              </p:ext>
            </p:extLst>
          </p:nvPr>
        </p:nvGraphicFramePr>
        <p:xfrm>
          <a:off x="3347864" y="1628800"/>
          <a:ext cx="5544616" cy="3291840"/>
        </p:xfrm>
        <a:graphic>
          <a:graphicData uri="http://schemas.openxmlformats.org/drawingml/2006/table">
            <a:tbl>
              <a:tblPr>
                <a:tableStyleId>{35758FB7-9AC5-4552-8A53-C91805E547FA}</a:tableStyleId>
              </a:tblPr>
              <a:tblGrid>
                <a:gridCol w="2016224">
                  <a:extLst>
                    <a:ext uri="{9D8B030D-6E8A-4147-A177-3AD203B41FA5}">
                      <a16:colId xmlns:a16="http://schemas.microsoft.com/office/drawing/2014/main" val="166467301"/>
                    </a:ext>
                  </a:extLst>
                </a:gridCol>
                <a:gridCol w="3528392">
                  <a:extLst>
                    <a:ext uri="{9D8B030D-6E8A-4147-A177-3AD203B41FA5}">
                      <a16:colId xmlns:a16="http://schemas.microsoft.com/office/drawing/2014/main" val="2044065116"/>
                    </a:ext>
                  </a:extLst>
                </a:gridCol>
              </a:tblGrid>
              <a:tr h="167805">
                <a:tc>
                  <a:txBody>
                    <a:bodyPr/>
                    <a:lstStyle/>
                    <a:p>
                      <a:pPr algn="ctr" latinLnBrk="0"/>
                      <a:r>
                        <a:rPr lang="en-US" sz="1400" b="1">
                          <a:latin typeface="Times New Roman" panose="02020603050405020304" pitchFamily="18" charset="0"/>
                          <a:cs typeface="Times New Roman" panose="02020603050405020304" pitchFamily="18" charset="0"/>
                        </a:rPr>
                        <a:t>Component</a:t>
                      </a:r>
                    </a:p>
                  </a:txBody>
                  <a:tcPr anchor="ctr"/>
                </a:tc>
                <a:tc>
                  <a:txBody>
                    <a:bodyPr/>
                    <a:lstStyle/>
                    <a:p>
                      <a:pPr algn="ctr" latinLnBrk="0"/>
                      <a:r>
                        <a:rPr lang="en-US" sz="1400" b="1" dirty="0">
                          <a:latin typeface="Times New Roman" panose="02020603050405020304" pitchFamily="18" charset="0"/>
                          <a:cs typeface="Times New Roman" panose="02020603050405020304" pitchFamily="18" charset="0"/>
                        </a:rPr>
                        <a:t>Description</a:t>
                      </a:r>
                    </a:p>
                  </a:txBody>
                  <a:tcPr anchor="ctr"/>
                </a:tc>
                <a:extLst>
                  <a:ext uri="{0D108BD9-81ED-4DB2-BD59-A6C34878D82A}">
                    <a16:rowId xmlns:a16="http://schemas.microsoft.com/office/drawing/2014/main" val="1951077653"/>
                  </a:ext>
                </a:extLst>
              </a:tr>
              <a:tr h="167805">
                <a:tc>
                  <a:txBody>
                    <a:bodyPr/>
                    <a:lstStyle/>
                    <a:p>
                      <a:pPr latinLnBrk="0"/>
                      <a:r>
                        <a:rPr lang="en-US" sz="1200" dirty="0" err="1">
                          <a:latin typeface="Consolas" panose="020B0609020204030204" pitchFamily="49" charset="0"/>
                          <a:cs typeface="Times New Roman" panose="02020603050405020304" pitchFamily="18" charset="0"/>
                        </a:rPr>
                        <a:t>sem_t</a:t>
                      </a:r>
                      <a:r>
                        <a:rPr lang="en-US" sz="1200" dirty="0">
                          <a:latin typeface="Consolas" panose="020B0609020204030204" pitchFamily="49" charset="0"/>
                          <a:cs typeface="Times New Roman" panose="02020603050405020304" pitchFamily="18" charset="0"/>
                        </a:rPr>
                        <a:t> mutex;</a:t>
                      </a:r>
                    </a:p>
                  </a:txBody>
                  <a:tcPr anchor="ctr"/>
                </a:tc>
                <a:tc>
                  <a:txBody>
                    <a:bodyPr/>
                    <a:lstStyle/>
                    <a:p>
                      <a:pPr latinLnBrk="0"/>
                      <a:r>
                        <a:rPr lang="en-US" sz="1400" dirty="0">
                          <a:latin typeface="Times New Roman" panose="02020603050405020304" pitchFamily="18" charset="0"/>
                          <a:cs typeface="Times New Roman" panose="02020603050405020304" pitchFamily="18" charset="0"/>
                        </a:rPr>
                        <a:t>Declares a semaphore variable.</a:t>
                      </a:r>
                    </a:p>
                  </a:txBody>
                  <a:tcPr anchor="ctr"/>
                </a:tc>
                <a:extLst>
                  <a:ext uri="{0D108BD9-81ED-4DB2-BD59-A6C34878D82A}">
                    <a16:rowId xmlns:a16="http://schemas.microsoft.com/office/drawing/2014/main" val="2494835613"/>
                  </a:ext>
                </a:extLst>
              </a:tr>
              <a:tr h="285269">
                <a:tc>
                  <a:txBody>
                    <a:bodyPr/>
                    <a:lstStyle/>
                    <a:p>
                      <a:pPr latinLnBrk="0"/>
                      <a:r>
                        <a:rPr lang="pt-BR" sz="1200">
                          <a:latin typeface="Consolas" panose="020B0609020204030204" pitchFamily="49" charset="0"/>
                          <a:cs typeface="Times New Roman" panose="02020603050405020304" pitchFamily="18" charset="0"/>
                        </a:rPr>
                        <a:t>sem_init(&amp;mutex, 0, 1);</a:t>
                      </a:r>
                    </a:p>
                  </a:txBody>
                  <a:tcPr anchor="ctr"/>
                </a:tc>
                <a:tc>
                  <a:txBody>
                    <a:bodyPr/>
                    <a:lstStyle/>
                    <a:p>
                      <a:pPr latinLnBrk="0"/>
                      <a:r>
                        <a:rPr lang="en-US" sz="1400" dirty="0">
                          <a:latin typeface="Times New Roman" panose="02020603050405020304" pitchFamily="18" charset="0"/>
                          <a:cs typeface="Times New Roman" panose="02020603050405020304" pitchFamily="18" charset="0"/>
                        </a:rPr>
                        <a:t>Initializes it as a </a:t>
                      </a:r>
                      <a:r>
                        <a:rPr lang="en-US" sz="1400" b="1" dirty="0">
                          <a:latin typeface="Times New Roman" panose="02020603050405020304" pitchFamily="18" charset="0"/>
                          <a:cs typeface="Times New Roman" panose="02020603050405020304" pitchFamily="18" charset="0"/>
                        </a:rPr>
                        <a:t>binary semaphore</a:t>
                      </a:r>
                      <a:r>
                        <a:rPr lang="en-US" sz="1400" dirty="0">
                          <a:latin typeface="Times New Roman" panose="02020603050405020304" pitchFamily="18" charset="0"/>
                          <a:cs typeface="Times New Roman" panose="02020603050405020304" pitchFamily="18" charset="0"/>
                        </a:rPr>
                        <a:t> (value 1), meaning one thread can access at a time.</a:t>
                      </a:r>
                    </a:p>
                  </a:txBody>
                  <a:tcPr anchor="ctr"/>
                </a:tc>
                <a:extLst>
                  <a:ext uri="{0D108BD9-81ED-4DB2-BD59-A6C34878D82A}">
                    <a16:rowId xmlns:a16="http://schemas.microsoft.com/office/drawing/2014/main" val="2889952150"/>
                  </a:ext>
                </a:extLst>
              </a:tr>
              <a:tr h="167805">
                <a:tc>
                  <a:txBody>
                    <a:bodyPr/>
                    <a:lstStyle/>
                    <a:p>
                      <a:pPr latinLnBrk="0"/>
                      <a:r>
                        <a:rPr lang="en-US" sz="1200" dirty="0" err="1">
                          <a:latin typeface="Consolas" panose="020B0609020204030204" pitchFamily="49" charset="0"/>
                          <a:cs typeface="Times New Roman" panose="02020603050405020304" pitchFamily="18" charset="0"/>
                        </a:rPr>
                        <a:t>sem_wait</a:t>
                      </a:r>
                      <a:r>
                        <a:rPr lang="en-US" sz="1200" dirty="0">
                          <a:latin typeface="Consolas" panose="020B0609020204030204" pitchFamily="49" charset="0"/>
                          <a:cs typeface="Times New Roman" panose="02020603050405020304" pitchFamily="18" charset="0"/>
                        </a:rPr>
                        <a:t>(&amp;mutex);</a:t>
                      </a:r>
                    </a:p>
                  </a:txBody>
                  <a:tcPr anchor="ctr"/>
                </a:tc>
                <a:tc>
                  <a:txBody>
                    <a:bodyPr/>
                    <a:lstStyle/>
                    <a:p>
                      <a:pPr latinLnBrk="0"/>
                      <a:r>
                        <a:rPr lang="en-US" sz="1400" dirty="0">
                          <a:latin typeface="Times New Roman" panose="02020603050405020304" pitchFamily="18" charset="0"/>
                          <a:cs typeface="Times New Roman" panose="02020603050405020304" pitchFamily="18" charset="0"/>
                        </a:rPr>
                        <a:t>Decrements the semaphore. If the value is 0, the thread waits (blocks).</a:t>
                      </a:r>
                    </a:p>
                  </a:txBody>
                  <a:tcPr anchor="ctr"/>
                </a:tc>
                <a:extLst>
                  <a:ext uri="{0D108BD9-81ED-4DB2-BD59-A6C34878D82A}">
                    <a16:rowId xmlns:a16="http://schemas.microsoft.com/office/drawing/2014/main" val="2037916650"/>
                  </a:ext>
                </a:extLst>
              </a:tr>
              <a:tr h="167805">
                <a:tc>
                  <a:txBody>
                    <a:bodyPr/>
                    <a:lstStyle/>
                    <a:p>
                      <a:pPr latinLnBrk="0"/>
                      <a:r>
                        <a:rPr lang="en-US" sz="1200">
                          <a:latin typeface="Consolas" panose="020B0609020204030204" pitchFamily="49" charset="0"/>
                          <a:cs typeface="Times New Roman" panose="02020603050405020304" pitchFamily="18" charset="0"/>
                        </a:rPr>
                        <a:t>sleep(4);</a:t>
                      </a:r>
                    </a:p>
                  </a:txBody>
                  <a:tcPr anchor="ctr"/>
                </a:tc>
                <a:tc>
                  <a:txBody>
                    <a:bodyPr/>
                    <a:lstStyle/>
                    <a:p>
                      <a:pPr latinLnBrk="0"/>
                      <a:r>
                        <a:rPr lang="en-US" sz="1400">
                          <a:latin typeface="Times New Roman" panose="02020603050405020304" pitchFamily="18" charset="0"/>
                          <a:cs typeface="Times New Roman" panose="02020603050405020304" pitchFamily="18" charset="0"/>
                        </a:rPr>
                        <a:t>Simulates a </a:t>
                      </a:r>
                      <a:r>
                        <a:rPr lang="en-US" sz="1400" b="1">
                          <a:latin typeface="Times New Roman" panose="02020603050405020304" pitchFamily="18" charset="0"/>
                          <a:cs typeface="Times New Roman" panose="02020603050405020304" pitchFamily="18" charset="0"/>
                        </a:rPr>
                        <a:t>critical section</a:t>
                      </a:r>
                      <a:r>
                        <a:rPr lang="en-US" sz="1400">
                          <a:latin typeface="Times New Roman" panose="02020603050405020304" pitchFamily="18" charset="0"/>
                          <a:cs typeface="Times New Roman" panose="02020603050405020304" pitchFamily="18" charset="0"/>
                        </a:rPr>
                        <a:t>.</a:t>
                      </a:r>
                    </a:p>
                  </a:txBody>
                  <a:tcPr anchor="ctr"/>
                </a:tc>
                <a:extLst>
                  <a:ext uri="{0D108BD9-81ED-4DB2-BD59-A6C34878D82A}">
                    <a16:rowId xmlns:a16="http://schemas.microsoft.com/office/drawing/2014/main" val="947858640"/>
                  </a:ext>
                </a:extLst>
              </a:tr>
              <a:tr h="167805">
                <a:tc>
                  <a:txBody>
                    <a:bodyPr/>
                    <a:lstStyle/>
                    <a:p>
                      <a:pPr latinLnBrk="0"/>
                      <a:r>
                        <a:rPr lang="en-US" sz="1200">
                          <a:latin typeface="Consolas" panose="020B0609020204030204" pitchFamily="49" charset="0"/>
                          <a:cs typeface="Times New Roman" panose="02020603050405020304" pitchFamily="18" charset="0"/>
                        </a:rPr>
                        <a:t>sem_post(&amp;mutex);</a:t>
                      </a:r>
                    </a:p>
                  </a:txBody>
                  <a:tcPr anchor="ctr"/>
                </a:tc>
                <a:tc>
                  <a:txBody>
                    <a:bodyPr/>
                    <a:lstStyle/>
                    <a:p>
                      <a:pPr latinLnBrk="0"/>
                      <a:r>
                        <a:rPr lang="en-US" sz="1400">
                          <a:latin typeface="Times New Roman" panose="02020603050405020304" pitchFamily="18" charset="0"/>
                          <a:cs typeface="Times New Roman" panose="02020603050405020304" pitchFamily="18" charset="0"/>
                        </a:rPr>
                        <a:t>Increments the semaphore, allowing another thread to enter.</a:t>
                      </a:r>
                    </a:p>
                  </a:txBody>
                  <a:tcPr anchor="ctr"/>
                </a:tc>
                <a:extLst>
                  <a:ext uri="{0D108BD9-81ED-4DB2-BD59-A6C34878D82A}">
                    <a16:rowId xmlns:a16="http://schemas.microsoft.com/office/drawing/2014/main" val="1705722230"/>
                  </a:ext>
                </a:extLst>
              </a:tr>
              <a:tr h="167805">
                <a:tc>
                  <a:txBody>
                    <a:bodyPr/>
                    <a:lstStyle/>
                    <a:p>
                      <a:pPr latinLnBrk="0"/>
                      <a:r>
                        <a:rPr lang="en-US" sz="1200" dirty="0">
                          <a:latin typeface="Consolas" panose="020B0609020204030204" pitchFamily="49" charset="0"/>
                          <a:cs typeface="Times New Roman" panose="02020603050405020304" pitchFamily="18" charset="0"/>
                        </a:rPr>
                        <a:t>sleep(2);</a:t>
                      </a:r>
                    </a:p>
                  </a:txBody>
                  <a:tcPr anchor="ctr"/>
                </a:tc>
                <a:tc>
                  <a:txBody>
                    <a:bodyPr/>
                    <a:lstStyle/>
                    <a:p>
                      <a:pPr latinLnBrk="0"/>
                      <a:r>
                        <a:rPr lang="en-US" sz="1400">
                          <a:latin typeface="Times New Roman" panose="02020603050405020304" pitchFamily="18" charset="0"/>
                          <a:cs typeface="Times New Roman" panose="02020603050405020304" pitchFamily="18" charset="0"/>
                        </a:rPr>
                        <a:t>In main(), it delays creation of t2 so that t1 enters and holds the semaphore first.</a:t>
                      </a:r>
                    </a:p>
                  </a:txBody>
                  <a:tcPr anchor="ctr"/>
                </a:tc>
                <a:extLst>
                  <a:ext uri="{0D108BD9-81ED-4DB2-BD59-A6C34878D82A}">
                    <a16:rowId xmlns:a16="http://schemas.microsoft.com/office/drawing/2014/main" val="3032398295"/>
                  </a:ext>
                </a:extLst>
              </a:tr>
              <a:tr h="167805">
                <a:tc>
                  <a:txBody>
                    <a:bodyPr/>
                    <a:lstStyle/>
                    <a:p>
                      <a:pPr latinLnBrk="0"/>
                      <a:r>
                        <a:rPr lang="en-US" sz="1200" dirty="0" err="1">
                          <a:latin typeface="Consolas" panose="020B0609020204030204" pitchFamily="49" charset="0"/>
                          <a:cs typeface="Times New Roman" panose="02020603050405020304" pitchFamily="18" charset="0"/>
                        </a:rPr>
                        <a:t>sem_destroy</a:t>
                      </a:r>
                      <a:r>
                        <a:rPr lang="en-US" sz="1200" dirty="0">
                          <a:latin typeface="Consolas" panose="020B0609020204030204" pitchFamily="49" charset="0"/>
                          <a:cs typeface="Times New Roman" panose="02020603050405020304" pitchFamily="18" charset="0"/>
                        </a:rPr>
                        <a:t>(&amp;mutex);</a:t>
                      </a:r>
                    </a:p>
                  </a:txBody>
                  <a:tcPr anchor="ctr"/>
                </a:tc>
                <a:tc>
                  <a:txBody>
                    <a:bodyPr/>
                    <a:lstStyle/>
                    <a:p>
                      <a:pPr latinLnBrk="0"/>
                      <a:r>
                        <a:rPr lang="en-US" sz="1400" dirty="0">
                          <a:latin typeface="Times New Roman" panose="02020603050405020304" pitchFamily="18" charset="0"/>
                          <a:cs typeface="Times New Roman" panose="02020603050405020304" pitchFamily="18" charset="0"/>
                        </a:rPr>
                        <a:t>Cleans up the semaphore once done.</a:t>
                      </a:r>
                    </a:p>
                  </a:txBody>
                  <a:tcPr anchor="ctr"/>
                </a:tc>
                <a:extLst>
                  <a:ext uri="{0D108BD9-81ED-4DB2-BD59-A6C34878D82A}">
                    <a16:rowId xmlns:a16="http://schemas.microsoft.com/office/drawing/2014/main" val="2094259862"/>
                  </a:ext>
                </a:extLst>
              </a:tr>
            </a:tbl>
          </a:graphicData>
        </a:graphic>
      </p:graphicFrame>
    </p:spTree>
    <p:extLst>
      <p:ext uri="{BB962C8B-B14F-4D97-AF65-F5344CB8AC3E}">
        <p14:creationId xmlns:p14="http://schemas.microsoft.com/office/powerpoint/2010/main" val="3713637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C9D5-8CF0-EC28-9AAE-82BAD8D0C8B2}"/>
              </a:ext>
            </a:extLst>
          </p:cNvPr>
          <p:cNvSpPr>
            <a:spLocks noGrp="1"/>
          </p:cNvSpPr>
          <p:nvPr>
            <p:ph type="title"/>
          </p:nvPr>
        </p:nvSpPr>
        <p:spPr/>
        <p:txBody>
          <a:bodyPr/>
          <a:lstStyle/>
          <a:p>
            <a:r>
              <a:rPr lang="en-US" dirty="0"/>
              <a:t>Code</a:t>
            </a:r>
          </a:p>
        </p:txBody>
      </p:sp>
      <p:sp>
        <p:nvSpPr>
          <p:cNvPr id="3" name="Content Placeholder 2">
            <a:extLst>
              <a:ext uri="{FF2B5EF4-FFF2-40B4-BE49-F238E27FC236}">
                <a16:creationId xmlns:a16="http://schemas.microsoft.com/office/drawing/2014/main" id="{E55BFE8D-1EDC-9E08-8E47-4F5E4F738B26}"/>
              </a:ext>
            </a:extLst>
          </p:cNvPr>
          <p:cNvSpPr>
            <a:spLocks noGrp="1"/>
          </p:cNvSpPr>
          <p:nvPr>
            <p:ph idx="1"/>
          </p:nvPr>
        </p:nvSpPr>
        <p:spPr>
          <a:xfrm>
            <a:off x="457200" y="1071563"/>
            <a:ext cx="3757817" cy="5214937"/>
          </a:xfrm>
        </p:spPr>
        <p:txBody>
          <a:bodyPr/>
          <a:lstStyle/>
          <a:p>
            <a:pPr marL="0" indent="0">
              <a:buNone/>
            </a:pPr>
            <a:r>
              <a:rPr lang="en-US" sz="700" dirty="0">
                <a:solidFill>
                  <a:srgbClr val="00B050"/>
                </a:solidFill>
                <a:latin typeface="Consolas" panose="020B0609020204030204" pitchFamily="49" charset="0"/>
              </a:rPr>
              <a:t>// C program to demonstrate working of Semaphores</a:t>
            </a:r>
          </a:p>
          <a:p>
            <a:pPr marL="0" indent="0">
              <a:buNone/>
            </a:pPr>
            <a:r>
              <a:rPr lang="en-US" sz="700" dirty="0">
                <a:latin typeface="Consolas" panose="020B0609020204030204" pitchFamily="49" charset="0"/>
              </a:rPr>
              <a:t>#include &lt;</a:t>
            </a:r>
            <a:r>
              <a:rPr lang="en-US" sz="700" dirty="0" err="1">
                <a:latin typeface="Consolas" panose="020B0609020204030204" pitchFamily="49" charset="0"/>
              </a:rPr>
              <a:t>stdio.h</a:t>
            </a:r>
            <a:r>
              <a:rPr lang="en-US" sz="700" dirty="0">
                <a:latin typeface="Consolas" panose="020B0609020204030204" pitchFamily="49" charset="0"/>
              </a:rPr>
              <a:t>&gt;</a:t>
            </a:r>
          </a:p>
          <a:p>
            <a:pPr marL="0" indent="0">
              <a:buNone/>
            </a:pPr>
            <a:r>
              <a:rPr lang="en-US" sz="700" dirty="0">
                <a:latin typeface="Consolas" panose="020B0609020204030204" pitchFamily="49" charset="0"/>
              </a:rPr>
              <a:t>#include &lt;</a:t>
            </a:r>
            <a:r>
              <a:rPr lang="en-US" sz="700" dirty="0" err="1">
                <a:latin typeface="Consolas" panose="020B0609020204030204" pitchFamily="49" charset="0"/>
              </a:rPr>
              <a:t>pthread.h</a:t>
            </a:r>
            <a:r>
              <a:rPr lang="en-US" sz="700" dirty="0">
                <a:latin typeface="Consolas" panose="020B0609020204030204" pitchFamily="49" charset="0"/>
              </a:rPr>
              <a:t>&gt;</a:t>
            </a:r>
          </a:p>
          <a:p>
            <a:pPr marL="0" indent="0">
              <a:buNone/>
            </a:pPr>
            <a:r>
              <a:rPr lang="en-US" sz="700" dirty="0">
                <a:latin typeface="Consolas" panose="020B0609020204030204" pitchFamily="49" charset="0"/>
              </a:rPr>
              <a:t>#include &lt;</a:t>
            </a:r>
            <a:r>
              <a:rPr lang="en-US" sz="700" dirty="0" err="1">
                <a:latin typeface="Consolas" panose="020B0609020204030204" pitchFamily="49" charset="0"/>
              </a:rPr>
              <a:t>semaphore.h</a:t>
            </a:r>
            <a:r>
              <a:rPr lang="en-US" sz="700" dirty="0">
                <a:latin typeface="Consolas" panose="020B0609020204030204" pitchFamily="49" charset="0"/>
              </a:rPr>
              <a:t>&gt;</a:t>
            </a:r>
          </a:p>
          <a:p>
            <a:pPr marL="0" indent="0">
              <a:buNone/>
            </a:pPr>
            <a:r>
              <a:rPr lang="en-US" sz="700" dirty="0">
                <a:latin typeface="Consolas" panose="020B0609020204030204" pitchFamily="49" charset="0"/>
              </a:rPr>
              <a:t>#include &lt;</a:t>
            </a:r>
            <a:r>
              <a:rPr lang="en-US" sz="700" dirty="0" err="1">
                <a:latin typeface="Consolas" panose="020B0609020204030204" pitchFamily="49" charset="0"/>
              </a:rPr>
              <a:t>unistd.h</a:t>
            </a:r>
            <a:r>
              <a:rPr lang="en-US" sz="700" dirty="0">
                <a:latin typeface="Consolas" panose="020B0609020204030204" pitchFamily="49" charset="0"/>
              </a:rPr>
              <a:t>&gt;</a:t>
            </a:r>
          </a:p>
          <a:p>
            <a:pPr marL="0" indent="0">
              <a:buNone/>
            </a:pPr>
            <a:endParaRPr lang="en-US" sz="700" dirty="0">
              <a:latin typeface="Consolas" panose="020B0609020204030204" pitchFamily="49" charset="0"/>
            </a:endParaRPr>
          </a:p>
          <a:p>
            <a:pPr marL="0" indent="0">
              <a:buNone/>
            </a:pPr>
            <a:r>
              <a:rPr lang="en-US" sz="700" dirty="0" err="1">
                <a:latin typeface="Consolas" panose="020B0609020204030204" pitchFamily="49" charset="0"/>
              </a:rPr>
              <a:t>sem_t</a:t>
            </a:r>
            <a:r>
              <a:rPr lang="en-US" sz="700" dirty="0">
                <a:latin typeface="Consolas" panose="020B0609020204030204" pitchFamily="49" charset="0"/>
              </a:rPr>
              <a:t> mutex;</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void* thread(void* </a:t>
            </a:r>
            <a:r>
              <a:rPr lang="en-US" sz="700" dirty="0" err="1">
                <a:latin typeface="Consolas" panose="020B0609020204030204" pitchFamily="49" charset="0"/>
              </a:rPr>
              <a:t>arg</a:t>
            </a:r>
            <a:r>
              <a:rPr lang="en-US" sz="700" dirty="0">
                <a:latin typeface="Consolas" panose="020B0609020204030204" pitchFamily="49" charset="0"/>
              </a:rPr>
              <a:t>)</a:t>
            </a:r>
          </a:p>
          <a:p>
            <a:pPr marL="0" indent="0">
              <a:buNone/>
            </a:pPr>
            <a:r>
              <a:rPr lang="en-US" sz="700" dirty="0">
                <a:latin typeface="Consolas" panose="020B0609020204030204" pitchFamily="49" charset="0"/>
              </a:rPr>
              <a:t>{</a:t>
            </a:r>
          </a:p>
          <a:p>
            <a:pPr marL="0" indent="0">
              <a:buNone/>
            </a:pPr>
            <a:r>
              <a:rPr lang="en-US" sz="700" dirty="0">
                <a:solidFill>
                  <a:srgbClr val="00B050"/>
                </a:solidFill>
                <a:latin typeface="Consolas" panose="020B0609020204030204" pitchFamily="49" charset="0"/>
              </a:rPr>
              <a:t>    // wait</a:t>
            </a:r>
          </a:p>
          <a:p>
            <a:pPr marL="0" indent="0">
              <a:buNone/>
            </a:pPr>
            <a:r>
              <a:rPr lang="en-US" sz="700" dirty="0">
                <a:latin typeface="Consolas" panose="020B0609020204030204" pitchFamily="49" charset="0"/>
              </a:rPr>
              <a:t>    </a:t>
            </a:r>
            <a:r>
              <a:rPr lang="en-US" sz="700" dirty="0" err="1">
                <a:latin typeface="Consolas" panose="020B0609020204030204" pitchFamily="49" charset="0"/>
              </a:rPr>
              <a:t>sem_wait</a:t>
            </a:r>
            <a:r>
              <a:rPr lang="en-US" sz="700" dirty="0">
                <a:latin typeface="Consolas" panose="020B0609020204030204" pitchFamily="49" charset="0"/>
              </a:rPr>
              <a:t>(&amp;mutex);</a:t>
            </a:r>
          </a:p>
          <a:p>
            <a:pPr marL="0" indent="0">
              <a:buNone/>
            </a:pPr>
            <a:r>
              <a:rPr lang="en-US" sz="700" dirty="0">
                <a:latin typeface="Consolas" panose="020B0609020204030204" pitchFamily="49" charset="0"/>
              </a:rPr>
              <a:t>    </a:t>
            </a:r>
            <a:r>
              <a:rPr lang="en-US" sz="700" dirty="0" err="1">
                <a:latin typeface="Consolas" panose="020B0609020204030204" pitchFamily="49" charset="0"/>
              </a:rPr>
              <a:t>printf</a:t>
            </a:r>
            <a:r>
              <a:rPr lang="en-US" sz="700" dirty="0">
                <a:latin typeface="Consolas" panose="020B0609020204030204" pitchFamily="49" charset="0"/>
              </a:rPr>
              <a:t>("\</a:t>
            </a:r>
            <a:r>
              <a:rPr lang="en-US" sz="700" dirty="0" err="1">
                <a:latin typeface="Consolas" panose="020B0609020204030204" pitchFamily="49" charset="0"/>
              </a:rPr>
              <a:t>nEntered</a:t>
            </a:r>
            <a:r>
              <a:rPr lang="en-US" sz="700" dirty="0">
                <a:latin typeface="Consolas" panose="020B0609020204030204" pitchFamily="49" charset="0"/>
              </a:rPr>
              <a:t>..\n");</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a:t>
            </a:r>
            <a:r>
              <a:rPr lang="en-US" sz="700" dirty="0">
                <a:solidFill>
                  <a:srgbClr val="00B050"/>
                </a:solidFill>
                <a:latin typeface="Consolas" panose="020B0609020204030204" pitchFamily="49" charset="0"/>
              </a:rPr>
              <a:t>// critical section</a:t>
            </a:r>
          </a:p>
          <a:p>
            <a:pPr marL="0" indent="0">
              <a:buNone/>
            </a:pPr>
            <a:r>
              <a:rPr lang="en-US" sz="700" dirty="0">
                <a:latin typeface="Consolas" panose="020B0609020204030204" pitchFamily="49" charset="0"/>
              </a:rPr>
              <a:t>    sleep(4);</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a:t>
            </a:r>
            <a:r>
              <a:rPr lang="en-US" sz="700" dirty="0">
                <a:solidFill>
                  <a:srgbClr val="00B050"/>
                </a:solidFill>
                <a:latin typeface="Consolas" panose="020B0609020204030204" pitchFamily="49" charset="0"/>
              </a:rPr>
              <a:t>// signal</a:t>
            </a:r>
          </a:p>
          <a:p>
            <a:pPr marL="0" indent="0">
              <a:buNone/>
            </a:pPr>
            <a:r>
              <a:rPr lang="en-US" sz="700" dirty="0">
                <a:latin typeface="Consolas" panose="020B0609020204030204" pitchFamily="49" charset="0"/>
              </a:rPr>
              <a:t>    </a:t>
            </a:r>
            <a:r>
              <a:rPr lang="en-US" sz="700" dirty="0" err="1">
                <a:latin typeface="Consolas" panose="020B0609020204030204" pitchFamily="49" charset="0"/>
              </a:rPr>
              <a:t>printf</a:t>
            </a:r>
            <a:r>
              <a:rPr lang="en-US" sz="700" dirty="0">
                <a:latin typeface="Consolas" panose="020B0609020204030204" pitchFamily="49" charset="0"/>
              </a:rPr>
              <a:t>("\</a:t>
            </a:r>
            <a:r>
              <a:rPr lang="en-US" sz="700" dirty="0" err="1">
                <a:latin typeface="Consolas" panose="020B0609020204030204" pitchFamily="49" charset="0"/>
              </a:rPr>
              <a:t>nJust</a:t>
            </a:r>
            <a:r>
              <a:rPr lang="en-US" sz="700" dirty="0">
                <a:latin typeface="Consolas" panose="020B0609020204030204" pitchFamily="49" charset="0"/>
              </a:rPr>
              <a:t> Exiting...\n");</a:t>
            </a:r>
          </a:p>
          <a:p>
            <a:pPr marL="0" indent="0">
              <a:buNone/>
            </a:pPr>
            <a:r>
              <a:rPr lang="en-US" sz="700" dirty="0">
                <a:latin typeface="Consolas" panose="020B0609020204030204" pitchFamily="49" charset="0"/>
              </a:rPr>
              <a:t>    </a:t>
            </a:r>
            <a:r>
              <a:rPr lang="en-US" sz="700" dirty="0" err="1">
                <a:latin typeface="Consolas" panose="020B0609020204030204" pitchFamily="49" charset="0"/>
              </a:rPr>
              <a:t>sem_post</a:t>
            </a:r>
            <a:r>
              <a:rPr lang="en-US" sz="700" dirty="0">
                <a:latin typeface="Consolas" panose="020B0609020204030204" pitchFamily="49" charset="0"/>
              </a:rPr>
              <a:t>(&amp;mutex);</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return NULL;</a:t>
            </a:r>
          </a:p>
          <a:p>
            <a:pPr marL="0" indent="0">
              <a:buNone/>
            </a:pPr>
            <a:r>
              <a:rPr lang="en-US" sz="700" dirty="0">
                <a:latin typeface="Consolas" panose="020B0609020204030204" pitchFamily="49" charset="0"/>
              </a:rPr>
              <a:t>}</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int main()</a:t>
            </a:r>
          </a:p>
          <a:p>
            <a:pPr marL="0" indent="0">
              <a:buNone/>
            </a:pPr>
            <a:r>
              <a:rPr lang="en-US" sz="700" dirty="0">
                <a:latin typeface="Consolas" panose="020B0609020204030204" pitchFamily="49" charset="0"/>
              </a:rPr>
              <a:t>{</a:t>
            </a:r>
          </a:p>
          <a:p>
            <a:pPr marL="0" indent="0">
              <a:buNone/>
            </a:pPr>
            <a:r>
              <a:rPr lang="en-US" sz="700" dirty="0">
                <a:latin typeface="Consolas" panose="020B0609020204030204" pitchFamily="49" charset="0"/>
              </a:rPr>
              <a:t>    </a:t>
            </a:r>
            <a:r>
              <a:rPr lang="en-US" sz="700" dirty="0" err="1">
                <a:latin typeface="Consolas" panose="020B0609020204030204" pitchFamily="49" charset="0"/>
              </a:rPr>
              <a:t>sem_init</a:t>
            </a:r>
            <a:r>
              <a:rPr lang="en-US" sz="700" dirty="0">
                <a:latin typeface="Consolas" panose="020B0609020204030204" pitchFamily="49" charset="0"/>
              </a:rPr>
              <a:t>(&amp;mutex, 0, 1); </a:t>
            </a:r>
            <a:r>
              <a:rPr lang="en-US" sz="700" dirty="0">
                <a:solidFill>
                  <a:srgbClr val="00B050"/>
                </a:solidFill>
                <a:latin typeface="Consolas" panose="020B0609020204030204" pitchFamily="49" charset="0"/>
              </a:rPr>
              <a:t>// 1 = binary semaphore (acts like a mutex)</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a:t>
            </a:r>
            <a:r>
              <a:rPr lang="en-US" sz="700" dirty="0" err="1">
                <a:latin typeface="Consolas" panose="020B0609020204030204" pitchFamily="49" charset="0"/>
              </a:rPr>
              <a:t>pthread_t</a:t>
            </a:r>
            <a:r>
              <a:rPr lang="en-US" sz="700" dirty="0">
                <a:latin typeface="Consolas" panose="020B0609020204030204" pitchFamily="49" charset="0"/>
              </a:rPr>
              <a:t> t1, t2;</a:t>
            </a:r>
          </a:p>
          <a:p>
            <a:pPr marL="0" indent="0">
              <a:buNone/>
            </a:pPr>
            <a:r>
              <a:rPr lang="en-US" sz="700" dirty="0">
                <a:latin typeface="Consolas" panose="020B0609020204030204" pitchFamily="49" charset="0"/>
              </a:rPr>
              <a:t>    </a:t>
            </a:r>
            <a:r>
              <a:rPr lang="en-US" sz="700" dirty="0" err="1">
                <a:latin typeface="Consolas" panose="020B0609020204030204" pitchFamily="49" charset="0"/>
              </a:rPr>
              <a:t>pthread_create</a:t>
            </a:r>
            <a:r>
              <a:rPr lang="en-US" sz="700" dirty="0">
                <a:latin typeface="Consolas" panose="020B0609020204030204" pitchFamily="49" charset="0"/>
              </a:rPr>
              <a:t>(&amp;t1, NULL, thread, NULL);</a:t>
            </a:r>
          </a:p>
          <a:p>
            <a:pPr marL="0" indent="0">
              <a:buNone/>
            </a:pPr>
            <a:r>
              <a:rPr lang="en-US" sz="700" dirty="0">
                <a:latin typeface="Consolas" panose="020B0609020204030204" pitchFamily="49" charset="0"/>
              </a:rPr>
              <a:t>    sleep(2);  </a:t>
            </a:r>
            <a:r>
              <a:rPr lang="en-US" sz="700" dirty="0">
                <a:solidFill>
                  <a:srgbClr val="00B050"/>
                </a:solidFill>
                <a:latin typeface="Consolas" panose="020B0609020204030204" pitchFamily="49" charset="0"/>
              </a:rPr>
              <a:t>// Delay to let t1 enter critical section</a:t>
            </a:r>
          </a:p>
          <a:p>
            <a:pPr marL="0" indent="0">
              <a:buNone/>
            </a:pPr>
            <a:r>
              <a:rPr lang="en-US" sz="700" dirty="0">
                <a:latin typeface="Consolas" panose="020B0609020204030204" pitchFamily="49" charset="0"/>
              </a:rPr>
              <a:t>    </a:t>
            </a:r>
            <a:r>
              <a:rPr lang="en-US" sz="700" dirty="0" err="1">
                <a:latin typeface="Consolas" panose="020B0609020204030204" pitchFamily="49" charset="0"/>
              </a:rPr>
              <a:t>pthread_create</a:t>
            </a:r>
            <a:r>
              <a:rPr lang="en-US" sz="700" dirty="0">
                <a:latin typeface="Consolas" panose="020B0609020204030204" pitchFamily="49" charset="0"/>
              </a:rPr>
              <a:t>(&amp;t2, NULL, thread, NULL);</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a:t>
            </a:r>
            <a:r>
              <a:rPr lang="en-US" sz="700" dirty="0" err="1">
                <a:latin typeface="Consolas" panose="020B0609020204030204" pitchFamily="49" charset="0"/>
              </a:rPr>
              <a:t>pthread_join</a:t>
            </a:r>
            <a:r>
              <a:rPr lang="en-US" sz="700" dirty="0">
                <a:latin typeface="Consolas" panose="020B0609020204030204" pitchFamily="49" charset="0"/>
              </a:rPr>
              <a:t>(t1, NULL);</a:t>
            </a:r>
          </a:p>
          <a:p>
            <a:pPr marL="0" indent="0">
              <a:buNone/>
            </a:pPr>
            <a:r>
              <a:rPr lang="en-US" sz="700" dirty="0">
                <a:latin typeface="Consolas" panose="020B0609020204030204" pitchFamily="49" charset="0"/>
              </a:rPr>
              <a:t>    </a:t>
            </a:r>
            <a:r>
              <a:rPr lang="en-US" sz="700" dirty="0" err="1">
                <a:latin typeface="Consolas" panose="020B0609020204030204" pitchFamily="49" charset="0"/>
              </a:rPr>
              <a:t>pthread_join</a:t>
            </a:r>
            <a:r>
              <a:rPr lang="en-US" sz="700" dirty="0">
                <a:latin typeface="Consolas" panose="020B0609020204030204" pitchFamily="49" charset="0"/>
              </a:rPr>
              <a:t>(t2, NULL);</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a:t>
            </a:r>
            <a:r>
              <a:rPr lang="en-US" sz="700" dirty="0" err="1">
                <a:latin typeface="Consolas" panose="020B0609020204030204" pitchFamily="49" charset="0"/>
              </a:rPr>
              <a:t>sem_destroy</a:t>
            </a:r>
            <a:r>
              <a:rPr lang="en-US" sz="700" dirty="0">
                <a:latin typeface="Consolas" panose="020B0609020204030204" pitchFamily="49" charset="0"/>
              </a:rPr>
              <a:t>(&amp;mutex);</a:t>
            </a:r>
          </a:p>
          <a:p>
            <a:pPr marL="0" indent="0">
              <a:buNone/>
            </a:pPr>
            <a:endParaRPr lang="en-US" sz="700" dirty="0">
              <a:latin typeface="Consolas" panose="020B0609020204030204" pitchFamily="49" charset="0"/>
            </a:endParaRPr>
          </a:p>
          <a:p>
            <a:pPr marL="0" indent="0">
              <a:buNone/>
            </a:pPr>
            <a:r>
              <a:rPr lang="en-US" sz="700" dirty="0">
                <a:latin typeface="Consolas" panose="020B0609020204030204" pitchFamily="49" charset="0"/>
              </a:rPr>
              <a:t>    return 0;</a:t>
            </a:r>
          </a:p>
          <a:p>
            <a:pPr marL="0" indent="0">
              <a:buNone/>
            </a:pPr>
            <a:r>
              <a:rPr lang="en-US" sz="700" dirty="0">
                <a:latin typeface="Consolas" panose="020B0609020204030204" pitchFamily="49" charset="0"/>
              </a:rPr>
              <a:t>}</a:t>
            </a:r>
          </a:p>
          <a:p>
            <a:pPr marL="0" indent="0">
              <a:buNone/>
            </a:pPr>
            <a:endParaRPr lang="en-US" sz="700" dirty="0">
              <a:latin typeface="Consolas" panose="020B0609020204030204" pitchFamily="49" charset="0"/>
            </a:endParaRPr>
          </a:p>
        </p:txBody>
      </p:sp>
      <p:sp>
        <p:nvSpPr>
          <p:cNvPr id="4" name="Slide Number Placeholder 3">
            <a:extLst>
              <a:ext uri="{FF2B5EF4-FFF2-40B4-BE49-F238E27FC236}">
                <a16:creationId xmlns:a16="http://schemas.microsoft.com/office/drawing/2014/main" id="{2E0E8504-E5AF-4A32-06E2-EC7255B78C0A}"/>
              </a:ext>
            </a:extLst>
          </p:cNvPr>
          <p:cNvSpPr>
            <a:spLocks noGrp="1"/>
          </p:cNvSpPr>
          <p:nvPr>
            <p:ph type="sldNum" sz="quarter" idx="12"/>
          </p:nvPr>
        </p:nvSpPr>
        <p:spPr/>
        <p:txBody>
          <a:bodyPr/>
          <a:lstStyle/>
          <a:p>
            <a:pPr>
              <a:defRPr/>
            </a:pPr>
            <a:fld id="{CA4AC7C1-D12F-41DB-AB4A-A9F0A9959DA2}" type="slidenum">
              <a:rPr lang="ko-KR" altLang="en-US" smtClean="0"/>
              <a:pPr>
                <a:defRPr/>
              </a:pPr>
              <a:t>19</a:t>
            </a:fld>
            <a:endParaRPr lang="ko-KR" altLang="en-US"/>
          </a:p>
        </p:txBody>
      </p:sp>
      <p:pic>
        <p:nvPicPr>
          <p:cNvPr id="8" name="Picture 7">
            <a:extLst>
              <a:ext uri="{FF2B5EF4-FFF2-40B4-BE49-F238E27FC236}">
                <a16:creationId xmlns:a16="http://schemas.microsoft.com/office/drawing/2014/main" id="{8A4232BA-AAC8-4CD0-967B-D4AA79A013F7}"/>
              </a:ext>
            </a:extLst>
          </p:cNvPr>
          <p:cNvPicPr>
            <a:picLocks noChangeAspect="1"/>
          </p:cNvPicPr>
          <p:nvPr/>
        </p:nvPicPr>
        <p:blipFill>
          <a:blip r:embed="rId2"/>
          <a:stretch>
            <a:fillRect/>
          </a:stretch>
        </p:blipFill>
        <p:spPr>
          <a:xfrm>
            <a:off x="4215017" y="1196752"/>
            <a:ext cx="4676366" cy="3084562"/>
          </a:xfrm>
          <a:prstGeom prst="rect">
            <a:avLst/>
          </a:prstGeom>
        </p:spPr>
      </p:pic>
      <p:pic>
        <p:nvPicPr>
          <p:cNvPr id="7" name="Picture 6">
            <a:extLst>
              <a:ext uri="{FF2B5EF4-FFF2-40B4-BE49-F238E27FC236}">
                <a16:creationId xmlns:a16="http://schemas.microsoft.com/office/drawing/2014/main" id="{FB913DF7-8546-5375-D363-7FFFB14645FA}"/>
              </a:ext>
            </a:extLst>
          </p:cNvPr>
          <p:cNvPicPr>
            <a:picLocks noChangeAspect="1"/>
          </p:cNvPicPr>
          <p:nvPr/>
        </p:nvPicPr>
        <p:blipFill>
          <a:blip r:embed="rId3"/>
          <a:stretch>
            <a:fillRect/>
          </a:stretch>
        </p:blipFill>
        <p:spPr>
          <a:xfrm>
            <a:off x="5960942" y="4472518"/>
            <a:ext cx="2930441" cy="1673577"/>
          </a:xfrm>
          <a:prstGeom prst="rect">
            <a:avLst/>
          </a:prstGeom>
        </p:spPr>
      </p:pic>
    </p:spTree>
    <p:extLst>
      <p:ext uri="{BB962C8B-B14F-4D97-AF65-F5344CB8AC3E}">
        <p14:creationId xmlns:p14="http://schemas.microsoft.com/office/powerpoint/2010/main" val="129078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7A0-EE3E-6743-BFA8-2CB7132F4454}"/>
              </a:ext>
            </a:extLst>
          </p:cNvPr>
          <p:cNvSpPr>
            <a:spLocks noGrp="1"/>
          </p:cNvSpPr>
          <p:nvPr>
            <p:ph type="title"/>
          </p:nvPr>
        </p:nvSpPr>
        <p:spPr/>
        <p:txBody>
          <a:bodyPr/>
          <a:lstStyle/>
          <a:p>
            <a:r>
              <a:rPr lang="en-US" dirty="0"/>
              <a:t>Development Environment</a:t>
            </a:r>
          </a:p>
        </p:txBody>
      </p:sp>
      <p:sp>
        <p:nvSpPr>
          <p:cNvPr id="4" name="Slide Number Placeholder 3">
            <a:extLst>
              <a:ext uri="{FF2B5EF4-FFF2-40B4-BE49-F238E27FC236}">
                <a16:creationId xmlns:a16="http://schemas.microsoft.com/office/drawing/2014/main" id="{D246ECAD-7111-0542-B6C6-8251DC28A0CF}"/>
              </a:ext>
            </a:extLst>
          </p:cNvPr>
          <p:cNvSpPr>
            <a:spLocks noGrp="1"/>
          </p:cNvSpPr>
          <p:nvPr>
            <p:ph type="sldNum" sz="quarter" idx="12"/>
          </p:nvPr>
        </p:nvSpPr>
        <p:spPr/>
        <p:txBody>
          <a:bodyPr/>
          <a:lstStyle/>
          <a:p>
            <a:pPr>
              <a:defRPr/>
            </a:pPr>
            <a:fld id="{CA4AC7C1-D12F-41DB-AB4A-A9F0A9959DA2}" type="slidenum">
              <a:rPr lang="ko-KR" altLang="en-US" smtClean="0"/>
              <a:pPr>
                <a:defRPr/>
              </a:pPr>
              <a:t>2</a:t>
            </a:fld>
            <a:endParaRPr lang="ko-KR" altLang="en-US"/>
          </a:p>
        </p:txBody>
      </p:sp>
      <p:pic>
        <p:nvPicPr>
          <p:cNvPr id="1026" name="Picture 2" descr="Free Icon | Server">
            <a:extLst>
              <a:ext uri="{FF2B5EF4-FFF2-40B4-BE49-F238E27FC236}">
                <a16:creationId xmlns:a16="http://schemas.microsoft.com/office/drawing/2014/main" id="{62BFB310-0B43-4FF4-A78F-10454D978B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93776"/>
            <a:ext cx="2870448" cy="28704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D456622-E9DA-4FF1-AE88-0EA0B9BDC9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2209800"/>
            <a:ext cx="1219200" cy="1219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F1D2211-B452-4532-8C60-00FF841B147E}"/>
              </a:ext>
            </a:extLst>
          </p:cNvPr>
          <p:cNvSpPr txBox="1"/>
          <p:nvPr/>
        </p:nvSpPr>
        <p:spPr>
          <a:xfrm>
            <a:off x="755576" y="5085184"/>
            <a:ext cx="3106941" cy="369332"/>
          </a:xfrm>
          <a:prstGeom prst="rect">
            <a:avLst/>
          </a:prstGeom>
          <a:noFill/>
        </p:spPr>
        <p:txBody>
          <a:bodyPr wrap="none" rtlCol="0">
            <a:spAutoFit/>
          </a:bodyPr>
          <a:lstStyle/>
          <a:p>
            <a:r>
              <a:rPr lang="en-US" b="1" dirty="0" err="1"/>
              <a:t>MicroServer</a:t>
            </a:r>
            <a:r>
              <a:rPr lang="en-US" b="1" dirty="0"/>
              <a:t> (Ubuntu 20.04)</a:t>
            </a:r>
          </a:p>
        </p:txBody>
      </p:sp>
      <p:sp>
        <p:nvSpPr>
          <p:cNvPr id="7" name="TextBox 6">
            <a:extLst>
              <a:ext uri="{FF2B5EF4-FFF2-40B4-BE49-F238E27FC236}">
                <a16:creationId xmlns:a16="http://schemas.microsoft.com/office/drawing/2014/main" id="{60D3DC33-9F8A-4181-8E0C-754DAE2C393A}"/>
              </a:ext>
            </a:extLst>
          </p:cNvPr>
          <p:cNvSpPr txBox="1"/>
          <p:nvPr/>
        </p:nvSpPr>
        <p:spPr>
          <a:xfrm>
            <a:off x="5970438" y="3919394"/>
            <a:ext cx="2598788" cy="369332"/>
          </a:xfrm>
          <a:prstGeom prst="rect">
            <a:avLst/>
          </a:prstGeom>
          <a:noFill/>
        </p:spPr>
        <p:txBody>
          <a:bodyPr wrap="none" rtlCol="0">
            <a:spAutoFit/>
          </a:bodyPr>
          <a:lstStyle/>
          <a:p>
            <a:r>
              <a:rPr lang="en-US" b="1" dirty="0"/>
              <a:t>Putty (Remote access)</a:t>
            </a:r>
          </a:p>
        </p:txBody>
      </p:sp>
      <p:cxnSp>
        <p:nvCxnSpPr>
          <p:cNvPr id="6" name="Straight Arrow Connector 5">
            <a:extLst>
              <a:ext uri="{FF2B5EF4-FFF2-40B4-BE49-F238E27FC236}">
                <a16:creationId xmlns:a16="http://schemas.microsoft.com/office/drawing/2014/main" id="{052EFC22-B23B-4DAE-A569-B6EAA835513E}"/>
              </a:ext>
            </a:extLst>
          </p:cNvPr>
          <p:cNvCxnSpPr/>
          <p:nvPr/>
        </p:nvCxnSpPr>
        <p:spPr>
          <a:xfrm flipH="1">
            <a:off x="4283968" y="2996952"/>
            <a:ext cx="1800200" cy="216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7700278"/>
      </p:ext>
    </p:extLst>
  </p:cSld>
  <p:clrMapOvr>
    <a:masterClrMapping/>
  </p:clrMapOvr>
  <mc:AlternateContent xmlns:mc="http://schemas.openxmlformats.org/markup-compatibility/2006" xmlns:p14="http://schemas.microsoft.com/office/powerpoint/2010/main">
    <mc:Choice Requires="p14">
      <p:transition spd="slow" p14:dur="2000" advTm="94447"/>
    </mc:Choice>
    <mc:Fallback xmlns="">
      <p:transition spd="slow" advTm="9444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Mutex vs Semaphore</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20</a:t>
            </a:fld>
            <a:endParaRPr lang="ko-KR" altLang="en-US"/>
          </a:p>
        </p:txBody>
      </p:sp>
      <p:sp>
        <p:nvSpPr>
          <p:cNvPr id="6" name="Content Placeholder 2">
            <a:extLst>
              <a:ext uri="{FF2B5EF4-FFF2-40B4-BE49-F238E27FC236}">
                <a16:creationId xmlns:a16="http://schemas.microsoft.com/office/drawing/2014/main" id="{BB991ABE-E32A-4E22-989E-63C447831F8A}"/>
              </a:ext>
            </a:extLst>
          </p:cNvPr>
          <p:cNvSpPr>
            <a:spLocks noGrp="1"/>
          </p:cNvSpPr>
          <p:nvPr>
            <p:ph idx="1"/>
          </p:nvPr>
        </p:nvSpPr>
        <p:spPr>
          <a:xfrm>
            <a:off x="457200" y="1071563"/>
            <a:ext cx="8229600" cy="5214937"/>
          </a:xfrm>
        </p:spPr>
        <p:txBody>
          <a:bodyPr/>
          <a:lstStyle/>
          <a:p>
            <a:pPr algn="l" fontAlgn="base">
              <a:buFont typeface="Arial" panose="020B0604020202020204" pitchFamily="34" charset="0"/>
              <a:buChar char="•"/>
            </a:pPr>
            <a:r>
              <a:rPr lang="en-US" dirty="0">
                <a:solidFill>
                  <a:srgbClr val="273239"/>
                </a:solidFill>
              </a:rPr>
              <a:t>Mutex:</a:t>
            </a:r>
          </a:p>
          <a:p>
            <a:pPr lvl="1">
              <a:buFont typeface="Arial" panose="020B0604020202020204" pitchFamily="34" charset="0"/>
              <a:buChar char="•"/>
            </a:pPr>
            <a:r>
              <a:rPr lang="en-US" sz="1800" i="0" dirty="0">
                <a:solidFill>
                  <a:srgbClr val="273239"/>
                </a:solidFill>
                <a:effectLst/>
              </a:rPr>
              <a:t>Locking mechanism</a:t>
            </a:r>
          </a:p>
          <a:p>
            <a:pPr lvl="1">
              <a:buFont typeface="Arial" panose="020B0604020202020204" pitchFamily="34" charset="0"/>
              <a:buChar char="•"/>
            </a:pPr>
            <a:r>
              <a:rPr lang="en-US" sz="1800" dirty="0">
                <a:solidFill>
                  <a:srgbClr val="273239"/>
                </a:solidFill>
              </a:rPr>
              <a:t>Object</a:t>
            </a:r>
          </a:p>
          <a:p>
            <a:pPr lvl="1">
              <a:buFont typeface="Arial" panose="020B0604020202020204" pitchFamily="34" charset="0"/>
              <a:buChar char="•"/>
            </a:pPr>
            <a:r>
              <a:rPr lang="en-US" sz="1800" i="0" dirty="0">
                <a:solidFill>
                  <a:srgbClr val="273239"/>
                </a:solidFill>
                <a:effectLst/>
              </a:rPr>
              <a:t>Accesses one at a time</a:t>
            </a:r>
          </a:p>
          <a:p>
            <a:pPr lvl="1">
              <a:buFont typeface="Arial" panose="020B0604020202020204" pitchFamily="34" charset="0"/>
              <a:buChar char="•"/>
            </a:pPr>
            <a:r>
              <a:rPr lang="en-US" sz="1800" i="0" dirty="0">
                <a:solidFill>
                  <a:srgbClr val="273239"/>
                </a:solidFill>
                <a:effectLst/>
              </a:rPr>
              <a:t>Accessible only by one process at a time</a:t>
            </a:r>
          </a:p>
          <a:p>
            <a:pPr lvl="1">
              <a:buFont typeface="Arial" panose="020B0604020202020204" pitchFamily="34" charset="0"/>
              <a:buChar char="•"/>
            </a:pPr>
            <a:endParaRPr lang="en-US" sz="1800" dirty="0">
              <a:solidFill>
                <a:srgbClr val="273239"/>
              </a:solidFill>
            </a:endParaRPr>
          </a:p>
          <a:p>
            <a:pPr lvl="1">
              <a:buFont typeface="Arial" panose="020B0604020202020204" pitchFamily="34" charset="0"/>
              <a:buChar char="•"/>
            </a:pPr>
            <a:endParaRPr lang="en-US" sz="1800" i="0" dirty="0">
              <a:solidFill>
                <a:srgbClr val="273239"/>
              </a:solidFill>
              <a:effectLst/>
            </a:endParaRPr>
          </a:p>
          <a:p>
            <a:r>
              <a:rPr lang="en-US" dirty="0">
                <a:solidFill>
                  <a:srgbClr val="273239"/>
                </a:solidFill>
              </a:rPr>
              <a:t>Semaphore:</a:t>
            </a:r>
          </a:p>
          <a:p>
            <a:pPr lvl="1"/>
            <a:r>
              <a:rPr lang="en-US" sz="1800" i="0" dirty="0">
                <a:solidFill>
                  <a:srgbClr val="273239"/>
                </a:solidFill>
                <a:effectLst/>
              </a:rPr>
              <a:t>Signaling mechanism</a:t>
            </a:r>
          </a:p>
          <a:p>
            <a:pPr lvl="1"/>
            <a:r>
              <a:rPr lang="en-US" sz="1800" dirty="0">
                <a:solidFill>
                  <a:srgbClr val="273239"/>
                </a:solidFill>
              </a:rPr>
              <a:t>Integer variable</a:t>
            </a:r>
          </a:p>
          <a:p>
            <a:pPr lvl="1"/>
            <a:r>
              <a:rPr lang="en-US" sz="1800" dirty="0">
                <a:solidFill>
                  <a:srgbClr val="273239"/>
                </a:solidFill>
              </a:rPr>
              <a:t>Multiple processes and finite accesses</a:t>
            </a:r>
          </a:p>
          <a:p>
            <a:pPr lvl="1"/>
            <a:r>
              <a:rPr lang="en-US" sz="1800" dirty="0">
                <a:solidFill>
                  <a:srgbClr val="273239"/>
                </a:solidFill>
              </a:rPr>
              <a:t>Accessible by all threads but modified by only one</a:t>
            </a:r>
          </a:p>
          <a:p>
            <a:pPr lvl="1"/>
            <a:endParaRPr lang="en-US" sz="1800" i="0" dirty="0">
              <a:solidFill>
                <a:srgbClr val="273239"/>
              </a:solidFill>
              <a:effectLst/>
            </a:endParaRPr>
          </a:p>
        </p:txBody>
      </p:sp>
    </p:spTree>
    <p:extLst>
      <p:ext uri="{BB962C8B-B14F-4D97-AF65-F5344CB8AC3E}">
        <p14:creationId xmlns:p14="http://schemas.microsoft.com/office/powerpoint/2010/main" val="2065259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Deadlock</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21</a:t>
            </a:fld>
            <a:endParaRPr lang="ko-KR" altLang="en-US"/>
          </a:p>
        </p:txBody>
      </p:sp>
      <p:sp>
        <p:nvSpPr>
          <p:cNvPr id="6" name="Content Placeholder 2">
            <a:extLst>
              <a:ext uri="{FF2B5EF4-FFF2-40B4-BE49-F238E27FC236}">
                <a16:creationId xmlns:a16="http://schemas.microsoft.com/office/drawing/2014/main" id="{BB991ABE-E32A-4E22-989E-63C447831F8A}"/>
              </a:ext>
            </a:extLst>
          </p:cNvPr>
          <p:cNvSpPr>
            <a:spLocks noGrp="1"/>
          </p:cNvSpPr>
          <p:nvPr>
            <p:ph idx="1"/>
          </p:nvPr>
        </p:nvSpPr>
        <p:spPr>
          <a:xfrm>
            <a:off x="457200" y="4113374"/>
            <a:ext cx="8229600" cy="2173126"/>
          </a:xfrm>
        </p:spPr>
        <p:txBody>
          <a:bodyPr/>
          <a:lstStyle/>
          <a:p>
            <a:pPr latinLnBrk="0"/>
            <a:r>
              <a:rPr lang="en-US" sz="1600" b="1" i="1" dirty="0">
                <a:solidFill>
                  <a:srgbClr val="273239"/>
                </a:solidFill>
                <a:effectLst/>
              </a:rPr>
              <a:t>Deadlock </a:t>
            </a:r>
            <a:r>
              <a:rPr lang="en-US" sz="1600" b="0" i="0" dirty="0">
                <a:solidFill>
                  <a:srgbClr val="273239"/>
                </a:solidFill>
                <a:effectLst/>
              </a:rPr>
              <a:t>is a situation where a set of processes are blocked because each process is holding a resource and waiting for another resource acquired by some other process. </a:t>
            </a:r>
          </a:p>
          <a:p>
            <a:pPr latinLnBrk="0"/>
            <a:endParaRPr lang="en-US" sz="1600" b="0" i="0" dirty="0">
              <a:solidFill>
                <a:srgbClr val="273239"/>
              </a:solidFill>
              <a:effectLst/>
            </a:endParaRPr>
          </a:p>
          <a:p>
            <a:pPr latinLnBrk="0"/>
            <a:r>
              <a:rPr lang="en-US" sz="1600" b="0" i="0" dirty="0">
                <a:solidFill>
                  <a:srgbClr val="273239"/>
                </a:solidFill>
                <a:effectLst/>
              </a:rPr>
              <a:t>Consider an example when two trains are coming toward each other on the same track and there is only one track, none of the trains can move once they are in front of each other. </a:t>
            </a:r>
          </a:p>
        </p:txBody>
      </p:sp>
      <p:pic>
        <p:nvPicPr>
          <p:cNvPr id="1026" name="Picture 2" descr="Deadlock - an overview | ScienceDirect Topics">
            <a:extLst>
              <a:ext uri="{FF2B5EF4-FFF2-40B4-BE49-F238E27FC236}">
                <a16:creationId xmlns:a16="http://schemas.microsoft.com/office/drawing/2014/main" id="{15AF029F-8E0A-4078-BE0E-8C6CBE797F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386" y="1255874"/>
            <a:ext cx="4151228" cy="2173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537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18CBB-DEB2-9B06-D19A-E52BFBEB05AB}"/>
              </a:ext>
            </a:extLst>
          </p:cNvPr>
          <p:cNvSpPr>
            <a:spLocks noGrp="1"/>
          </p:cNvSpPr>
          <p:nvPr>
            <p:ph type="title"/>
          </p:nvPr>
        </p:nvSpPr>
        <p:spPr/>
        <p:txBody>
          <a:bodyPr/>
          <a:lstStyle/>
          <a:p>
            <a:r>
              <a:rPr lang="en-US" dirty="0"/>
              <a:t>Core Threading Concepts</a:t>
            </a:r>
          </a:p>
        </p:txBody>
      </p:sp>
      <p:graphicFrame>
        <p:nvGraphicFramePr>
          <p:cNvPr id="5" name="Content Placeholder 4">
            <a:extLst>
              <a:ext uri="{FF2B5EF4-FFF2-40B4-BE49-F238E27FC236}">
                <a16:creationId xmlns:a16="http://schemas.microsoft.com/office/drawing/2014/main" id="{548EB098-2DF0-5CFE-258E-7BFB76A81DE0}"/>
              </a:ext>
            </a:extLst>
          </p:cNvPr>
          <p:cNvGraphicFramePr>
            <a:graphicFrameLocks noGrp="1"/>
          </p:cNvGraphicFramePr>
          <p:nvPr>
            <p:ph idx="1"/>
            <p:extLst>
              <p:ext uri="{D42A27DB-BD31-4B8C-83A1-F6EECF244321}">
                <p14:modId xmlns:p14="http://schemas.microsoft.com/office/powerpoint/2010/main" val="2086035805"/>
              </p:ext>
            </p:extLst>
          </p:nvPr>
        </p:nvGraphicFramePr>
        <p:xfrm>
          <a:off x="287524" y="1412776"/>
          <a:ext cx="8568952" cy="4518690"/>
        </p:xfrm>
        <a:graphic>
          <a:graphicData uri="http://schemas.openxmlformats.org/drawingml/2006/table">
            <a:tbl>
              <a:tblPr>
                <a:tableStyleId>{35758FB7-9AC5-4552-8A53-C91805E547FA}</a:tableStyleId>
              </a:tblPr>
              <a:tblGrid>
                <a:gridCol w="1524983">
                  <a:extLst>
                    <a:ext uri="{9D8B030D-6E8A-4147-A177-3AD203B41FA5}">
                      <a16:colId xmlns:a16="http://schemas.microsoft.com/office/drawing/2014/main" val="4047116407"/>
                    </a:ext>
                  </a:extLst>
                </a:gridCol>
                <a:gridCol w="2759493">
                  <a:extLst>
                    <a:ext uri="{9D8B030D-6E8A-4147-A177-3AD203B41FA5}">
                      <a16:colId xmlns:a16="http://schemas.microsoft.com/office/drawing/2014/main" val="698395894"/>
                    </a:ext>
                  </a:extLst>
                </a:gridCol>
                <a:gridCol w="2142238">
                  <a:extLst>
                    <a:ext uri="{9D8B030D-6E8A-4147-A177-3AD203B41FA5}">
                      <a16:colId xmlns:a16="http://schemas.microsoft.com/office/drawing/2014/main" val="3520178546"/>
                    </a:ext>
                  </a:extLst>
                </a:gridCol>
                <a:gridCol w="2142238">
                  <a:extLst>
                    <a:ext uri="{9D8B030D-6E8A-4147-A177-3AD203B41FA5}">
                      <a16:colId xmlns:a16="http://schemas.microsoft.com/office/drawing/2014/main" val="2920017665"/>
                    </a:ext>
                  </a:extLst>
                </a:gridCol>
              </a:tblGrid>
              <a:tr h="494717">
                <a:tc>
                  <a:txBody>
                    <a:bodyPr/>
                    <a:lstStyle/>
                    <a:p>
                      <a:pPr algn="ctr"/>
                      <a:r>
                        <a:rPr lang="en-US" sz="1600" b="1" dirty="0">
                          <a:latin typeface="Times New Roman" panose="02020603050405020304" pitchFamily="18" charset="0"/>
                          <a:cs typeface="Times New Roman" panose="02020603050405020304" pitchFamily="18" charset="0"/>
                        </a:rPr>
                        <a:t>Term</a:t>
                      </a:r>
                    </a:p>
                  </a:txBody>
                  <a:tcPr marL="66012" marR="66012" marT="33006" marB="33006" anchor="ct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tcPr>
                </a:tc>
                <a:tc>
                  <a:txBody>
                    <a:bodyPr/>
                    <a:lstStyle/>
                    <a:p>
                      <a:pPr algn="ctr"/>
                      <a:r>
                        <a:rPr lang="en-US" sz="1600" b="1" dirty="0">
                          <a:latin typeface="Times New Roman" panose="02020603050405020304" pitchFamily="18" charset="0"/>
                          <a:cs typeface="Times New Roman" panose="02020603050405020304" pitchFamily="18" charset="0"/>
                        </a:rPr>
                        <a:t>What It Is ?</a:t>
                      </a:r>
                    </a:p>
                  </a:txBody>
                  <a:tcPr marL="66012" marR="66012" marT="33006" marB="33006" anchor="ct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tcPr>
                </a:tc>
                <a:tc>
                  <a:txBody>
                    <a:bodyPr/>
                    <a:lstStyle/>
                    <a:p>
                      <a:pPr algn="ctr"/>
                      <a:r>
                        <a:rPr lang="en-US" sz="1600" b="1" dirty="0">
                          <a:latin typeface="Times New Roman" panose="02020603050405020304" pitchFamily="18" charset="0"/>
                          <a:cs typeface="Times New Roman" panose="02020603050405020304" pitchFamily="18" charset="0"/>
                        </a:rPr>
                        <a:t>Real-World Analogy</a:t>
                      </a:r>
                    </a:p>
                  </a:txBody>
                  <a:tcPr marL="66012" marR="66012" marT="33006" marB="33006" anchor="ct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tcPr>
                </a:tc>
                <a:tc>
                  <a:txBody>
                    <a:bodyPr/>
                    <a:lstStyle/>
                    <a:p>
                      <a:pPr algn="ctr"/>
                      <a:r>
                        <a:rPr lang="en-US" sz="1600" b="1" dirty="0">
                          <a:latin typeface="Times New Roman" panose="02020603050405020304" pitchFamily="18" charset="0"/>
                          <a:cs typeface="Times New Roman" panose="02020603050405020304" pitchFamily="18" charset="0"/>
                        </a:rPr>
                        <a:t>Used For</a:t>
                      </a:r>
                    </a:p>
                  </a:txBody>
                  <a:tcPr marL="66012" marR="66012" marT="33006" marB="33006" anchor="ct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tcPr>
                </a:tc>
                <a:extLst>
                  <a:ext uri="{0D108BD9-81ED-4DB2-BD59-A6C34878D82A}">
                    <a16:rowId xmlns:a16="http://schemas.microsoft.com/office/drawing/2014/main" val="1133856511"/>
                  </a:ext>
                </a:extLst>
              </a:tr>
              <a:tr h="537335">
                <a:tc>
                  <a:txBody>
                    <a:bodyPr/>
                    <a:lstStyle/>
                    <a:p>
                      <a:pPr algn="ctr"/>
                      <a:r>
                        <a:rPr lang="en-US" sz="1300" b="1" dirty="0">
                          <a:latin typeface="Times New Roman" panose="02020603050405020304" pitchFamily="18" charset="0"/>
                          <a:cs typeface="Times New Roman" panose="02020603050405020304" pitchFamily="18" charset="0"/>
                        </a:rPr>
                        <a:t>Thread</a:t>
                      </a:r>
                      <a:endParaRPr lang="en-US" sz="1300" dirty="0">
                        <a:latin typeface="Times New Roman" panose="02020603050405020304" pitchFamily="18" charset="0"/>
                        <a:cs typeface="Times New Roman" panose="02020603050405020304" pitchFamily="18" charset="0"/>
                      </a:endParaRPr>
                    </a:p>
                  </a:txBody>
                  <a:tcPr marL="66012" marR="66012" marT="33006" marB="33006" anchor="ctr"/>
                </a:tc>
                <a:tc>
                  <a:txBody>
                    <a:bodyPr/>
                    <a:lstStyle/>
                    <a:p>
                      <a:pPr latinLnBrk="0"/>
                      <a:r>
                        <a:rPr lang="en-US" sz="1300" dirty="0">
                          <a:latin typeface="Times New Roman" panose="02020603050405020304" pitchFamily="18" charset="0"/>
                          <a:cs typeface="Times New Roman" panose="02020603050405020304" pitchFamily="18" charset="0"/>
                        </a:rPr>
                        <a:t>A lightweight process — runs independently inside a program</a:t>
                      </a:r>
                    </a:p>
                  </a:txBody>
                  <a:tcPr marL="66012" marR="66012" marT="33006" marB="33006" anchor="ctr"/>
                </a:tc>
                <a:tc>
                  <a:txBody>
                    <a:bodyPr/>
                    <a:lstStyle/>
                    <a:p>
                      <a:pPr algn="ctr" latinLnBrk="0"/>
                      <a:r>
                        <a:rPr lang="en-US" sz="1300" dirty="0">
                          <a:solidFill>
                            <a:schemeClr val="accent2"/>
                          </a:solidFill>
                          <a:latin typeface="Times New Roman" panose="02020603050405020304" pitchFamily="18" charset="0"/>
                          <a:cs typeface="Times New Roman" panose="02020603050405020304" pitchFamily="18" charset="0"/>
                        </a:rPr>
                        <a:t>Like two cooks working in the same kitchen</a:t>
                      </a:r>
                    </a:p>
                  </a:txBody>
                  <a:tcPr marL="66012" marR="66012" marT="33006" marB="33006" anchor="ctr"/>
                </a:tc>
                <a:tc>
                  <a:txBody>
                    <a:bodyPr/>
                    <a:lstStyle/>
                    <a:p>
                      <a:pPr latinLnBrk="0"/>
                      <a:r>
                        <a:rPr lang="en-US" sz="1300">
                          <a:solidFill>
                            <a:schemeClr val="tx1">
                              <a:lumMod val="75000"/>
                              <a:lumOff val="25000"/>
                            </a:schemeClr>
                          </a:solidFill>
                          <a:latin typeface="Times New Roman" panose="02020603050405020304" pitchFamily="18" charset="0"/>
                          <a:cs typeface="Times New Roman" panose="02020603050405020304" pitchFamily="18" charset="0"/>
                        </a:rPr>
                        <a:t>Doing tasks in parallel (e.g., downloading and processing)</a:t>
                      </a:r>
                    </a:p>
                  </a:txBody>
                  <a:tcPr marL="66012" marR="66012" marT="33006" marB="33006" anchor="ctr"/>
                </a:tc>
                <a:extLst>
                  <a:ext uri="{0D108BD9-81ED-4DB2-BD59-A6C34878D82A}">
                    <a16:rowId xmlns:a16="http://schemas.microsoft.com/office/drawing/2014/main" val="1748231077"/>
                  </a:ext>
                </a:extLst>
              </a:tr>
              <a:tr h="768242">
                <a:tc>
                  <a:txBody>
                    <a:bodyPr/>
                    <a:lstStyle/>
                    <a:p>
                      <a:pPr algn="ctr"/>
                      <a:r>
                        <a:rPr lang="en-US" sz="1300" b="1" dirty="0">
                          <a:latin typeface="Times New Roman" panose="02020603050405020304" pitchFamily="18" charset="0"/>
                          <a:cs typeface="Times New Roman" panose="02020603050405020304" pitchFamily="18" charset="0"/>
                        </a:rPr>
                        <a:t>Critical Section</a:t>
                      </a:r>
                      <a:endParaRPr lang="en-US" sz="1300" dirty="0">
                        <a:latin typeface="Times New Roman" panose="02020603050405020304" pitchFamily="18" charset="0"/>
                        <a:cs typeface="Times New Roman" panose="02020603050405020304" pitchFamily="18" charset="0"/>
                      </a:endParaRPr>
                    </a:p>
                  </a:txBody>
                  <a:tcPr marL="66012" marR="66012" marT="33006" marB="33006" anchor="ctr"/>
                </a:tc>
                <a:tc>
                  <a:txBody>
                    <a:bodyPr/>
                    <a:lstStyle/>
                    <a:p>
                      <a:pPr latinLnBrk="0"/>
                      <a:r>
                        <a:rPr lang="en-US" sz="1300" dirty="0">
                          <a:latin typeface="Times New Roman" panose="02020603050405020304" pitchFamily="18" charset="0"/>
                          <a:cs typeface="Times New Roman" panose="02020603050405020304" pitchFamily="18" charset="0"/>
                        </a:rPr>
                        <a:t>Code that accesses shared resources (like a global variable)</a:t>
                      </a:r>
                    </a:p>
                  </a:txBody>
                  <a:tcPr marL="66012" marR="66012" marT="33006" marB="33006" anchor="ctr"/>
                </a:tc>
                <a:tc>
                  <a:txBody>
                    <a:bodyPr/>
                    <a:lstStyle/>
                    <a:p>
                      <a:pPr algn="ctr" latinLnBrk="0"/>
                      <a:r>
                        <a:rPr lang="en-US" sz="1300" dirty="0">
                          <a:solidFill>
                            <a:schemeClr val="accent2"/>
                          </a:solidFill>
                          <a:latin typeface="Times New Roman" panose="02020603050405020304" pitchFamily="18" charset="0"/>
                          <a:cs typeface="Times New Roman" panose="02020603050405020304" pitchFamily="18" charset="0"/>
                        </a:rPr>
                        <a:t>One cook using the knife station</a:t>
                      </a:r>
                    </a:p>
                  </a:txBody>
                  <a:tcPr marL="66012" marR="66012" marT="33006" marB="33006" anchor="ctr"/>
                </a:tc>
                <a:tc>
                  <a:txBody>
                    <a:bodyPr/>
                    <a:lstStyle/>
                    <a:p>
                      <a:pPr latinLnBrk="0"/>
                      <a:r>
                        <a:rPr lang="en-US" sz="1300">
                          <a:solidFill>
                            <a:schemeClr val="tx1">
                              <a:lumMod val="75000"/>
                              <a:lumOff val="25000"/>
                            </a:schemeClr>
                          </a:solidFill>
                          <a:latin typeface="Times New Roman" panose="02020603050405020304" pitchFamily="18" charset="0"/>
                          <a:cs typeface="Times New Roman" panose="02020603050405020304" pitchFamily="18" charset="0"/>
                        </a:rPr>
                        <a:t>Needs protection to avoid conflicts</a:t>
                      </a:r>
                    </a:p>
                  </a:txBody>
                  <a:tcPr marL="66012" marR="66012" marT="33006" marB="33006" anchor="ctr"/>
                </a:tc>
                <a:extLst>
                  <a:ext uri="{0D108BD9-81ED-4DB2-BD59-A6C34878D82A}">
                    <a16:rowId xmlns:a16="http://schemas.microsoft.com/office/drawing/2014/main" val="1295688837"/>
                  </a:ext>
                </a:extLst>
              </a:tr>
              <a:tr h="590956">
                <a:tc>
                  <a:txBody>
                    <a:bodyPr/>
                    <a:lstStyle/>
                    <a:p>
                      <a:pPr algn="ctr"/>
                      <a:r>
                        <a:rPr lang="en-US" sz="1300" b="1">
                          <a:latin typeface="Times New Roman" panose="02020603050405020304" pitchFamily="18" charset="0"/>
                          <a:cs typeface="Times New Roman" panose="02020603050405020304" pitchFamily="18" charset="0"/>
                        </a:rPr>
                        <a:t>Race Condition</a:t>
                      </a:r>
                      <a:endParaRPr lang="en-US" sz="1300">
                        <a:latin typeface="Times New Roman" panose="02020603050405020304" pitchFamily="18" charset="0"/>
                        <a:cs typeface="Times New Roman" panose="02020603050405020304" pitchFamily="18" charset="0"/>
                      </a:endParaRPr>
                    </a:p>
                  </a:txBody>
                  <a:tcPr marL="66012" marR="66012" marT="33006" marB="33006" anchor="ctr"/>
                </a:tc>
                <a:tc>
                  <a:txBody>
                    <a:bodyPr/>
                    <a:lstStyle/>
                    <a:p>
                      <a:pPr latinLnBrk="0"/>
                      <a:r>
                        <a:rPr lang="en-US" sz="1300" dirty="0">
                          <a:latin typeface="Times New Roman" panose="02020603050405020304" pitchFamily="18" charset="0"/>
                          <a:cs typeface="Times New Roman" panose="02020603050405020304" pitchFamily="18" charset="0"/>
                        </a:rPr>
                        <a:t>When threads change shared data at the same time</a:t>
                      </a:r>
                    </a:p>
                  </a:txBody>
                  <a:tcPr marL="66012" marR="66012" marT="33006" marB="33006" anchor="ctr"/>
                </a:tc>
                <a:tc>
                  <a:txBody>
                    <a:bodyPr/>
                    <a:lstStyle/>
                    <a:p>
                      <a:pPr algn="ctr" latinLnBrk="0"/>
                      <a:r>
                        <a:rPr lang="en-US" sz="1300" dirty="0">
                          <a:solidFill>
                            <a:schemeClr val="accent2"/>
                          </a:solidFill>
                          <a:latin typeface="Times New Roman" panose="02020603050405020304" pitchFamily="18" charset="0"/>
                          <a:cs typeface="Times New Roman" panose="02020603050405020304" pitchFamily="18" charset="0"/>
                        </a:rPr>
                        <a:t>Two cooks write on the same whiteboard at once</a:t>
                      </a:r>
                    </a:p>
                  </a:txBody>
                  <a:tcPr marL="66012" marR="66012" marT="33006" marB="33006" anchor="ctr"/>
                </a:tc>
                <a:tc>
                  <a:txBody>
                    <a:bodyPr/>
                    <a:lstStyle/>
                    <a:p>
                      <a:pPr latinLnBrk="0"/>
                      <a:r>
                        <a:rPr lang="en-US" sz="1300" dirty="0">
                          <a:solidFill>
                            <a:schemeClr val="tx1">
                              <a:lumMod val="75000"/>
                              <a:lumOff val="25000"/>
                            </a:schemeClr>
                          </a:solidFill>
                          <a:latin typeface="Times New Roman" panose="02020603050405020304" pitchFamily="18" charset="0"/>
                          <a:cs typeface="Times New Roman" panose="02020603050405020304" pitchFamily="18" charset="0"/>
                        </a:rPr>
                        <a:t>Causes bugs, wrong data</a:t>
                      </a:r>
                    </a:p>
                  </a:txBody>
                  <a:tcPr marL="66012" marR="66012" marT="33006" marB="33006" anchor="ctr"/>
                </a:tc>
                <a:extLst>
                  <a:ext uri="{0D108BD9-81ED-4DB2-BD59-A6C34878D82A}">
                    <a16:rowId xmlns:a16="http://schemas.microsoft.com/office/drawing/2014/main" val="2697422099"/>
                  </a:ext>
                </a:extLst>
              </a:tr>
              <a:tr h="768242">
                <a:tc>
                  <a:txBody>
                    <a:bodyPr/>
                    <a:lstStyle/>
                    <a:p>
                      <a:pPr algn="ctr"/>
                      <a:r>
                        <a:rPr lang="en-US" sz="1300" b="1" dirty="0">
                          <a:latin typeface="Times New Roman" panose="02020603050405020304" pitchFamily="18" charset="0"/>
                          <a:cs typeface="Times New Roman" panose="02020603050405020304" pitchFamily="18" charset="0"/>
                        </a:rPr>
                        <a:t>Mutex</a:t>
                      </a:r>
                    </a:p>
                    <a:p>
                      <a:pPr algn="ctr"/>
                      <a:r>
                        <a:rPr lang="en-US" sz="1300" b="1" dirty="0">
                          <a:latin typeface="Times New Roman" panose="02020603050405020304" pitchFamily="18" charset="0"/>
                          <a:cs typeface="Times New Roman" panose="02020603050405020304" pitchFamily="18" charset="0"/>
                        </a:rPr>
                        <a:t>(Mutual Exclusion)</a:t>
                      </a:r>
                      <a:endParaRPr lang="en-US" sz="1300" dirty="0">
                        <a:latin typeface="Times New Roman" panose="02020603050405020304" pitchFamily="18" charset="0"/>
                        <a:cs typeface="Times New Roman" panose="02020603050405020304" pitchFamily="18" charset="0"/>
                      </a:endParaRPr>
                    </a:p>
                  </a:txBody>
                  <a:tcPr marL="66012" marR="66012" marT="33006" marB="33006" anchor="ctr"/>
                </a:tc>
                <a:tc>
                  <a:txBody>
                    <a:bodyPr/>
                    <a:lstStyle/>
                    <a:p>
                      <a:pPr latinLnBrk="0"/>
                      <a:r>
                        <a:rPr lang="en-US" sz="1300">
                          <a:latin typeface="Times New Roman" panose="02020603050405020304" pitchFamily="18" charset="0"/>
                          <a:cs typeface="Times New Roman" panose="02020603050405020304" pitchFamily="18" charset="0"/>
                        </a:rPr>
                        <a:t>A lock that only </a:t>
                      </a:r>
                      <a:r>
                        <a:rPr lang="en-US" sz="1300" b="1">
                          <a:latin typeface="Times New Roman" panose="02020603050405020304" pitchFamily="18" charset="0"/>
                          <a:cs typeface="Times New Roman" panose="02020603050405020304" pitchFamily="18" charset="0"/>
                        </a:rPr>
                        <a:t>one thread</a:t>
                      </a:r>
                      <a:r>
                        <a:rPr lang="en-US" sz="1300">
                          <a:latin typeface="Times New Roman" panose="02020603050405020304" pitchFamily="18" charset="0"/>
                          <a:cs typeface="Times New Roman" panose="02020603050405020304" pitchFamily="18" charset="0"/>
                        </a:rPr>
                        <a:t> can hold at a time</a:t>
                      </a:r>
                    </a:p>
                  </a:txBody>
                  <a:tcPr marL="66012" marR="66012" marT="33006" marB="33006" anchor="ctr"/>
                </a:tc>
                <a:tc>
                  <a:txBody>
                    <a:bodyPr/>
                    <a:lstStyle/>
                    <a:p>
                      <a:pPr algn="ctr" latinLnBrk="0"/>
                      <a:r>
                        <a:rPr lang="en-US" sz="1300" dirty="0">
                          <a:solidFill>
                            <a:schemeClr val="accent2"/>
                          </a:solidFill>
                          <a:latin typeface="Times New Roman" panose="02020603050405020304" pitchFamily="18" charset="0"/>
                          <a:cs typeface="Times New Roman" panose="02020603050405020304" pitchFamily="18" charset="0"/>
                        </a:rPr>
                        <a:t>A key to the kitchen drawer — only one cook can hold it</a:t>
                      </a:r>
                    </a:p>
                  </a:txBody>
                  <a:tcPr marL="66012" marR="66012" marT="33006" marB="33006" anchor="ctr"/>
                </a:tc>
                <a:tc>
                  <a:txBody>
                    <a:bodyPr/>
                    <a:lstStyle/>
                    <a:p>
                      <a:pPr latinLnBrk="0"/>
                      <a:r>
                        <a:rPr lang="en-US" sz="1300" dirty="0">
                          <a:solidFill>
                            <a:schemeClr val="tx1">
                              <a:lumMod val="75000"/>
                              <a:lumOff val="25000"/>
                            </a:schemeClr>
                          </a:solidFill>
                          <a:latin typeface="Times New Roman" panose="02020603050405020304" pitchFamily="18" charset="0"/>
                          <a:cs typeface="Times New Roman" panose="02020603050405020304" pitchFamily="18" charset="0"/>
                        </a:rPr>
                        <a:t>Protects critical section</a:t>
                      </a:r>
                    </a:p>
                  </a:txBody>
                  <a:tcPr marL="66012" marR="66012" marT="33006" marB="33006" anchor="ctr"/>
                </a:tc>
                <a:extLst>
                  <a:ext uri="{0D108BD9-81ED-4DB2-BD59-A6C34878D82A}">
                    <a16:rowId xmlns:a16="http://schemas.microsoft.com/office/drawing/2014/main" val="2344488139"/>
                  </a:ext>
                </a:extLst>
              </a:tr>
              <a:tr h="768242">
                <a:tc>
                  <a:txBody>
                    <a:bodyPr/>
                    <a:lstStyle/>
                    <a:p>
                      <a:pPr algn="ctr"/>
                      <a:r>
                        <a:rPr lang="en-US" sz="1300" b="1" dirty="0">
                          <a:latin typeface="Times New Roman" panose="02020603050405020304" pitchFamily="18" charset="0"/>
                          <a:cs typeface="Times New Roman" panose="02020603050405020304" pitchFamily="18" charset="0"/>
                        </a:rPr>
                        <a:t>Semaphore</a:t>
                      </a:r>
                      <a:endParaRPr lang="en-US" sz="1300" dirty="0">
                        <a:latin typeface="Times New Roman" panose="02020603050405020304" pitchFamily="18" charset="0"/>
                        <a:cs typeface="Times New Roman" panose="02020603050405020304" pitchFamily="18" charset="0"/>
                      </a:endParaRPr>
                    </a:p>
                  </a:txBody>
                  <a:tcPr marL="66012" marR="66012" marT="33006" marB="33006" anchor="ctr"/>
                </a:tc>
                <a:tc>
                  <a:txBody>
                    <a:bodyPr/>
                    <a:lstStyle/>
                    <a:p>
                      <a:pPr latinLnBrk="0"/>
                      <a:r>
                        <a:rPr lang="en-US" sz="1300" dirty="0">
                          <a:latin typeface="Times New Roman" panose="02020603050405020304" pitchFamily="18" charset="0"/>
                          <a:cs typeface="Times New Roman" panose="02020603050405020304" pitchFamily="18" charset="0"/>
                        </a:rPr>
                        <a:t>A counter-based lock — controls </a:t>
                      </a:r>
                      <a:r>
                        <a:rPr lang="en-US" sz="1300" b="1" dirty="0">
                          <a:latin typeface="Times New Roman" panose="02020603050405020304" pitchFamily="18" charset="0"/>
                          <a:cs typeface="Times New Roman" panose="02020603050405020304" pitchFamily="18" charset="0"/>
                        </a:rPr>
                        <a:t>how many</a:t>
                      </a:r>
                      <a:r>
                        <a:rPr lang="en-US" sz="1300" dirty="0">
                          <a:latin typeface="Times New Roman" panose="02020603050405020304" pitchFamily="18" charset="0"/>
                          <a:cs typeface="Times New Roman" panose="02020603050405020304" pitchFamily="18" charset="0"/>
                        </a:rPr>
                        <a:t> threads can access</a:t>
                      </a:r>
                    </a:p>
                  </a:txBody>
                  <a:tcPr marL="66012" marR="66012" marT="33006" marB="33006" anchor="ctr"/>
                </a:tc>
                <a:tc>
                  <a:txBody>
                    <a:bodyPr/>
                    <a:lstStyle/>
                    <a:p>
                      <a:pPr algn="ctr" latinLnBrk="0"/>
                      <a:r>
                        <a:rPr lang="en-US" sz="1300" dirty="0">
                          <a:solidFill>
                            <a:schemeClr val="accent2"/>
                          </a:solidFill>
                          <a:latin typeface="Times New Roman" panose="02020603050405020304" pitchFamily="18" charset="0"/>
                          <a:cs typeface="Times New Roman" panose="02020603050405020304" pitchFamily="18" charset="0"/>
                        </a:rPr>
                        <a:t>3 parking spots — only 3 cars allowed</a:t>
                      </a:r>
                    </a:p>
                  </a:txBody>
                  <a:tcPr marL="66012" marR="66012" marT="33006" marB="33006" anchor="ctr"/>
                </a:tc>
                <a:tc>
                  <a:txBody>
                    <a:bodyPr/>
                    <a:lstStyle/>
                    <a:p>
                      <a:pPr latinLnBrk="0"/>
                      <a:r>
                        <a:rPr lang="en-US" sz="1300">
                          <a:solidFill>
                            <a:schemeClr val="tx1">
                              <a:lumMod val="75000"/>
                              <a:lumOff val="25000"/>
                            </a:schemeClr>
                          </a:solidFill>
                          <a:latin typeface="Times New Roman" panose="02020603050405020304" pitchFamily="18" charset="0"/>
                          <a:cs typeface="Times New Roman" panose="02020603050405020304" pitchFamily="18" charset="0"/>
                        </a:rPr>
                        <a:t>Limit access (e.g., max 3 threads allowed)</a:t>
                      </a:r>
                    </a:p>
                  </a:txBody>
                  <a:tcPr marL="66012" marR="66012" marT="33006" marB="33006" anchor="ctr"/>
                </a:tc>
                <a:extLst>
                  <a:ext uri="{0D108BD9-81ED-4DB2-BD59-A6C34878D82A}">
                    <a16:rowId xmlns:a16="http://schemas.microsoft.com/office/drawing/2014/main" val="3504990843"/>
                  </a:ext>
                </a:extLst>
              </a:tr>
              <a:tr h="590956">
                <a:tc>
                  <a:txBody>
                    <a:bodyPr/>
                    <a:lstStyle/>
                    <a:p>
                      <a:pPr algn="ctr"/>
                      <a:r>
                        <a:rPr lang="en-US" sz="1300" b="1" dirty="0">
                          <a:latin typeface="Times New Roman" panose="02020603050405020304" pitchFamily="18" charset="0"/>
                          <a:cs typeface="Times New Roman" panose="02020603050405020304" pitchFamily="18" charset="0"/>
                        </a:rPr>
                        <a:t>Deadlock</a:t>
                      </a:r>
                      <a:endParaRPr lang="en-US" sz="1300" dirty="0">
                        <a:latin typeface="Times New Roman" panose="02020603050405020304" pitchFamily="18" charset="0"/>
                        <a:cs typeface="Times New Roman" panose="02020603050405020304" pitchFamily="18" charset="0"/>
                      </a:endParaRPr>
                    </a:p>
                  </a:txBody>
                  <a:tcPr marL="66012" marR="66012" marT="33006" marB="33006" anchor="ctr"/>
                </a:tc>
                <a:tc>
                  <a:txBody>
                    <a:bodyPr/>
                    <a:lstStyle/>
                    <a:p>
                      <a:pPr latinLnBrk="0"/>
                      <a:r>
                        <a:rPr lang="en-US" sz="1300">
                          <a:latin typeface="Times New Roman" panose="02020603050405020304" pitchFamily="18" charset="0"/>
                          <a:cs typeface="Times New Roman" panose="02020603050405020304" pitchFamily="18" charset="0"/>
                        </a:rPr>
                        <a:t>Two threads waiting for each other forever</a:t>
                      </a:r>
                    </a:p>
                  </a:txBody>
                  <a:tcPr marL="66012" marR="66012" marT="33006" marB="33006" anchor="ctr"/>
                </a:tc>
                <a:tc>
                  <a:txBody>
                    <a:bodyPr/>
                    <a:lstStyle/>
                    <a:p>
                      <a:pPr algn="ctr" latinLnBrk="0"/>
                      <a:r>
                        <a:rPr lang="en-US" sz="1300" dirty="0">
                          <a:solidFill>
                            <a:schemeClr val="accent2"/>
                          </a:solidFill>
                          <a:latin typeface="Times New Roman" panose="02020603050405020304" pitchFamily="18" charset="0"/>
                          <a:cs typeface="Times New Roman" panose="02020603050405020304" pitchFamily="18" charset="0"/>
                        </a:rPr>
                        <a:t>Two cars blocking each other at a 1-lane bridge</a:t>
                      </a:r>
                    </a:p>
                  </a:txBody>
                  <a:tcPr marL="66012" marR="66012" marT="33006" marB="33006" anchor="ctr"/>
                </a:tc>
                <a:tc>
                  <a:txBody>
                    <a:bodyPr/>
                    <a:lstStyle/>
                    <a:p>
                      <a:pPr latinLnBrk="0"/>
                      <a:r>
                        <a:rPr lang="en-US" sz="1300" dirty="0">
                          <a:solidFill>
                            <a:schemeClr val="tx1">
                              <a:lumMod val="75000"/>
                              <a:lumOff val="25000"/>
                            </a:schemeClr>
                          </a:solidFill>
                          <a:latin typeface="Times New Roman" panose="02020603050405020304" pitchFamily="18" charset="0"/>
                          <a:cs typeface="Times New Roman" panose="02020603050405020304" pitchFamily="18" charset="0"/>
                        </a:rPr>
                        <a:t>Happens when locks are used incorrectly</a:t>
                      </a:r>
                    </a:p>
                  </a:txBody>
                  <a:tcPr marL="66012" marR="66012" marT="33006" marB="33006" anchor="ctr"/>
                </a:tc>
                <a:extLst>
                  <a:ext uri="{0D108BD9-81ED-4DB2-BD59-A6C34878D82A}">
                    <a16:rowId xmlns:a16="http://schemas.microsoft.com/office/drawing/2014/main" val="1833012118"/>
                  </a:ext>
                </a:extLst>
              </a:tr>
            </a:tbl>
          </a:graphicData>
        </a:graphic>
      </p:graphicFrame>
      <p:sp>
        <p:nvSpPr>
          <p:cNvPr id="4" name="Slide Number Placeholder 3">
            <a:extLst>
              <a:ext uri="{FF2B5EF4-FFF2-40B4-BE49-F238E27FC236}">
                <a16:creationId xmlns:a16="http://schemas.microsoft.com/office/drawing/2014/main" id="{6A1118BA-B41C-8617-0743-5A0EA43CAD10}"/>
              </a:ext>
            </a:extLst>
          </p:cNvPr>
          <p:cNvSpPr>
            <a:spLocks noGrp="1"/>
          </p:cNvSpPr>
          <p:nvPr>
            <p:ph type="sldNum" sz="quarter" idx="12"/>
          </p:nvPr>
        </p:nvSpPr>
        <p:spPr/>
        <p:txBody>
          <a:bodyPr/>
          <a:lstStyle/>
          <a:p>
            <a:pPr>
              <a:defRPr/>
            </a:pPr>
            <a:fld id="{CA4AC7C1-D12F-41DB-AB4A-A9F0A9959DA2}" type="slidenum">
              <a:rPr lang="ko-KR" altLang="en-US" smtClean="0"/>
              <a:pPr>
                <a:defRPr/>
              </a:pPr>
              <a:t>22</a:t>
            </a:fld>
            <a:endParaRPr lang="ko-KR" altLang="en-US"/>
          </a:p>
        </p:txBody>
      </p:sp>
    </p:spTree>
    <p:extLst>
      <p:ext uri="{BB962C8B-B14F-4D97-AF65-F5344CB8AC3E}">
        <p14:creationId xmlns:p14="http://schemas.microsoft.com/office/powerpoint/2010/main" val="2033931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686CB-5E3D-4D16-BBD5-4AD84AB6C886}"/>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B624080A-84C7-4C62-9827-9432545524A9}"/>
              </a:ext>
            </a:extLst>
          </p:cNvPr>
          <p:cNvSpPr>
            <a:spLocks noGrp="1"/>
          </p:cNvSpPr>
          <p:nvPr>
            <p:ph idx="1"/>
          </p:nvPr>
        </p:nvSpPr>
        <p:spPr/>
        <p:txBody>
          <a:bodyPr/>
          <a:lstStyle/>
          <a:p>
            <a:pPr latinLnBrk="0"/>
            <a:r>
              <a:rPr lang="en-US" dirty="0">
                <a:sym typeface="Wingdings" panose="05000000000000000000" pitchFamily="2" charset="2"/>
              </a:rPr>
              <a:t>Producer-Consumer Problem:</a:t>
            </a:r>
          </a:p>
          <a:p>
            <a:pPr lvl="1" latinLnBrk="0"/>
            <a:endParaRPr lang="en-US" sz="1400" b="0" i="0" dirty="0">
              <a:solidFill>
                <a:srgbClr val="494E52"/>
              </a:solidFill>
              <a:effectLst/>
            </a:endParaRPr>
          </a:p>
          <a:p>
            <a:pPr lvl="1" latinLnBrk="0"/>
            <a:r>
              <a:rPr lang="en-US" sz="1400" b="0" i="0" dirty="0">
                <a:solidFill>
                  <a:srgbClr val="494E52"/>
                </a:solidFill>
                <a:effectLst/>
              </a:rPr>
              <a:t>The producer and consumer share a fixed-size buffer used as a queue. </a:t>
            </a:r>
          </a:p>
          <a:p>
            <a:pPr lvl="1" latinLnBrk="0"/>
            <a:r>
              <a:rPr lang="en-US" sz="1400" b="0" i="0" dirty="0">
                <a:solidFill>
                  <a:srgbClr val="494E52"/>
                </a:solidFill>
                <a:effectLst/>
              </a:rPr>
              <a:t>The producer’s job is to generate data and put this in the buffer. </a:t>
            </a:r>
          </a:p>
          <a:p>
            <a:pPr lvl="1" latinLnBrk="0"/>
            <a:r>
              <a:rPr lang="en-US" sz="1400" b="0" i="0" dirty="0">
                <a:solidFill>
                  <a:srgbClr val="494E52"/>
                </a:solidFill>
                <a:effectLst/>
              </a:rPr>
              <a:t>The consumer’s job is to consume the data from this buffer, one at a time.</a:t>
            </a:r>
          </a:p>
          <a:p>
            <a:pPr lvl="1" latinLnBrk="0"/>
            <a:endParaRPr lang="en-US" sz="1400" dirty="0">
              <a:solidFill>
                <a:srgbClr val="494E52"/>
              </a:solidFill>
            </a:endParaRPr>
          </a:p>
          <a:p>
            <a:pPr lvl="1" latinLnBrk="0"/>
            <a:endParaRPr lang="en-US" sz="1400" dirty="0">
              <a:solidFill>
                <a:srgbClr val="494E52"/>
              </a:solidFill>
            </a:endParaRPr>
          </a:p>
          <a:p>
            <a:pPr latinLnBrk="0"/>
            <a:r>
              <a:rPr lang="en-US" dirty="0">
                <a:solidFill>
                  <a:srgbClr val="494E52"/>
                </a:solidFill>
              </a:rPr>
              <a:t>Problem:</a:t>
            </a:r>
          </a:p>
          <a:p>
            <a:pPr lvl="1" latinLnBrk="0"/>
            <a:r>
              <a:rPr lang="en-US" sz="1400" b="0" i="0" dirty="0">
                <a:solidFill>
                  <a:srgbClr val="333333"/>
                </a:solidFill>
                <a:effectLst/>
              </a:rPr>
              <a:t>The producer should produce data only when the buffer is not full. If the buffer is full, then the producer shouldn't be allowed to put any data into the buffer.</a:t>
            </a:r>
          </a:p>
          <a:p>
            <a:pPr lvl="1" latinLnBrk="0"/>
            <a:r>
              <a:rPr lang="en-US" sz="1400" b="0" i="0" dirty="0">
                <a:solidFill>
                  <a:srgbClr val="333333"/>
                </a:solidFill>
                <a:effectLst/>
              </a:rPr>
              <a:t>The consumer should consume data only when the buffer is not empty. If the buffer is empty, then the consumer shouldn't be allowed to take any data from the buffer.</a:t>
            </a:r>
          </a:p>
          <a:p>
            <a:pPr lvl="1" latinLnBrk="0"/>
            <a:r>
              <a:rPr lang="en-US" sz="1400" b="0" i="0" dirty="0">
                <a:solidFill>
                  <a:srgbClr val="333333"/>
                </a:solidFill>
                <a:effectLst/>
              </a:rPr>
              <a:t>The producer and consumer should not access the buffer at the same time</a:t>
            </a:r>
          </a:p>
          <a:p>
            <a:pPr marL="457200" lvl="1" indent="0" latinLnBrk="0">
              <a:buNone/>
            </a:pPr>
            <a:endParaRPr lang="en-US" sz="1400" dirty="0">
              <a:solidFill>
                <a:srgbClr val="494E52"/>
              </a:solidFill>
            </a:endParaRPr>
          </a:p>
        </p:txBody>
      </p:sp>
      <p:sp>
        <p:nvSpPr>
          <p:cNvPr id="4" name="Slide Number Placeholder 3">
            <a:extLst>
              <a:ext uri="{FF2B5EF4-FFF2-40B4-BE49-F238E27FC236}">
                <a16:creationId xmlns:a16="http://schemas.microsoft.com/office/drawing/2014/main" id="{D680FB69-36E6-4297-8108-41D617C08779}"/>
              </a:ext>
            </a:extLst>
          </p:cNvPr>
          <p:cNvSpPr>
            <a:spLocks noGrp="1"/>
          </p:cNvSpPr>
          <p:nvPr>
            <p:ph type="sldNum" sz="quarter" idx="12"/>
          </p:nvPr>
        </p:nvSpPr>
        <p:spPr/>
        <p:txBody>
          <a:bodyPr/>
          <a:lstStyle/>
          <a:p>
            <a:pPr>
              <a:defRPr/>
            </a:pPr>
            <a:fld id="{CA4AC7C1-D12F-41DB-AB4A-A9F0A9959DA2}" type="slidenum">
              <a:rPr lang="ko-KR" altLang="en-US" smtClean="0"/>
              <a:pPr>
                <a:defRPr/>
              </a:pPr>
              <a:t>23</a:t>
            </a:fld>
            <a:endParaRPr lang="ko-KR" altLang="en-US"/>
          </a:p>
        </p:txBody>
      </p:sp>
    </p:spTree>
    <p:extLst>
      <p:ext uri="{BB962C8B-B14F-4D97-AF65-F5344CB8AC3E}">
        <p14:creationId xmlns:p14="http://schemas.microsoft.com/office/powerpoint/2010/main" val="396468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F85F4-5FB3-9149-2E13-0EB4773EBA0C}"/>
              </a:ext>
            </a:extLst>
          </p:cNvPr>
          <p:cNvSpPr>
            <a:spLocks noGrp="1"/>
          </p:cNvSpPr>
          <p:nvPr>
            <p:ph type="title"/>
          </p:nvPr>
        </p:nvSpPr>
        <p:spPr/>
        <p:txBody>
          <a:bodyPr/>
          <a:lstStyle/>
          <a:p>
            <a:r>
              <a:rPr lang="en-US" dirty="0"/>
              <a:t>Result</a:t>
            </a:r>
          </a:p>
        </p:txBody>
      </p:sp>
      <p:pic>
        <p:nvPicPr>
          <p:cNvPr id="6" name="Content Placeholder 5">
            <a:extLst>
              <a:ext uri="{FF2B5EF4-FFF2-40B4-BE49-F238E27FC236}">
                <a16:creationId xmlns:a16="http://schemas.microsoft.com/office/drawing/2014/main" id="{CA6E2848-D2F6-75BF-0530-2C16C57D0E53}"/>
              </a:ext>
            </a:extLst>
          </p:cNvPr>
          <p:cNvPicPr>
            <a:picLocks noGrp="1" noChangeAspect="1"/>
          </p:cNvPicPr>
          <p:nvPr>
            <p:ph idx="1"/>
          </p:nvPr>
        </p:nvPicPr>
        <p:blipFill>
          <a:blip r:embed="rId2"/>
          <a:stretch>
            <a:fillRect/>
          </a:stretch>
        </p:blipFill>
        <p:spPr>
          <a:xfrm>
            <a:off x="1747243" y="1071563"/>
            <a:ext cx="5649514" cy="5214937"/>
          </a:xfrm>
        </p:spPr>
      </p:pic>
      <p:sp>
        <p:nvSpPr>
          <p:cNvPr id="4" name="Slide Number Placeholder 3">
            <a:extLst>
              <a:ext uri="{FF2B5EF4-FFF2-40B4-BE49-F238E27FC236}">
                <a16:creationId xmlns:a16="http://schemas.microsoft.com/office/drawing/2014/main" id="{8D0C1F12-5CD1-1D0D-0D7F-3DF94A2BF8F5}"/>
              </a:ext>
            </a:extLst>
          </p:cNvPr>
          <p:cNvSpPr>
            <a:spLocks noGrp="1"/>
          </p:cNvSpPr>
          <p:nvPr>
            <p:ph type="sldNum" sz="quarter" idx="12"/>
          </p:nvPr>
        </p:nvSpPr>
        <p:spPr/>
        <p:txBody>
          <a:bodyPr/>
          <a:lstStyle/>
          <a:p>
            <a:pPr>
              <a:defRPr/>
            </a:pPr>
            <a:fld id="{CA4AC7C1-D12F-41DB-AB4A-A9F0A9959DA2}" type="slidenum">
              <a:rPr lang="ko-KR" altLang="en-US" smtClean="0"/>
              <a:pPr>
                <a:defRPr/>
              </a:pPr>
              <a:t>24</a:t>
            </a:fld>
            <a:endParaRPr lang="ko-KR" altLang="en-US"/>
          </a:p>
        </p:txBody>
      </p:sp>
    </p:spTree>
    <p:extLst>
      <p:ext uri="{BB962C8B-B14F-4D97-AF65-F5344CB8AC3E}">
        <p14:creationId xmlns:p14="http://schemas.microsoft.com/office/powerpoint/2010/main" val="2494128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8B7D7-3BA3-3912-524E-D1BD5DCC4C86}"/>
              </a:ext>
            </a:extLst>
          </p:cNvPr>
          <p:cNvSpPr>
            <a:spLocks noGrp="1"/>
          </p:cNvSpPr>
          <p:nvPr>
            <p:ph type="title"/>
          </p:nvPr>
        </p:nvSpPr>
        <p:spPr>
          <a:xfrm>
            <a:off x="457200" y="203200"/>
            <a:ext cx="1738536" cy="725488"/>
          </a:xfrm>
        </p:spPr>
        <p:txBody>
          <a:bodyPr/>
          <a:lstStyle/>
          <a:p>
            <a:r>
              <a:rPr lang="en-US" dirty="0"/>
              <a:t>Code</a:t>
            </a:r>
          </a:p>
        </p:txBody>
      </p:sp>
      <p:sp>
        <p:nvSpPr>
          <p:cNvPr id="3" name="Content Placeholder 2">
            <a:extLst>
              <a:ext uri="{FF2B5EF4-FFF2-40B4-BE49-F238E27FC236}">
                <a16:creationId xmlns:a16="http://schemas.microsoft.com/office/drawing/2014/main" id="{865ADC48-B591-9120-A91C-9A0DD76436E6}"/>
              </a:ext>
            </a:extLst>
          </p:cNvPr>
          <p:cNvSpPr>
            <a:spLocks noGrp="1"/>
          </p:cNvSpPr>
          <p:nvPr>
            <p:ph idx="1"/>
          </p:nvPr>
        </p:nvSpPr>
        <p:spPr>
          <a:xfrm>
            <a:off x="451148" y="1030535"/>
            <a:ext cx="3970784" cy="5214937"/>
          </a:xfrm>
        </p:spPr>
        <p:txBody>
          <a:bodyPr/>
          <a:lstStyle/>
          <a:p>
            <a:pPr marL="0" indent="0">
              <a:buNone/>
            </a:pPr>
            <a:r>
              <a:rPr lang="en-US" sz="800" dirty="0">
                <a:latin typeface="Consolas" panose="020B0609020204030204" pitchFamily="49" charset="0"/>
              </a:rPr>
              <a:t>#include &lt;</a:t>
            </a:r>
            <a:r>
              <a:rPr lang="en-US" sz="800" dirty="0" err="1">
                <a:latin typeface="Consolas" panose="020B0609020204030204" pitchFamily="49" charset="0"/>
              </a:rPr>
              <a:t>stdio.h</a:t>
            </a:r>
            <a:r>
              <a:rPr lang="en-US" sz="800" dirty="0">
                <a:latin typeface="Consolas" panose="020B0609020204030204" pitchFamily="49" charset="0"/>
              </a:rPr>
              <a:t>&gt;</a:t>
            </a:r>
          </a:p>
          <a:p>
            <a:pPr marL="0" indent="0">
              <a:buNone/>
            </a:pPr>
            <a:r>
              <a:rPr lang="en-US" sz="800" dirty="0">
                <a:latin typeface="Consolas" panose="020B0609020204030204" pitchFamily="49" charset="0"/>
              </a:rPr>
              <a:t>#include &lt;</a:t>
            </a:r>
            <a:r>
              <a:rPr lang="en-US" sz="800" dirty="0" err="1">
                <a:latin typeface="Consolas" panose="020B0609020204030204" pitchFamily="49" charset="0"/>
              </a:rPr>
              <a:t>stdlib.h</a:t>
            </a:r>
            <a:r>
              <a:rPr lang="en-US" sz="800" dirty="0">
                <a:latin typeface="Consolas" panose="020B0609020204030204" pitchFamily="49" charset="0"/>
              </a:rPr>
              <a:t>&gt;</a:t>
            </a:r>
          </a:p>
          <a:p>
            <a:pPr marL="0" indent="0">
              <a:buNone/>
            </a:pPr>
            <a:r>
              <a:rPr lang="en-US" sz="800" dirty="0">
                <a:latin typeface="Consolas" panose="020B0609020204030204" pitchFamily="49" charset="0"/>
              </a:rPr>
              <a:t>#include &lt;</a:t>
            </a:r>
            <a:r>
              <a:rPr lang="en-US" sz="800" dirty="0" err="1">
                <a:latin typeface="Consolas" panose="020B0609020204030204" pitchFamily="49" charset="0"/>
              </a:rPr>
              <a:t>pthread.h</a:t>
            </a:r>
            <a:r>
              <a:rPr lang="en-US" sz="800" dirty="0">
                <a:latin typeface="Consolas" panose="020B0609020204030204" pitchFamily="49" charset="0"/>
              </a:rPr>
              <a:t>&gt;</a:t>
            </a:r>
          </a:p>
          <a:p>
            <a:pPr marL="0" indent="0">
              <a:buNone/>
            </a:pPr>
            <a:r>
              <a:rPr lang="en-US" sz="800" dirty="0">
                <a:latin typeface="Consolas" panose="020B0609020204030204" pitchFamily="49" charset="0"/>
              </a:rPr>
              <a:t>#include &lt;</a:t>
            </a:r>
            <a:r>
              <a:rPr lang="en-US" sz="800" dirty="0" err="1">
                <a:latin typeface="Consolas" panose="020B0609020204030204" pitchFamily="49" charset="0"/>
              </a:rPr>
              <a:t>semaphore.h</a:t>
            </a:r>
            <a:r>
              <a:rPr lang="en-US" sz="800" dirty="0">
                <a:latin typeface="Consolas" panose="020B0609020204030204" pitchFamily="49" charset="0"/>
              </a:rPr>
              <a:t>&gt;</a:t>
            </a:r>
          </a:p>
          <a:p>
            <a:pPr marL="0" indent="0">
              <a:buNone/>
            </a:pPr>
            <a:r>
              <a:rPr lang="en-US" sz="800" dirty="0">
                <a:latin typeface="Consolas" panose="020B0609020204030204" pitchFamily="49" charset="0"/>
              </a:rPr>
              <a:t>#include &lt;</a:t>
            </a:r>
            <a:r>
              <a:rPr lang="en-US" sz="800" dirty="0" err="1">
                <a:latin typeface="Consolas" panose="020B0609020204030204" pitchFamily="49" charset="0"/>
              </a:rPr>
              <a:t>unistd.h</a:t>
            </a:r>
            <a:r>
              <a:rPr lang="en-US" sz="800" dirty="0">
                <a:latin typeface="Consolas" panose="020B0609020204030204" pitchFamily="49" charset="0"/>
              </a:rPr>
              <a:t>&gt;</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#define SIZE 5 // buffer size</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int buffer[SIZE];</a:t>
            </a:r>
          </a:p>
          <a:p>
            <a:pPr marL="0" indent="0">
              <a:buNone/>
            </a:pPr>
            <a:r>
              <a:rPr lang="en-US" sz="800" dirty="0">
                <a:latin typeface="Consolas" panose="020B0609020204030204" pitchFamily="49" charset="0"/>
              </a:rPr>
              <a:t>int in = 0;     // next free position in buffer</a:t>
            </a:r>
          </a:p>
          <a:p>
            <a:pPr marL="0" indent="0">
              <a:buNone/>
            </a:pPr>
            <a:r>
              <a:rPr lang="en-US" sz="800" dirty="0">
                <a:latin typeface="Consolas" panose="020B0609020204030204" pitchFamily="49" charset="0"/>
              </a:rPr>
              <a:t>int out = 0;    // next item to consume</a:t>
            </a:r>
          </a:p>
          <a:p>
            <a:pPr marL="0" indent="0">
              <a:buNone/>
            </a:pPr>
            <a:endParaRPr lang="en-US" sz="800" dirty="0">
              <a:latin typeface="Consolas" panose="020B0609020204030204" pitchFamily="49" charset="0"/>
            </a:endParaRPr>
          </a:p>
          <a:p>
            <a:pPr marL="0" indent="0">
              <a:buNone/>
            </a:pPr>
            <a:r>
              <a:rPr lang="en-US" sz="800" dirty="0" err="1">
                <a:latin typeface="Consolas" panose="020B0609020204030204" pitchFamily="49" charset="0"/>
              </a:rPr>
              <a:t>pthread_mutex_t</a:t>
            </a:r>
            <a:r>
              <a:rPr lang="en-US" sz="800" dirty="0">
                <a:latin typeface="Consolas" panose="020B0609020204030204" pitchFamily="49" charset="0"/>
              </a:rPr>
              <a:t> mutex;</a:t>
            </a:r>
          </a:p>
          <a:p>
            <a:pPr marL="0" indent="0">
              <a:buNone/>
            </a:pPr>
            <a:r>
              <a:rPr lang="en-US" sz="800" dirty="0">
                <a:latin typeface="Consolas" panose="020B0609020204030204" pitchFamily="49" charset="0"/>
              </a:rPr>
              <a:t>sem_t full;</a:t>
            </a:r>
          </a:p>
          <a:p>
            <a:pPr marL="0" indent="0">
              <a:buNone/>
            </a:pPr>
            <a:r>
              <a:rPr lang="en-US" sz="800" dirty="0">
                <a:latin typeface="Consolas" panose="020B0609020204030204" pitchFamily="49" charset="0"/>
              </a:rPr>
              <a:t>sem_t empty;</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void* producer(void* </a:t>
            </a:r>
            <a:r>
              <a:rPr lang="en-US" sz="800" dirty="0" err="1">
                <a:latin typeface="Consolas" panose="020B0609020204030204" pitchFamily="49" charset="0"/>
              </a:rPr>
              <a:t>arg</a:t>
            </a:r>
            <a:r>
              <a:rPr lang="en-US" sz="800" dirty="0">
                <a:latin typeface="Consolas" panose="020B0609020204030204" pitchFamily="49" charset="0"/>
              </a:rPr>
              <a:t>) {</a:t>
            </a:r>
          </a:p>
          <a:p>
            <a:pPr marL="0" indent="0">
              <a:buNone/>
            </a:pPr>
            <a:r>
              <a:rPr lang="en-US" sz="800" dirty="0">
                <a:latin typeface="Consolas" panose="020B0609020204030204" pitchFamily="49" charset="0"/>
              </a:rPr>
              <a:t>    int item;</a:t>
            </a:r>
          </a:p>
          <a:p>
            <a:pPr marL="0" indent="0">
              <a:buNone/>
            </a:pPr>
            <a:r>
              <a:rPr lang="en-US" sz="800" dirty="0">
                <a:latin typeface="Consolas" panose="020B0609020204030204" pitchFamily="49" charset="0"/>
              </a:rPr>
              <a:t>    for (int </a:t>
            </a:r>
            <a:r>
              <a:rPr lang="en-US" sz="800" dirty="0" err="1">
                <a:latin typeface="Consolas" panose="020B0609020204030204" pitchFamily="49" charset="0"/>
              </a:rPr>
              <a:t>i</a:t>
            </a:r>
            <a:r>
              <a:rPr lang="en-US" sz="800" dirty="0">
                <a:latin typeface="Consolas" panose="020B0609020204030204" pitchFamily="49" charset="0"/>
              </a:rPr>
              <a:t> = 0; </a:t>
            </a:r>
            <a:r>
              <a:rPr lang="en-US" sz="800" dirty="0" err="1">
                <a:latin typeface="Consolas" panose="020B0609020204030204" pitchFamily="49" charset="0"/>
              </a:rPr>
              <a:t>i</a:t>
            </a:r>
            <a:r>
              <a:rPr lang="en-US" sz="800" dirty="0">
                <a:latin typeface="Consolas" panose="020B0609020204030204" pitchFamily="49" charset="0"/>
              </a:rPr>
              <a:t> &lt; 10; </a:t>
            </a:r>
            <a:r>
              <a:rPr lang="en-US" sz="800" dirty="0" err="1">
                <a:latin typeface="Consolas" panose="020B0609020204030204" pitchFamily="49" charset="0"/>
              </a:rPr>
              <a:t>i</a:t>
            </a:r>
            <a:r>
              <a:rPr lang="en-US" sz="800" dirty="0">
                <a:latin typeface="Consolas" panose="020B0609020204030204" pitchFamily="49" charset="0"/>
              </a:rPr>
              <a:t>++) {</a:t>
            </a:r>
          </a:p>
          <a:p>
            <a:pPr marL="0" indent="0">
              <a:buNone/>
            </a:pPr>
            <a:r>
              <a:rPr lang="en-US" sz="800" dirty="0">
                <a:latin typeface="Consolas" panose="020B0609020204030204" pitchFamily="49" charset="0"/>
              </a:rPr>
              <a:t>        item = rand() % 100;</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        sem_wait(&amp;empty);                 // wait for empty slot</a:t>
            </a:r>
          </a:p>
          <a:p>
            <a:pPr marL="0" indent="0">
              <a:buNone/>
            </a:pPr>
            <a:r>
              <a:rPr lang="en-US" sz="800" dirty="0">
                <a:latin typeface="Consolas" panose="020B0609020204030204" pitchFamily="49" charset="0"/>
              </a:rPr>
              <a:t>        </a:t>
            </a:r>
            <a:r>
              <a:rPr lang="en-US" sz="800" dirty="0" err="1">
                <a:latin typeface="Consolas" panose="020B0609020204030204" pitchFamily="49" charset="0"/>
              </a:rPr>
              <a:t>pthread_mutex_lock</a:t>
            </a:r>
            <a:r>
              <a:rPr lang="en-US" sz="800" dirty="0">
                <a:latin typeface="Consolas" panose="020B0609020204030204" pitchFamily="49" charset="0"/>
              </a:rPr>
              <a:t>(&amp;mutex);      // lock buffer</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        buffer[in] = item;</a:t>
            </a:r>
          </a:p>
          <a:p>
            <a:pPr marL="0" indent="0">
              <a:buNone/>
            </a:pPr>
            <a:r>
              <a:rPr lang="en-US" sz="800" dirty="0">
                <a:latin typeface="Consolas" panose="020B0609020204030204" pitchFamily="49" charset="0"/>
              </a:rPr>
              <a:t>        </a:t>
            </a:r>
            <a:r>
              <a:rPr lang="en-US" sz="800" dirty="0" err="1">
                <a:latin typeface="Consolas" panose="020B0609020204030204" pitchFamily="49" charset="0"/>
              </a:rPr>
              <a:t>printf</a:t>
            </a:r>
            <a:r>
              <a:rPr lang="en-US" sz="800" dirty="0">
                <a:latin typeface="Consolas" panose="020B0609020204030204" pitchFamily="49" charset="0"/>
              </a:rPr>
              <a:t>("Produced: %d\n", item);</a:t>
            </a:r>
          </a:p>
          <a:p>
            <a:pPr marL="0" indent="0">
              <a:buNone/>
            </a:pPr>
            <a:r>
              <a:rPr lang="en-US" sz="800" dirty="0">
                <a:latin typeface="Consolas" panose="020B0609020204030204" pitchFamily="49" charset="0"/>
              </a:rPr>
              <a:t>        in = (in + 1) % SIZE;</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        </a:t>
            </a:r>
            <a:r>
              <a:rPr lang="en-US" sz="800" dirty="0" err="1">
                <a:latin typeface="Consolas" panose="020B0609020204030204" pitchFamily="49" charset="0"/>
              </a:rPr>
              <a:t>pthread_mutex_unlock</a:t>
            </a:r>
            <a:r>
              <a:rPr lang="en-US" sz="800" dirty="0">
                <a:latin typeface="Consolas" panose="020B0609020204030204" pitchFamily="49" charset="0"/>
              </a:rPr>
              <a:t>(&amp;mutex);    // unlock buffer</a:t>
            </a:r>
          </a:p>
          <a:p>
            <a:pPr marL="0" indent="0">
              <a:buNone/>
            </a:pPr>
            <a:r>
              <a:rPr lang="en-US" sz="800" dirty="0">
                <a:latin typeface="Consolas" panose="020B0609020204030204" pitchFamily="49" charset="0"/>
              </a:rPr>
              <a:t>        </a:t>
            </a:r>
            <a:r>
              <a:rPr lang="en-US" sz="800" dirty="0" err="1">
                <a:latin typeface="Consolas" panose="020B0609020204030204" pitchFamily="49" charset="0"/>
              </a:rPr>
              <a:t>sem_post</a:t>
            </a:r>
            <a:r>
              <a:rPr lang="en-US" sz="800" dirty="0">
                <a:latin typeface="Consolas" panose="020B0609020204030204" pitchFamily="49" charset="0"/>
              </a:rPr>
              <a:t>(&amp;full);                 // increase full count</a:t>
            </a:r>
          </a:p>
          <a:p>
            <a:pPr marL="0" indent="0">
              <a:buNone/>
            </a:pPr>
            <a:endParaRPr lang="en-US" sz="800" dirty="0">
              <a:latin typeface="Consolas" panose="020B0609020204030204" pitchFamily="49" charset="0"/>
            </a:endParaRPr>
          </a:p>
          <a:p>
            <a:pPr marL="0" indent="0">
              <a:buNone/>
            </a:pPr>
            <a:r>
              <a:rPr lang="en-US" sz="800" dirty="0">
                <a:latin typeface="Consolas" panose="020B0609020204030204" pitchFamily="49" charset="0"/>
              </a:rPr>
              <a:t>        sleep(1); // simulate time</a:t>
            </a:r>
          </a:p>
          <a:p>
            <a:pPr marL="0" indent="0">
              <a:buNone/>
            </a:pPr>
            <a:r>
              <a:rPr lang="en-US" sz="800" dirty="0">
                <a:latin typeface="Consolas" panose="020B0609020204030204" pitchFamily="49" charset="0"/>
              </a:rPr>
              <a:t>    }</a:t>
            </a:r>
          </a:p>
          <a:p>
            <a:pPr marL="0" indent="0">
              <a:buNone/>
            </a:pPr>
            <a:r>
              <a:rPr lang="en-US" sz="800" dirty="0">
                <a:latin typeface="Consolas" panose="020B0609020204030204" pitchFamily="49" charset="0"/>
              </a:rPr>
              <a:t>    return NULL;</a:t>
            </a:r>
          </a:p>
          <a:p>
            <a:pPr marL="0" indent="0">
              <a:buNone/>
            </a:pPr>
            <a:r>
              <a:rPr lang="en-US" sz="800" dirty="0">
                <a:latin typeface="Consolas" panose="020B0609020204030204" pitchFamily="49" charset="0"/>
              </a:rPr>
              <a:t>}</a:t>
            </a:r>
          </a:p>
        </p:txBody>
      </p:sp>
      <p:sp>
        <p:nvSpPr>
          <p:cNvPr id="4" name="Slide Number Placeholder 3">
            <a:extLst>
              <a:ext uri="{FF2B5EF4-FFF2-40B4-BE49-F238E27FC236}">
                <a16:creationId xmlns:a16="http://schemas.microsoft.com/office/drawing/2014/main" id="{F6369AEF-F6F0-8DC5-B8C1-0DE5D019AD50}"/>
              </a:ext>
            </a:extLst>
          </p:cNvPr>
          <p:cNvSpPr>
            <a:spLocks noGrp="1"/>
          </p:cNvSpPr>
          <p:nvPr>
            <p:ph type="sldNum" sz="quarter" idx="12"/>
          </p:nvPr>
        </p:nvSpPr>
        <p:spPr/>
        <p:txBody>
          <a:bodyPr/>
          <a:lstStyle/>
          <a:p>
            <a:pPr>
              <a:defRPr/>
            </a:pPr>
            <a:fld id="{CA4AC7C1-D12F-41DB-AB4A-A9F0A9959DA2}" type="slidenum">
              <a:rPr lang="ko-KR" altLang="en-US" smtClean="0"/>
              <a:pPr>
                <a:defRPr/>
              </a:pPr>
              <a:t>25</a:t>
            </a:fld>
            <a:endParaRPr lang="ko-KR" altLang="en-US"/>
          </a:p>
        </p:txBody>
      </p:sp>
      <p:sp>
        <p:nvSpPr>
          <p:cNvPr id="6" name="TextBox 5">
            <a:extLst>
              <a:ext uri="{FF2B5EF4-FFF2-40B4-BE49-F238E27FC236}">
                <a16:creationId xmlns:a16="http://schemas.microsoft.com/office/drawing/2014/main" id="{5603634A-8939-AB16-AE4B-3E18E5556236}"/>
              </a:ext>
            </a:extLst>
          </p:cNvPr>
          <p:cNvSpPr txBox="1"/>
          <p:nvPr/>
        </p:nvSpPr>
        <p:spPr>
          <a:xfrm>
            <a:off x="4355976" y="1029596"/>
            <a:ext cx="4572000" cy="5216813"/>
          </a:xfrm>
          <a:prstGeom prst="rect">
            <a:avLst/>
          </a:prstGeom>
          <a:noFill/>
        </p:spPr>
        <p:txBody>
          <a:bodyPr wrap="square">
            <a:spAutoFit/>
          </a:bodyPr>
          <a:lstStyle/>
          <a:p>
            <a:pPr marL="0" indent="0">
              <a:buNone/>
            </a:pPr>
            <a:r>
              <a:rPr lang="en-US" sz="900" dirty="0">
                <a:latin typeface="Consolas" panose="020B0609020204030204" pitchFamily="49" charset="0"/>
              </a:rPr>
              <a:t>void* consumer(void* </a:t>
            </a:r>
            <a:r>
              <a:rPr lang="en-US" sz="900" dirty="0" err="1">
                <a:latin typeface="Consolas" panose="020B0609020204030204" pitchFamily="49" charset="0"/>
              </a:rPr>
              <a:t>arg</a:t>
            </a:r>
            <a:r>
              <a:rPr lang="en-US" sz="900" dirty="0">
                <a:latin typeface="Consolas" panose="020B0609020204030204" pitchFamily="49" charset="0"/>
              </a:rPr>
              <a:t>) {</a:t>
            </a:r>
          </a:p>
          <a:p>
            <a:pPr marL="0" indent="0">
              <a:buNone/>
            </a:pPr>
            <a:r>
              <a:rPr lang="en-US" sz="900" dirty="0">
                <a:latin typeface="Consolas" panose="020B0609020204030204" pitchFamily="49" charset="0"/>
              </a:rPr>
              <a:t>    int item;</a:t>
            </a:r>
          </a:p>
          <a:p>
            <a:pPr marL="0" indent="0">
              <a:buNone/>
            </a:pPr>
            <a:r>
              <a:rPr lang="en-US" sz="900" dirty="0">
                <a:latin typeface="Consolas" panose="020B0609020204030204" pitchFamily="49" charset="0"/>
              </a:rPr>
              <a:t>    for (int </a:t>
            </a:r>
            <a:r>
              <a:rPr lang="en-US" sz="900" dirty="0" err="1">
                <a:latin typeface="Consolas" panose="020B0609020204030204" pitchFamily="49" charset="0"/>
              </a:rPr>
              <a:t>i</a:t>
            </a:r>
            <a:r>
              <a:rPr lang="en-US" sz="900" dirty="0">
                <a:latin typeface="Consolas" panose="020B0609020204030204" pitchFamily="49" charset="0"/>
              </a:rPr>
              <a:t> = 0; </a:t>
            </a:r>
            <a:r>
              <a:rPr lang="en-US" sz="900" dirty="0" err="1">
                <a:latin typeface="Consolas" panose="020B0609020204030204" pitchFamily="49" charset="0"/>
              </a:rPr>
              <a:t>i</a:t>
            </a:r>
            <a:r>
              <a:rPr lang="en-US" sz="900" dirty="0">
                <a:latin typeface="Consolas" panose="020B0609020204030204" pitchFamily="49" charset="0"/>
              </a:rPr>
              <a:t> &lt; 10; </a:t>
            </a:r>
            <a:r>
              <a:rPr lang="en-US" sz="900" dirty="0" err="1">
                <a:latin typeface="Consolas" panose="020B0609020204030204" pitchFamily="49" charset="0"/>
              </a:rPr>
              <a:t>i</a:t>
            </a:r>
            <a:r>
              <a:rPr lang="en-US" sz="900" dirty="0">
                <a:latin typeface="Consolas" panose="020B0609020204030204" pitchFamily="49" charset="0"/>
              </a:rPr>
              <a:t>++) {</a:t>
            </a:r>
          </a:p>
          <a:p>
            <a:pPr marL="0" indent="0">
              <a:buNone/>
            </a:pPr>
            <a:r>
              <a:rPr lang="en-US" sz="900" dirty="0">
                <a:latin typeface="Consolas" panose="020B0609020204030204" pitchFamily="49" charset="0"/>
              </a:rPr>
              <a:t>        sem_wait(&amp;full);                 // wait for item</a:t>
            </a: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pthread_mutex_lock</a:t>
            </a:r>
            <a:r>
              <a:rPr lang="en-US" sz="900" dirty="0">
                <a:latin typeface="Consolas" panose="020B0609020204030204" pitchFamily="49" charset="0"/>
              </a:rPr>
              <a:t>(&amp;mutex);      // lock buffer</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item = buffer[out];</a:t>
            </a:r>
          </a:p>
          <a:p>
            <a:pPr marL="0" indent="0">
              <a:buNone/>
            </a:pPr>
            <a:r>
              <a:rPr lang="en-US" sz="900" dirty="0">
                <a:latin typeface="Consolas" panose="020B0609020204030204" pitchFamily="49" charset="0"/>
              </a:rPr>
              <a:t>        </a:t>
            </a:r>
            <a:r>
              <a:rPr lang="en-US" sz="900" dirty="0" err="1">
                <a:latin typeface="Consolas" panose="020B0609020204030204" pitchFamily="49" charset="0"/>
              </a:rPr>
              <a:t>printf</a:t>
            </a:r>
            <a:r>
              <a:rPr lang="en-US" sz="900" dirty="0">
                <a:latin typeface="Consolas" panose="020B0609020204030204" pitchFamily="49" charset="0"/>
              </a:rPr>
              <a:t>("Consumed: %d\n", item);</a:t>
            </a:r>
          </a:p>
          <a:p>
            <a:pPr marL="0" indent="0">
              <a:buNone/>
            </a:pPr>
            <a:r>
              <a:rPr lang="en-US" sz="900" dirty="0">
                <a:latin typeface="Consolas" panose="020B0609020204030204" pitchFamily="49" charset="0"/>
              </a:rPr>
              <a:t>        out = (out + 1) % SIZE;</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pthread_mutex_unlock</a:t>
            </a:r>
            <a:r>
              <a:rPr lang="en-US" sz="900" dirty="0">
                <a:latin typeface="Consolas" panose="020B0609020204030204" pitchFamily="49" charset="0"/>
              </a:rPr>
              <a:t>(&amp;mutex);    // unlock buffer</a:t>
            </a:r>
          </a:p>
          <a:p>
            <a:pPr marL="0" indent="0">
              <a:buNone/>
            </a:pPr>
            <a:r>
              <a:rPr lang="en-US" sz="900" dirty="0">
                <a:latin typeface="Consolas" panose="020B0609020204030204" pitchFamily="49" charset="0"/>
              </a:rPr>
              <a:t>        </a:t>
            </a:r>
            <a:r>
              <a:rPr lang="en-US" sz="900" dirty="0" err="1">
                <a:latin typeface="Consolas" panose="020B0609020204030204" pitchFamily="49" charset="0"/>
              </a:rPr>
              <a:t>sem_post</a:t>
            </a:r>
            <a:r>
              <a:rPr lang="en-US" sz="900" dirty="0">
                <a:latin typeface="Consolas" panose="020B0609020204030204" pitchFamily="49" charset="0"/>
              </a:rPr>
              <a:t>(&amp;empty);              // increase empty count</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sleep(2); // simulate time</a:t>
            </a:r>
          </a:p>
          <a:p>
            <a:pPr marL="0" indent="0">
              <a:buNone/>
            </a:pPr>
            <a:r>
              <a:rPr lang="en-US" sz="900" dirty="0">
                <a:latin typeface="Consolas" panose="020B0609020204030204" pitchFamily="49" charset="0"/>
              </a:rPr>
              <a:t>    }</a:t>
            </a:r>
          </a:p>
          <a:p>
            <a:pPr marL="0" indent="0">
              <a:buNone/>
            </a:pPr>
            <a:r>
              <a:rPr lang="en-US" sz="900" dirty="0">
                <a:latin typeface="Consolas" panose="020B0609020204030204" pitchFamily="49" charset="0"/>
              </a:rPr>
              <a:t>    return NULL;</a:t>
            </a:r>
          </a:p>
          <a:p>
            <a:pPr marL="0" indent="0">
              <a:buNone/>
            </a:pPr>
            <a:r>
              <a:rPr lang="en-US" sz="900" dirty="0">
                <a:latin typeface="Consolas" panose="020B0609020204030204" pitchFamily="49" charset="0"/>
              </a:rPr>
              <a:t>}</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int main() {</a:t>
            </a: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pthread_t</a:t>
            </a:r>
            <a:r>
              <a:rPr lang="en-US" sz="900" dirty="0">
                <a:latin typeface="Consolas" panose="020B0609020204030204" pitchFamily="49" charset="0"/>
              </a:rPr>
              <a:t> prod, cons;</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pthread_mutex_init</a:t>
            </a:r>
            <a:r>
              <a:rPr lang="en-US" sz="900" dirty="0">
                <a:latin typeface="Consolas" panose="020B0609020204030204" pitchFamily="49" charset="0"/>
              </a:rPr>
              <a:t>(&amp;mutex, NULL);</a:t>
            </a:r>
          </a:p>
          <a:p>
            <a:pPr marL="0" indent="0">
              <a:buNone/>
            </a:pPr>
            <a:r>
              <a:rPr lang="en-US" sz="900" dirty="0">
                <a:latin typeface="Consolas" panose="020B0609020204030204" pitchFamily="49" charset="0"/>
              </a:rPr>
              <a:t>    </a:t>
            </a:r>
            <a:r>
              <a:rPr lang="en-US" sz="900" dirty="0" err="1">
                <a:latin typeface="Consolas" panose="020B0609020204030204" pitchFamily="49" charset="0"/>
              </a:rPr>
              <a:t>sem_init</a:t>
            </a:r>
            <a:r>
              <a:rPr lang="en-US" sz="900" dirty="0">
                <a:latin typeface="Consolas" panose="020B0609020204030204" pitchFamily="49" charset="0"/>
              </a:rPr>
              <a:t>(&amp;empty, 0, SIZE); // initially buffer is empty</a:t>
            </a:r>
          </a:p>
          <a:p>
            <a:pPr marL="0" indent="0">
              <a:buNone/>
            </a:pPr>
            <a:r>
              <a:rPr lang="en-US" sz="900" dirty="0">
                <a:latin typeface="Consolas" panose="020B0609020204030204" pitchFamily="49" charset="0"/>
              </a:rPr>
              <a:t>    </a:t>
            </a:r>
            <a:r>
              <a:rPr lang="en-US" sz="900" dirty="0" err="1">
                <a:latin typeface="Consolas" panose="020B0609020204030204" pitchFamily="49" charset="0"/>
              </a:rPr>
              <a:t>sem_init</a:t>
            </a:r>
            <a:r>
              <a:rPr lang="en-US" sz="900" dirty="0">
                <a:latin typeface="Consolas" panose="020B0609020204030204" pitchFamily="49" charset="0"/>
              </a:rPr>
              <a:t>(&amp;full, 0, 0);     // no items yet</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pthread_create</a:t>
            </a:r>
            <a:r>
              <a:rPr lang="en-US" sz="900" dirty="0">
                <a:latin typeface="Consolas" panose="020B0609020204030204" pitchFamily="49" charset="0"/>
              </a:rPr>
              <a:t>(&amp;prod, NULL, producer, NULL);</a:t>
            </a: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pthread_create</a:t>
            </a:r>
            <a:r>
              <a:rPr lang="en-US" sz="900" dirty="0">
                <a:latin typeface="Consolas" panose="020B0609020204030204" pitchFamily="49" charset="0"/>
              </a:rPr>
              <a:t>(&amp;cons, NULL, consumer, NULL);</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pthread_join</a:t>
            </a:r>
            <a:r>
              <a:rPr lang="en-US" sz="900" dirty="0">
                <a:latin typeface="Consolas" panose="020B0609020204030204" pitchFamily="49" charset="0"/>
              </a:rPr>
              <a:t>(prod, NULL);</a:t>
            </a: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pthread_join</a:t>
            </a:r>
            <a:r>
              <a:rPr lang="en-US" sz="900" dirty="0">
                <a:latin typeface="Consolas" panose="020B0609020204030204" pitchFamily="49" charset="0"/>
              </a:rPr>
              <a:t>(cons, NULL);</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a:t>
            </a:r>
            <a:r>
              <a:rPr lang="en-US" sz="900" dirty="0" err="1">
                <a:latin typeface="Consolas" panose="020B0609020204030204" pitchFamily="49" charset="0"/>
              </a:rPr>
              <a:t>pthread_mutex_destroy</a:t>
            </a:r>
            <a:r>
              <a:rPr lang="en-US" sz="900" dirty="0">
                <a:latin typeface="Consolas" panose="020B0609020204030204" pitchFamily="49" charset="0"/>
              </a:rPr>
              <a:t>(&amp;mutex);</a:t>
            </a:r>
          </a:p>
          <a:p>
            <a:pPr marL="0" indent="0">
              <a:buNone/>
            </a:pPr>
            <a:r>
              <a:rPr lang="en-US" sz="900" dirty="0">
                <a:latin typeface="Consolas" panose="020B0609020204030204" pitchFamily="49" charset="0"/>
              </a:rPr>
              <a:t>    </a:t>
            </a:r>
            <a:r>
              <a:rPr lang="en-US" sz="900" dirty="0" err="1">
                <a:latin typeface="Consolas" panose="020B0609020204030204" pitchFamily="49" charset="0"/>
              </a:rPr>
              <a:t>sem_destroy</a:t>
            </a:r>
            <a:r>
              <a:rPr lang="en-US" sz="900" dirty="0">
                <a:latin typeface="Consolas" panose="020B0609020204030204" pitchFamily="49" charset="0"/>
              </a:rPr>
              <a:t>(&amp;empty);</a:t>
            </a:r>
          </a:p>
          <a:p>
            <a:pPr marL="0" indent="0">
              <a:buNone/>
            </a:pPr>
            <a:r>
              <a:rPr lang="en-US" sz="900" dirty="0">
                <a:latin typeface="Consolas" panose="020B0609020204030204" pitchFamily="49" charset="0"/>
              </a:rPr>
              <a:t>    </a:t>
            </a:r>
            <a:r>
              <a:rPr lang="en-US" sz="900" dirty="0" err="1">
                <a:latin typeface="Consolas" panose="020B0609020204030204" pitchFamily="49" charset="0"/>
              </a:rPr>
              <a:t>sem_destroy</a:t>
            </a:r>
            <a:r>
              <a:rPr lang="en-US" sz="900" dirty="0">
                <a:latin typeface="Consolas" panose="020B0609020204030204" pitchFamily="49" charset="0"/>
              </a:rPr>
              <a:t>(&amp;full);</a:t>
            </a:r>
          </a:p>
          <a:p>
            <a:pPr marL="0" indent="0">
              <a:buNone/>
            </a:pPr>
            <a:endParaRPr lang="en-US" sz="900" dirty="0">
              <a:latin typeface="Consolas" panose="020B0609020204030204" pitchFamily="49" charset="0"/>
            </a:endParaRPr>
          </a:p>
          <a:p>
            <a:pPr marL="0" indent="0">
              <a:buNone/>
            </a:pPr>
            <a:r>
              <a:rPr lang="en-US" sz="900" dirty="0">
                <a:latin typeface="Consolas" panose="020B0609020204030204" pitchFamily="49" charset="0"/>
              </a:rPr>
              <a:t>    return 0;</a:t>
            </a:r>
          </a:p>
          <a:p>
            <a:pPr marL="0" indent="0">
              <a:buNone/>
            </a:pPr>
            <a:r>
              <a:rPr lang="en-US" sz="900" dirty="0">
                <a:latin typeface="Consolas" panose="020B0609020204030204" pitchFamily="49" charset="0"/>
              </a:rPr>
              <a:t>}</a:t>
            </a:r>
          </a:p>
        </p:txBody>
      </p:sp>
      <p:sp>
        <p:nvSpPr>
          <p:cNvPr id="8" name="TextBox 7">
            <a:extLst>
              <a:ext uri="{FF2B5EF4-FFF2-40B4-BE49-F238E27FC236}">
                <a16:creationId xmlns:a16="http://schemas.microsoft.com/office/drawing/2014/main" id="{D767416D-AD37-FA55-923C-7D9F063DA8BE}"/>
              </a:ext>
            </a:extLst>
          </p:cNvPr>
          <p:cNvSpPr txBox="1"/>
          <p:nvPr/>
        </p:nvSpPr>
        <p:spPr>
          <a:xfrm rot="17485609">
            <a:off x="-112268" y="1266732"/>
            <a:ext cx="729687"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Part 1</a:t>
            </a:r>
          </a:p>
        </p:txBody>
      </p:sp>
      <p:sp>
        <p:nvSpPr>
          <p:cNvPr id="9" name="TextBox 8">
            <a:extLst>
              <a:ext uri="{FF2B5EF4-FFF2-40B4-BE49-F238E27FC236}">
                <a16:creationId xmlns:a16="http://schemas.microsoft.com/office/drawing/2014/main" id="{AAAC2B5F-FD81-98D5-E82D-980AEA125E97}"/>
              </a:ext>
            </a:extLst>
          </p:cNvPr>
          <p:cNvSpPr txBox="1"/>
          <p:nvPr/>
        </p:nvSpPr>
        <p:spPr>
          <a:xfrm rot="3370761">
            <a:off x="8328629" y="1219479"/>
            <a:ext cx="729687"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Part 2</a:t>
            </a:r>
          </a:p>
        </p:txBody>
      </p:sp>
    </p:spTree>
    <p:extLst>
      <p:ext uri="{BB962C8B-B14F-4D97-AF65-F5344CB8AC3E}">
        <p14:creationId xmlns:p14="http://schemas.microsoft.com/office/powerpoint/2010/main" val="1573254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539E9-7831-4F35-8BC2-90667ABF7052}"/>
              </a:ext>
            </a:extLst>
          </p:cNvPr>
          <p:cNvSpPr>
            <a:spLocks noGrp="1"/>
          </p:cNvSpPr>
          <p:nvPr>
            <p:ph type="title"/>
          </p:nvPr>
        </p:nvSpPr>
        <p:spPr>
          <a:xfrm>
            <a:off x="457200" y="203200"/>
            <a:ext cx="2674640" cy="725488"/>
          </a:xfrm>
        </p:spPr>
        <p:txBody>
          <a:bodyPr/>
          <a:lstStyle/>
          <a:p>
            <a:r>
              <a:rPr lang="en-US" dirty="0"/>
              <a:t>Explanation</a:t>
            </a:r>
          </a:p>
        </p:txBody>
      </p:sp>
      <p:graphicFrame>
        <p:nvGraphicFramePr>
          <p:cNvPr id="5" name="Content Placeholder 4">
            <a:extLst>
              <a:ext uri="{FF2B5EF4-FFF2-40B4-BE49-F238E27FC236}">
                <a16:creationId xmlns:a16="http://schemas.microsoft.com/office/drawing/2014/main" id="{DC2F0608-0E86-E75D-A5B5-AB5E82947AD0}"/>
              </a:ext>
            </a:extLst>
          </p:cNvPr>
          <p:cNvGraphicFramePr>
            <a:graphicFrameLocks noGrp="1"/>
          </p:cNvGraphicFramePr>
          <p:nvPr>
            <p:ph idx="1"/>
            <p:extLst>
              <p:ext uri="{D42A27DB-BD31-4B8C-83A1-F6EECF244321}">
                <p14:modId xmlns:p14="http://schemas.microsoft.com/office/powerpoint/2010/main" val="2056241854"/>
              </p:ext>
            </p:extLst>
          </p:nvPr>
        </p:nvGraphicFramePr>
        <p:xfrm>
          <a:off x="251520" y="1243570"/>
          <a:ext cx="8568952" cy="4877719"/>
        </p:xfrm>
        <a:graphic>
          <a:graphicData uri="http://schemas.openxmlformats.org/drawingml/2006/table">
            <a:tbl>
              <a:tblPr>
                <a:tableStyleId>{35758FB7-9AC5-4552-8A53-C91805E547FA}</a:tableStyleId>
              </a:tblPr>
              <a:tblGrid>
                <a:gridCol w="1512168">
                  <a:extLst>
                    <a:ext uri="{9D8B030D-6E8A-4147-A177-3AD203B41FA5}">
                      <a16:colId xmlns:a16="http://schemas.microsoft.com/office/drawing/2014/main" val="1807683700"/>
                    </a:ext>
                  </a:extLst>
                </a:gridCol>
                <a:gridCol w="2088232">
                  <a:extLst>
                    <a:ext uri="{9D8B030D-6E8A-4147-A177-3AD203B41FA5}">
                      <a16:colId xmlns:a16="http://schemas.microsoft.com/office/drawing/2014/main" val="1650373038"/>
                    </a:ext>
                  </a:extLst>
                </a:gridCol>
                <a:gridCol w="1440160">
                  <a:extLst>
                    <a:ext uri="{9D8B030D-6E8A-4147-A177-3AD203B41FA5}">
                      <a16:colId xmlns:a16="http://schemas.microsoft.com/office/drawing/2014/main" val="447147377"/>
                    </a:ext>
                  </a:extLst>
                </a:gridCol>
                <a:gridCol w="3528392">
                  <a:extLst>
                    <a:ext uri="{9D8B030D-6E8A-4147-A177-3AD203B41FA5}">
                      <a16:colId xmlns:a16="http://schemas.microsoft.com/office/drawing/2014/main" val="3727468439"/>
                    </a:ext>
                  </a:extLst>
                </a:gridCol>
              </a:tblGrid>
              <a:tr h="211499">
                <a:tc>
                  <a:txBody>
                    <a:bodyPr/>
                    <a:lstStyle/>
                    <a:p>
                      <a:pPr algn="ctr" latinLnBrk="0"/>
                      <a:r>
                        <a:rPr lang="en-US" sz="1100" b="1">
                          <a:latin typeface="Times New Roman" panose="02020603050405020304" pitchFamily="18" charset="0"/>
                          <a:cs typeface="Times New Roman" panose="02020603050405020304" pitchFamily="18" charset="0"/>
                        </a:rPr>
                        <a:t>Component</a:t>
                      </a:r>
                    </a:p>
                  </a:txBody>
                  <a:tcPr marL="35719" marR="35719" marT="17859" marB="17859" anchor="ctr"/>
                </a:tc>
                <a:tc>
                  <a:txBody>
                    <a:bodyPr/>
                    <a:lstStyle/>
                    <a:p>
                      <a:pPr algn="ctr" latinLnBrk="0"/>
                      <a:r>
                        <a:rPr lang="en-US" sz="1100" b="1">
                          <a:latin typeface="Times New Roman" panose="02020603050405020304" pitchFamily="18" charset="0"/>
                          <a:cs typeface="Times New Roman" panose="02020603050405020304" pitchFamily="18" charset="0"/>
                        </a:rPr>
                        <a:t>Code</a:t>
                      </a:r>
                    </a:p>
                  </a:txBody>
                  <a:tcPr marL="35719" marR="35719" marT="17859" marB="17859" anchor="ctr"/>
                </a:tc>
                <a:tc>
                  <a:txBody>
                    <a:bodyPr/>
                    <a:lstStyle/>
                    <a:p>
                      <a:pPr algn="ctr" latinLnBrk="0"/>
                      <a:r>
                        <a:rPr lang="en-US" sz="1100" b="1" dirty="0">
                          <a:latin typeface="Times New Roman" panose="02020603050405020304" pitchFamily="18" charset="0"/>
                          <a:cs typeface="Times New Roman" panose="02020603050405020304" pitchFamily="18" charset="0"/>
                        </a:rPr>
                        <a:t>Purpose</a:t>
                      </a:r>
                    </a:p>
                  </a:txBody>
                  <a:tcPr marL="35719" marR="35719" marT="17859" marB="17859" anchor="ctr"/>
                </a:tc>
                <a:tc>
                  <a:txBody>
                    <a:bodyPr/>
                    <a:lstStyle/>
                    <a:p>
                      <a:pPr algn="ctr" latinLnBrk="0"/>
                      <a:r>
                        <a:rPr lang="en-US" sz="1100" b="1" dirty="0">
                          <a:latin typeface="Times New Roman" panose="02020603050405020304" pitchFamily="18" charset="0"/>
                          <a:cs typeface="Times New Roman" panose="02020603050405020304" pitchFamily="18" charset="0"/>
                        </a:rPr>
                        <a:t>Explanation</a:t>
                      </a:r>
                    </a:p>
                  </a:txBody>
                  <a:tcPr marL="35719" marR="35719" marT="17859" marB="17859" anchor="ctr"/>
                </a:tc>
                <a:extLst>
                  <a:ext uri="{0D108BD9-81ED-4DB2-BD59-A6C34878D82A}">
                    <a16:rowId xmlns:a16="http://schemas.microsoft.com/office/drawing/2014/main" val="2414749406"/>
                  </a:ext>
                </a:extLst>
              </a:tr>
              <a:tr h="313056">
                <a:tc>
                  <a:txBody>
                    <a:bodyPr/>
                    <a:lstStyle/>
                    <a:p>
                      <a:pPr algn="ctr" latinLnBrk="0"/>
                      <a:r>
                        <a:rPr lang="en-US" sz="1200" b="1">
                          <a:latin typeface="Times New Roman" panose="02020603050405020304" pitchFamily="18" charset="0"/>
                          <a:cs typeface="Times New Roman" panose="02020603050405020304" pitchFamily="18" charset="0"/>
                        </a:rPr>
                        <a:t>Buffer</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a:latin typeface="Consolas" panose="020B0609020204030204" pitchFamily="49" charset="0"/>
                        </a:rPr>
                        <a:t>int buffer[SIZE];</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Shared queue</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Holds items produced and consumed</a:t>
                      </a:r>
                    </a:p>
                  </a:txBody>
                  <a:tcPr marL="35719" marR="35719" marT="17859" marB="17859" anchor="ctr"/>
                </a:tc>
                <a:extLst>
                  <a:ext uri="{0D108BD9-81ED-4DB2-BD59-A6C34878D82A}">
                    <a16:rowId xmlns:a16="http://schemas.microsoft.com/office/drawing/2014/main" val="204721640"/>
                  </a:ext>
                </a:extLst>
              </a:tr>
              <a:tr h="313056">
                <a:tc>
                  <a:txBody>
                    <a:bodyPr/>
                    <a:lstStyle/>
                    <a:p>
                      <a:pPr algn="ctr" latinLnBrk="0"/>
                      <a:r>
                        <a:rPr lang="en-US" sz="1200" b="1">
                          <a:latin typeface="Times New Roman" panose="02020603050405020304" pitchFamily="18" charset="0"/>
                          <a:cs typeface="Times New Roman" panose="02020603050405020304" pitchFamily="18" charset="0"/>
                        </a:rPr>
                        <a:t>Indexes</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a:latin typeface="Consolas" panose="020B0609020204030204" pitchFamily="49" charset="0"/>
                        </a:rPr>
                        <a:t>in, out</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Track positions</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in for producer, out for consumer (circular)</a:t>
                      </a:r>
                    </a:p>
                  </a:txBody>
                  <a:tcPr marL="35719" marR="35719" marT="17859" marB="17859" anchor="ctr"/>
                </a:tc>
                <a:extLst>
                  <a:ext uri="{0D108BD9-81ED-4DB2-BD59-A6C34878D82A}">
                    <a16:rowId xmlns:a16="http://schemas.microsoft.com/office/drawing/2014/main" val="1783730920"/>
                  </a:ext>
                </a:extLst>
              </a:tr>
              <a:tr h="406973">
                <a:tc>
                  <a:txBody>
                    <a:bodyPr/>
                    <a:lstStyle/>
                    <a:p>
                      <a:pPr algn="ctr" latinLnBrk="0"/>
                      <a:r>
                        <a:rPr lang="en-US" sz="1200" b="1">
                          <a:latin typeface="Times New Roman" panose="02020603050405020304" pitchFamily="18" charset="0"/>
                          <a:cs typeface="Times New Roman" panose="02020603050405020304" pitchFamily="18" charset="0"/>
                        </a:rPr>
                        <a:t>Mutex</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err="1">
                          <a:latin typeface="Consolas" panose="020B0609020204030204" pitchFamily="49" charset="0"/>
                        </a:rPr>
                        <a:t>pthread_mutex_t</a:t>
                      </a:r>
                      <a:r>
                        <a:rPr lang="en-US" sz="900" dirty="0">
                          <a:latin typeface="Consolas" panose="020B0609020204030204" pitchFamily="49" charset="0"/>
                        </a:rPr>
                        <a:t> mutex;</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Synchronization</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Ensures only one thread accesses the buffer at a time</a:t>
                      </a:r>
                    </a:p>
                  </a:txBody>
                  <a:tcPr marL="35719" marR="35719" marT="17859" marB="17859" anchor="ctr"/>
                </a:tc>
                <a:extLst>
                  <a:ext uri="{0D108BD9-81ED-4DB2-BD59-A6C34878D82A}">
                    <a16:rowId xmlns:a16="http://schemas.microsoft.com/office/drawing/2014/main" val="1902747663"/>
                  </a:ext>
                </a:extLst>
              </a:tr>
              <a:tr h="313056">
                <a:tc>
                  <a:txBody>
                    <a:bodyPr/>
                    <a:lstStyle/>
                    <a:p>
                      <a:pPr algn="ctr" latinLnBrk="0"/>
                      <a:r>
                        <a:rPr lang="en-US" sz="1200" b="1">
                          <a:latin typeface="Times New Roman" panose="02020603050405020304" pitchFamily="18" charset="0"/>
                          <a:cs typeface="Times New Roman" panose="02020603050405020304" pitchFamily="18" charset="0"/>
                        </a:rPr>
                        <a:t>Semaphores</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a:latin typeface="Consolas" panose="020B0609020204030204" pitchFamily="49" charset="0"/>
                        </a:rPr>
                        <a:t>sem_t full, empty;</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Counting slots</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empty: available slots, full: items ready to consume</a:t>
                      </a:r>
                    </a:p>
                  </a:txBody>
                  <a:tcPr marL="35719" marR="35719" marT="17859" marB="17859" anchor="ctr"/>
                </a:tc>
                <a:extLst>
                  <a:ext uri="{0D108BD9-81ED-4DB2-BD59-A6C34878D82A}">
                    <a16:rowId xmlns:a16="http://schemas.microsoft.com/office/drawing/2014/main" val="944350757"/>
                  </a:ext>
                </a:extLst>
              </a:tr>
              <a:tr h="406973">
                <a:tc>
                  <a:txBody>
                    <a:bodyPr/>
                    <a:lstStyle/>
                    <a:p>
                      <a:pPr algn="ctr" latinLnBrk="0"/>
                      <a:r>
                        <a:rPr lang="en-US" sz="1200" b="1">
                          <a:latin typeface="Times New Roman" panose="02020603050405020304" pitchFamily="18" charset="0"/>
                          <a:cs typeface="Times New Roman" panose="02020603050405020304" pitchFamily="18" charset="0"/>
                        </a:rPr>
                        <a:t>Init Semaphores</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err="1">
                          <a:latin typeface="Consolas" panose="020B0609020204030204" pitchFamily="49" charset="0"/>
                        </a:rPr>
                        <a:t>sem_init</a:t>
                      </a:r>
                      <a:r>
                        <a:rPr lang="en-US" sz="900" dirty="0">
                          <a:latin typeface="Consolas" panose="020B0609020204030204" pitchFamily="49" charset="0"/>
                        </a:rPr>
                        <a:t>(&amp;empty, 0, SIZE);</a:t>
                      </a:r>
                    </a:p>
                    <a:p>
                      <a:pPr latinLnBrk="0"/>
                      <a:r>
                        <a:rPr lang="en-US" sz="900" dirty="0" err="1">
                          <a:latin typeface="Consolas" panose="020B0609020204030204" pitchFamily="49" charset="0"/>
                        </a:rPr>
                        <a:t>sem_init</a:t>
                      </a:r>
                      <a:r>
                        <a:rPr lang="en-US" sz="900" dirty="0">
                          <a:latin typeface="Consolas" panose="020B0609020204030204" pitchFamily="49" charset="0"/>
                        </a:rPr>
                        <a:t>(&amp;full, 0, 0);</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Initial state</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Buffer starts empty: all slots free, no items to consume</a:t>
                      </a:r>
                    </a:p>
                  </a:txBody>
                  <a:tcPr marL="35719" marR="35719" marT="17859" marB="17859" anchor="ctr"/>
                </a:tc>
                <a:extLst>
                  <a:ext uri="{0D108BD9-81ED-4DB2-BD59-A6C34878D82A}">
                    <a16:rowId xmlns:a16="http://schemas.microsoft.com/office/drawing/2014/main" val="2184751132"/>
                  </a:ext>
                </a:extLst>
              </a:tr>
              <a:tr h="893052">
                <a:tc>
                  <a:txBody>
                    <a:bodyPr/>
                    <a:lstStyle/>
                    <a:p>
                      <a:pPr algn="ctr" latinLnBrk="0"/>
                      <a:r>
                        <a:rPr lang="en-US" sz="1200" b="1">
                          <a:latin typeface="Times New Roman" panose="02020603050405020304" pitchFamily="18" charset="0"/>
                          <a:cs typeface="Times New Roman" panose="02020603050405020304" pitchFamily="18" charset="0"/>
                        </a:rPr>
                        <a:t>Producer (Loop)</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a:latin typeface="Consolas" panose="020B0609020204030204" pitchFamily="49" charset="0"/>
                        </a:rPr>
                        <a:t>sem_wait(&amp;empty);</a:t>
                      </a:r>
                    </a:p>
                    <a:p>
                      <a:pPr latinLnBrk="0"/>
                      <a:r>
                        <a:rPr lang="en-US" sz="900" dirty="0" err="1">
                          <a:latin typeface="Consolas" panose="020B0609020204030204" pitchFamily="49" charset="0"/>
                        </a:rPr>
                        <a:t>pthread_mutex_lock</a:t>
                      </a:r>
                      <a:r>
                        <a:rPr lang="en-US" sz="900" dirty="0">
                          <a:latin typeface="Consolas" panose="020B0609020204030204" pitchFamily="49" charset="0"/>
                        </a:rPr>
                        <a:t>(&amp;mutex);</a:t>
                      </a:r>
                    </a:p>
                    <a:p>
                      <a:pPr latinLnBrk="0"/>
                      <a:r>
                        <a:rPr lang="en-US" sz="900" dirty="0">
                          <a:latin typeface="Consolas" panose="020B0609020204030204" pitchFamily="49" charset="0"/>
                        </a:rPr>
                        <a:t>buffer[in] = item;</a:t>
                      </a:r>
                    </a:p>
                    <a:p>
                      <a:pPr latinLnBrk="0"/>
                      <a:r>
                        <a:rPr lang="en-US" sz="900" dirty="0">
                          <a:latin typeface="Consolas" panose="020B0609020204030204" pitchFamily="49" charset="0"/>
                        </a:rPr>
                        <a:t>in = (in+1) % SIZE;</a:t>
                      </a:r>
                    </a:p>
                    <a:p>
                      <a:pPr latinLnBrk="0"/>
                      <a:r>
                        <a:rPr lang="en-US" sz="900" dirty="0" err="1">
                          <a:latin typeface="Consolas" panose="020B0609020204030204" pitchFamily="49" charset="0"/>
                        </a:rPr>
                        <a:t>pthread_mutex_unlock</a:t>
                      </a:r>
                      <a:r>
                        <a:rPr lang="en-US" sz="900" dirty="0">
                          <a:latin typeface="Consolas" panose="020B0609020204030204" pitchFamily="49" charset="0"/>
                        </a:rPr>
                        <a:t>(&amp;mutex);</a:t>
                      </a:r>
                    </a:p>
                    <a:p>
                      <a:pPr latinLnBrk="0"/>
                      <a:r>
                        <a:rPr lang="en-US" sz="900" dirty="0" err="1">
                          <a:latin typeface="Consolas" panose="020B0609020204030204" pitchFamily="49" charset="0"/>
                        </a:rPr>
                        <a:t>sem_post</a:t>
                      </a:r>
                      <a:r>
                        <a:rPr lang="en-US" sz="900" dirty="0">
                          <a:latin typeface="Consolas" panose="020B0609020204030204" pitchFamily="49" charset="0"/>
                        </a:rPr>
                        <a:t>(&amp;full);</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Produces item</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Waits for slot, locks buffer, inserts item, unlocks, signals full</a:t>
                      </a:r>
                    </a:p>
                  </a:txBody>
                  <a:tcPr marL="35719" marR="35719" marT="17859" marB="17859" anchor="ctr"/>
                </a:tc>
                <a:extLst>
                  <a:ext uri="{0D108BD9-81ED-4DB2-BD59-A6C34878D82A}">
                    <a16:rowId xmlns:a16="http://schemas.microsoft.com/office/drawing/2014/main" val="3328035697"/>
                  </a:ext>
                </a:extLst>
              </a:tr>
              <a:tr h="893052">
                <a:tc>
                  <a:txBody>
                    <a:bodyPr/>
                    <a:lstStyle/>
                    <a:p>
                      <a:pPr algn="ctr" latinLnBrk="0"/>
                      <a:r>
                        <a:rPr lang="en-US" sz="1200" b="1" dirty="0">
                          <a:latin typeface="Times New Roman" panose="02020603050405020304" pitchFamily="18" charset="0"/>
                          <a:cs typeface="Times New Roman" panose="02020603050405020304" pitchFamily="18" charset="0"/>
                        </a:rPr>
                        <a:t>Consumer (Loop)</a:t>
                      </a:r>
                      <a:endParaRPr lang="en-US" sz="1200" dirty="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a:latin typeface="Consolas" panose="020B0609020204030204" pitchFamily="49" charset="0"/>
                        </a:rPr>
                        <a:t>sem_wait(&amp;full);</a:t>
                      </a:r>
                    </a:p>
                    <a:p>
                      <a:pPr latinLnBrk="0"/>
                      <a:r>
                        <a:rPr lang="en-US" sz="900" dirty="0" err="1">
                          <a:latin typeface="Consolas" panose="020B0609020204030204" pitchFamily="49" charset="0"/>
                        </a:rPr>
                        <a:t>pthread_mutex_lock</a:t>
                      </a:r>
                      <a:r>
                        <a:rPr lang="en-US" sz="900" dirty="0">
                          <a:latin typeface="Consolas" panose="020B0609020204030204" pitchFamily="49" charset="0"/>
                        </a:rPr>
                        <a:t>(&amp;mutex);</a:t>
                      </a:r>
                    </a:p>
                    <a:p>
                      <a:pPr latinLnBrk="0"/>
                      <a:r>
                        <a:rPr lang="en-US" sz="900" dirty="0">
                          <a:latin typeface="Consolas" panose="020B0609020204030204" pitchFamily="49" charset="0"/>
                        </a:rPr>
                        <a:t>item = buffer[out];</a:t>
                      </a:r>
                    </a:p>
                    <a:p>
                      <a:pPr latinLnBrk="0"/>
                      <a:r>
                        <a:rPr lang="en-US" sz="900" dirty="0">
                          <a:latin typeface="Consolas" panose="020B0609020204030204" pitchFamily="49" charset="0"/>
                        </a:rPr>
                        <a:t>out = (out+1) % SIZE;</a:t>
                      </a:r>
                    </a:p>
                    <a:p>
                      <a:pPr latinLnBrk="0"/>
                      <a:r>
                        <a:rPr lang="en-US" sz="900" dirty="0" err="1">
                          <a:latin typeface="Consolas" panose="020B0609020204030204" pitchFamily="49" charset="0"/>
                        </a:rPr>
                        <a:t>pthread_mutex_unlock</a:t>
                      </a:r>
                      <a:r>
                        <a:rPr lang="en-US" sz="900" dirty="0">
                          <a:latin typeface="Consolas" panose="020B0609020204030204" pitchFamily="49" charset="0"/>
                        </a:rPr>
                        <a:t>(&amp;mutex);</a:t>
                      </a:r>
                    </a:p>
                    <a:p>
                      <a:pPr latinLnBrk="0"/>
                      <a:r>
                        <a:rPr lang="en-US" sz="900" dirty="0" err="1">
                          <a:latin typeface="Consolas" panose="020B0609020204030204" pitchFamily="49" charset="0"/>
                        </a:rPr>
                        <a:t>sem_post</a:t>
                      </a:r>
                      <a:r>
                        <a:rPr lang="en-US" sz="900" dirty="0">
                          <a:latin typeface="Consolas" panose="020B0609020204030204" pitchFamily="49" charset="0"/>
                        </a:rPr>
                        <a:t>(&amp;empty);</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Consumes item</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Waits for item, locks buffer, removes item, unlocks, signals empty</a:t>
                      </a:r>
                    </a:p>
                  </a:txBody>
                  <a:tcPr marL="35719" marR="35719" marT="17859" marB="17859" anchor="ctr"/>
                </a:tc>
                <a:extLst>
                  <a:ext uri="{0D108BD9-81ED-4DB2-BD59-A6C34878D82A}">
                    <a16:rowId xmlns:a16="http://schemas.microsoft.com/office/drawing/2014/main" val="3474037366"/>
                  </a:ext>
                </a:extLst>
              </a:tr>
              <a:tr h="313056">
                <a:tc>
                  <a:txBody>
                    <a:bodyPr/>
                    <a:lstStyle/>
                    <a:p>
                      <a:pPr algn="ctr" latinLnBrk="0"/>
                      <a:r>
                        <a:rPr lang="en-US" sz="1200" b="1">
                          <a:latin typeface="Times New Roman" panose="02020603050405020304" pitchFamily="18" charset="0"/>
                          <a:cs typeface="Times New Roman" panose="02020603050405020304" pitchFamily="18" charset="0"/>
                        </a:rPr>
                        <a:t>Sleep</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a:latin typeface="Consolas" panose="020B0609020204030204" pitchFamily="49" charset="0"/>
                        </a:rPr>
                        <a:t>sleep(1);</a:t>
                      </a:r>
                    </a:p>
                    <a:p>
                      <a:pPr latinLnBrk="0"/>
                      <a:r>
                        <a:rPr lang="en-US" sz="900" dirty="0">
                          <a:latin typeface="Consolas" panose="020B0609020204030204" pitchFamily="49" charset="0"/>
                        </a:rPr>
                        <a:t>sleep(2);</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Delay</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Simulates real-time production and consumption</a:t>
                      </a:r>
                    </a:p>
                  </a:txBody>
                  <a:tcPr marL="35719" marR="35719" marT="17859" marB="17859" anchor="ctr"/>
                </a:tc>
                <a:extLst>
                  <a:ext uri="{0D108BD9-81ED-4DB2-BD59-A6C34878D82A}">
                    <a16:rowId xmlns:a16="http://schemas.microsoft.com/office/drawing/2014/main" val="421712958"/>
                  </a:ext>
                </a:extLst>
              </a:tr>
              <a:tr h="313056">
                <a:tc>
                  <a:txBody>
                    <a:bodyPr/>
                    <a:lstStyle/>
                    <a:p>
                      <a:pPr algn="ctr" latinLnBrk="0"/>
                      <a:r>
                        <a:rPr lang="en-US" sz="1200" b="1">
                          <a:latin typeface="Times New Roman" panose="02020603050405020304" pitchFamily="18" charset="0"/>
                          <a:cs typeface="Times New Roman" panose="02020603050405020304" pitchFamily="18" charset="0"/>
                        </a:rPr>
                        <a:t>Threads</a:t>
                      </a:r>
                      <a:endParaRPr lang="en-US" sz="120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err="1">
                          <a:latin typeface="Consolas" panose="020B0609020204030204" pitchFamily="49" charset="0"/>
                        </a:rPr>
                        <a:t>pthread_create</a:t>
                      </a:r>
                      <a:r>
                        <a:rPr lang="en-US" sz="900" dirty="0">
                          <a:latin typeface="Consolas" panose="020B0609020204030204" pitchFamily="49" charset="0"/>
                        </a:rPr>
                        <a:t>()</a:t>
                      </a:r>
                      <a:r>
                        <a:rPr lang="en-US" sz="900" dirty="0" err="1">
                          <a:latin typeface="Consolas" panose="020B0609020204030204" pitchFamily="49" charset="0"/>
                        </a:rPr>
                        <a:t>pthread_join</a:t>
                      </a:r>
                      <a:r>
                        <a:rPr lang="en-US" sz="900" dirty="0">
                          <a:latin typeface="Consolas" panose="020B0609020204030204" pitchFamily="49" charset="0"/>
                        </a:rPr>
                        <a:t>()</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Concurrent execution</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Runs producer and consumer in parallel</a:t>
                      </a:r>
                    </a:p>
                  </a:txBody>
                  <a:tcPr marL="35719" marR="35719" marT="17859" marB="17859" anchor="ctr"/>
                </a:tc>
                <a:extLst>
                  <a:ext uri="{0D108BD9-81ED-4DB2-BD59-A6C34878D82A}">
                    <a16:rowId xmlns:a16="http://schemas.microsoft.com/office/drawing/2014/main" val="268063566"/>
                  </a:ext>
                </a:extLst>
              </a:tr>
              <a:tr h="500890">
                <a:tc>
                  <a:txBody>
                    <a:bodyPr/>
                    <a:lstStyle/>
                    <a:p>
                      <a:pPr algn="ctr" latinLnBrk="0"/>
                      <a:r>
                        <a:rPr lang="en-US" sz="1200" b="1" dirty="0">
                          <a:latin typeface="Times New Roman" panose="02020603050405020304" pitchFamily="18" charset="0"/>
                          <a:cs typeface="Times New Roman" panose="02020603050405020304" pitchFamily="18" charset="0"/>
                        </a:rPr>
                        <a:t>Cleanup</a:t>
                      </a:r>
                      <a:endParaRPr lang="en-US" sz="1200" dirty="0">
                        <a:latin typeface="Times New Roman" panose="02020603050405020304" pitchFamily="18" charset="0"/>
                        <a:cs typeface="Times New Roman" panose="02020603050405020304" pitchFamily="18" charset="0"/>
                      </a:endParaRPr>
                    </a:p>
                  </a:txBody>
                  <a:tcPr marL="35719" marR="35719" marT="17859" marB="17859" anchor="ctr"/>
                </a:tc>
                <a:tc>
                  <a:txBody>
                    <a:bodyPr/>
                    <a:lstStyle/>
                    <a:p>
                      <a:pPr latinLnBrk="0"/>
                      <a:r>
                        <a:rPr lang="en-US" sz="900" dirty="0" err="1">
                          <a:latin typeface="Consolas" panose="020B0609020204030204" pitchFamily="49" charset="0"/>
                        </a:rPr>
                        <a:t>pthread_mutex_destroy</a:t>
                      </a:r>
                      <a:r>
                        <a:rPr lang="en-US" sz="900" dirty="0">
                          <a:latin typeface="Consolas" panose="020B0609020204030204" pitchFamily="49" charset="0"/>
                        </a:rPr>
                        <a:t>(&amp;mutex);</a:t>
                      </a:r>
                    </a:p>
                    <a:p>
                      <a:pPr latinLnBrk="0"/>
                      <a:r>
                        <a:rPr lang="en-US" sz="900" dirty="0" err="1">
                          <a:latin typeface="Consolas" panose="020B0609020204030204" pitchFamily="49" charset="0"/>
                        </a:rPr>
                        <a:t>sem_destroy</a:t>
                      </a:r>
                      <a:r>
                        <a:rPr lang="en-US" sz="900" dirty="0">
                          <a:latin typeface="Consolas" panose="020B0609020204030204" pitchFamily="49" charset="0"/>
                        </a:rPr>
                        <a:t>(&amp;empty);</a:t>
                      </a:r>
                    </a:p>
                    <a:p>
                      <a:pPr latinLnBrk="0"/>
                      <a:r>
                        <a:rPr lang="en-US" sz="900" dirty="0" err="1">
                          <a:latin typeface="Consolas" panose="020B0609020204030204" pitchFamily="49" charset="0"/>
                        </a:rPr>
                        <a:t>sem_destroy</a:t>
                      </a:r>
                      <a:r>
                        <a:rPr lang="en-US" sz="900" dirty="0">
                          <a:latin typeface="Consolas" panose="020B0609020204030204" pitchFamily="49" charset="0"/>
                        </a:rPr>
                        <a:t>(&amp;full);</a:t>
                      </a:r>
                    </a:p>
                  </a:txBody>
                  <a:tcPr marL="35719" marR="35719" marT="17859" marB="17859" anchor="ctr"/>
                </a:tc>
                <a:tc>
                  <a:txBody>
                    <a:bodyPr/>
                    <a:lstStyle/>
                    <a:p>
                      <a:pPr latinLnBrk="0"/>
                      <a:r>
                        <a:rPr lang="en-US" sz="1100">
                          <a:latin typeface="Times New Roman" panose="02020603050405020304" pitchFamily="18" charset="0"/>
                          <a:cs typeface="Times New Roman" panose="02020603050405020304" pitchFamily="18" charset="0"/>
                        </a:rPr>
                        <a:t>Resource cleanup</a:t>
                      </a:r>
                    </a:p>
                  </a:txBody>
                  <a:tcPr marL="35719" marR="35719" marT="17859" marB="17859" anchor="ctr"/>
                </a:tc>
                <a:tc>
                  <a:txBody>
                    <a:bodyPr/>
                    <a:lstStyle/>
                    <a:p>
                      <a:pPr latinLnBrk="0"/>
                      <a:r>
                        <a:rPr lang="en-US" sz="1100" dirty="0">
                          <a:latin typeface="Times New Roman" panose="02020603050405020304" pitchFamily="18" charset="0"/>
                          <a:cs typeface="Times New Roman" panose="02020603050405020304" pitchFamily="18" charset="0"/>
                        </a:rPr>
                        <a:t>Destroys mutex and semaphores after use</a:t>
                      </a:r>
                    </a:p>
                  </a:txBody>
                  <a:tcPr marL="35719" marR="35719" marT="17859" marB="17859" anchor="ctr"/>
                </a:tc>
                <a:extLst>
                  <a:ext uri="{0D108BD9-81ED-4DB2-BD59-A6C34878D82A}">
                    <a16:rowId xmlns:a16="http://schemas.microsoft.com/office/drawing/2014/main" val="2758936479"/>
                  </a:ext>
                </a:extLst>
              </a:tr>
            </a:tbl>
          </a:graphicData>
        </a:graphic>
      </p:graphicFrame>
      <p:sp>
        <p:nvSpPr>
          <p:cNvPr id="4" name="Slide Number Placeholder 3">
            <a:extLst>
              <a:ext uri="{FF2B5EF4-FFF2-40B4-BE49-F238E27FC236}">
                <a16:creationId xmlns:a16="http://schemas.microsoft.com/office/drawing/2014/main" id="{3FE04B81-1417-EBF3-0386-C4EDB8BA9F95}"/>
              </a:ext>
            </a:extLst>
          </p:cNvPr>
          <p:cNvSpPr>
            <a:spLocks noGrp="1"/>
          </p:cNvSpPr>
          <p:nvPr>
            <p:ph type="sldNum" sz="quarter" idx="12"/>
          </p:nvPr>
        </p:nvSpPr>
        <p:spPr/>
        <p:txBody>
          <a:bodyPr/>
          <a:lstStyle/>
          <a:p>
            <a:pPr>
              <a:defRPr/>
            </a:pPr>
            <a:fld id="{CA4AC7C1-D12F-41DB-AB4A-A9F0A9959DA2}" type="slidenum">
              <a:rPr lang="ko-KR" altLang="en-US" smtClean="0"/>
              <a:pPr>
                <a:defRPr/>
              </a:pPr>
              <a:t>26</a:t>
            </a:fld>
            <a:endParaRPr lang="ko-KR" altLang="en-US"/>
          </a:p>
        </p:txBody>
      </p:sp>
    </p:spTree>
    <p:extLst>
      <p:ext uri="{BB962C8B-B14F-4D97-AF65-F5344CB8AC3E}">
        <p14:creationId xmlns:p14="http://schemas.microsoft.com/office/powerpoint/2010/main" val="1751108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pPr eaLnBrk="1" hangingPunct="1"/>
            <a:r>
              <a:rPr lang="en-US" altLang="ko-KR" dirty="0"/>
              <a:t>Questions?</a:t>
            </a:r>
          </a:p>
        </p:txBody>
      </p:sp>
      <p:sp>
        <p:nvSpPr>
          <p:cNvPr id="12291" name="슬라이드 번호 개체 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spcBef>
                <a:spcPct val="20000"/>
              </a:spcBef>
              <a:buFont typeface="Arial" panose="020B0604020202020204" pitchFamily="34" charset="0"/>
              <a:buChar char="•"/>
              <a:defRPr sz="24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1pPr>
            <a:lvl2pPr marL="742950" indent="-285750" latinLnBrk="1">
              <a:spcBef>
                <a:spcPct val="20000"/>
              </a:spcBef>
              <a:buFont typeface="Arial" panose="020B0604020202020204" pitchFamily="34" charset="0"/>
              <a:buChar char="–"/>
              <a:defRPr sz="20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2pPr>
            <a:lvl3pPr marL="1143000" indent="-228600" latinLnBrk="1">
              <a:spcBef>
                <a:spcPct val="20000"/>
              </a:spcBef>
              <a:buFont typeface="Arial" panose="020B0604020202020204" pitchFamily="34" charset="0"/>
              <a:buChar char="•"/>
              <a:defRPr sz="24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3pPr>
            <a:lvl4pPr marL="1600200" indent="-228600" latinLnBrk="1">
              <a:spcBef>
                <a:spcPct val="20000"/>
              </a:spcBef>
              <a:buFont typeface="Arial" panose="020B0604020202020204" pitchFamily="34" charset="0"/>
              <a:buChar char="–"/>
              <a:defRPr sz="16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4pPr>
            <a:lvl5pPr marL="2057400" indent="-228600" latinLnBrk="1">
              <a:spcBef>
                <a:spcPct val="20000"/>
              </a:spcBef>
              <a:buFont typeface="Arial" panose="020B0604020202020204" pitchFamily="34" charset="0"/>
              <a:buChar char="»"/>
              <a:defRPr sz="16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Times New Roman" panose="02020603050405020304" pitchFamily="18" charset="0"/>
                <a:ea typeface="맑은 고딕" panose="020B0503020000020004" pitchFamily="50" charset="-127"/>
                <a:cs typeface="Times New Roman" panose="02020603050405020304" pitchFamily="18" charset="0"/>
              </a:defRPr>
            </a:lvl9pPr>
          </a:lstStyle>
          <a:p>
            <a:pPr>
              <a:spcBef>
                <a:spcPct val="0"/>
              </a:spcBef>
              <a:buFontTx/>
              <a:buNone/>
            </a:pPr>
            <a:fld id="{2CF95530-DAEF-460A-A6C5-E0DA9782B114}" type="slidenum">
              <a:rPr lang="ko-KR" altLang="en-US" sz="1200" smtClean="0"/>
              <a:pPr>
                <a:spcBef>
                  <a:spcPct val="0"/>
                </a:spcBef>
                <a:buFontTx/>
                <a:buNone/>
              </a:pPr>
              <a:t>27</a:t>
            </a:fld>
            <a:endParaRPr lang="ko-KR" altLang="en-US" sz="1200"/>
          </a:p>
        </p:txBody>
      </p:sp>
      <p:pic>
        <p:nvPicPr>
          <p:cNvPr id="12292" name="Picture 3" descr="C:\Documents and Settings\hyun\바탕 화면\%B4%C0%B3%A6%C7%A5_199502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1688" y="1885950"/>
            <a:ext cx="2460625" cy="185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169741" y="4699000"/>
            <a:ext cx="4804518" cy="1200329"/>
          </a:xfrm>
          <a:prstGeom prst="rect">
            <a:avLst/>
          </a:prstGeom>
          <a:noFill/>
          <a:ln w="28575">
            <a:solidFill>
              <a:schemeClr val="accent1"/>
            </a:solidFill>
            <a:prstDash val="sysDash"/>
          </a:ln>
        </p:spPr>
        <p:txBody>
          <a:bodyPr wrap="square">
            <a:spAutoFit/>
          </a:bodyPr>
          <a:lstStyle/>
          <a:p>
            <a:pPr algn="ctr" eaLnBrk="1" latinLnBrk="1" hangingPunct="1">
              <a:defRPr/>
            </a:pPr>
            <a:r>
              <a:rPr lang="en-US" altLang="ko-KR" b="1" dirty="0">
                <a:latin typeface="+mn-lt"/>
                <a:ea typeface="굴림" charset="-127"/>
              </a:rPr>
              <a:t>Contact TA if you have questions</a:t>
            </a:r>
          </a:p>
          <a:p>
            <a:pPr algn="ctr" eaLnBrk="1" latinLnBrk="1" hangingPunct="1">
              <a:defRPr/>
            </a:pPr>
            <a:r>
              <a:rPr lang="en-US" altLang="ko-KR" b="1" dirty="0">
                <a:latin typeface="+mn-lt"/>
                <a:ea typeface="굴림" charset="-127"/>
              </a:rPr>
              <a:t>Name: RASIM</a:t>
            </a:r>
          </a:p>
          <a:p>
            <a:pPr algn="ctr" eaLnBrk="1" latinLnBrk="1" hangingPunct="1">
              <a:defRPr/>
            </a:pPr>
            <a:r>
              <a:rPr lang="en-US" altLang="ko-KR" b="1" dirty="0">
                <a:latin typeface="+mn-lt"/>
                <a:ea typeface="굴림" charset="-127"/>
              </a:rPr>
              <a:t>E-mail : </a:t>
            </a:r>
            <a:r>
              <a:rPr lang="en-US" altLang="ko-KR" b="1" dirty="0">
                <a:latin typeface="+mn-lt"/>
                <a:ea typeface="굴림" charset="-127"/>
                <a:hlinkClick r:id="rId4"/>
              </a:rPr>
              <a:t>rmax@inha.edu</a:t>
            </a:r>
            <a:r>
              <a:rPr lang="en-US" altLang="ko-KR" b="1" dirty="0">
                <a:latin typeface="+mn-lt"/>
                <a:ea typeface="굴림" charset="-127"/>
              </a:rPr>
              <a:t> </a:t>
            </a:r>
          </a:p>
          <a:p>
            <a:pPr algn="ctr" eaLnBrk="1" latinLnBrk="1" hangingPunct="1">
              <a:defRPr/>
            </a:pPr>
            <a:r>
              <a:rPr lang="en-US" altLang="ko-KR" b="1" dirty="0">
                <a:latin typeface="+mn-lt"/>
                <a:ea typeface="굴림" charset="-127"/>
              </a:rPr>
              <a:t>Intelligent Embedded System Lab. (H-813)</a:t>
            </a:r>
          </a:p>
        </p:txBody>
      </p:sp>
    </p:spTree>
    <p:extLst>
      <p:ext uri="{BB962C8B-B14F-4D97-AF65-F5344CB8AC3E}">
        <p14:creationId xmlns:p14="http://schemas.microsoft.com/office/powerpoint/2010/main" val="2211469688"/>
      </p:ext>
    </p:extLst>
  </p:cSld>
  <p:clrMapOvr>
    <a:masterClrMapping/>
  </p:clrMapOvr>
  <mc:AlternateContent xmlns:mc="http://schemas.openxmlformats.org/markup-compatibility/2006" xmlns:p14="http://schemas.microsoft.com/office/powerpoint/2010/main">
    <mc:Choice Requires="p14">
      <p:transition spd="slow" p14:dur="2000" advTm="58389"/>
    </mc:Choice>
    <mc:Fallback xmlns="">
      <p:transition spd="slow" advTm="5838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B97F0-6E9F-4FFF-A1AD-8A2708825E5F}"/>
              </a:ext>
            </a:extLst>
          </p:cNvPr>
          <p:cNvSpPr>
            <a:spLocks noGrp="1"/>
          </p:cNvSpPr>
          <p:nvPr>
            <p:ph type="title"/>
          </p:nvPr>
        </p:nvSpPr>
        <p:spPr/>
        <p:txBody>
          <a:bodyPr/>
          <a:lstStyle/>
          <a:p>
            <a:r>
              <a:rPr lang="en-US" dirty="0"/>
              <a:t>Development Environment</a:t>
            </a:r>
          </a:p>
        </p:txBody>
      </p:sp>
      <p:sp>
        <p:nvSpPr>
          <p:cNvPr id="4" name="Slide Number Placeholder 3">
            <a:extLst>
              <a:ext uri="{FF2B5EF4-FFF2-40B4-BE49-F238E27FC236}">
                <a16:creationId xmlns:a16="http://schemas.microsoft.com/office/drawing/2014/main" id="{E6E915C8-447F-403C-B451-5B75DCDE97B1}"/>
              </a:ext>
            </a:extLst>
          </p:cNvPr>
          <p:cNvSpPr>
            <a:spLocks noGrp="1"/>
          </p:cNvSpPr>
          <p:nvPr>
            <p:ph type="sldNum" sz="quarter" idx="12"/>
          </p:nvPr>
        </p:nvSpPr>
        <p:spPr/>
        <p:txBody>
          <a:bodyPr/>
          <a:lstStyle/>
          <a:p>
            <a:pPr>
              <a:defRPr/>
            </a:pPr>
            <a:fld id="{CA4AC7C1-D12F-41DB-AB4A-A9F0A9959DA2}" type="slidenum">
              <a:rPr lang="ko-KR" altLang="en-US" smtClean="0"/>
              <a:pPr>
                <a:defRPr/>
              </a:pPr>
              <a:t>3</a:t>
            </a:fld>
            <a:endParaRPr lang="ko-KR" altLang="en-US"/>
          </a:p>
        </p:txBody>
      </p:sp>
      <p:graphicFrame>
        <p:nvGraphicFramePr>
          <p:cNvPr id="8" name="Table 7">
            <a:extLst>
              <a:ext uri="{FF2B5EF4-FFF2-40B4-BE49-F238E27FC236}">
                <a16:creationId xmlns:a16="http://schemas.microsoft.com/office/drawing/2014/main" id="{162EE9F9-AF40-4525-B9CE-B190EAB47970}"/>
              </a:ext>
            </a:extLst>
          </p:cNvPr>
          <p:cNvGraphicFramePr>
            <a:graphicFrameLocks noGrp="1"/>
          </p:cNvGraphicFramePr>
          <p:nvPr/>
        </p:nvGraphicFramePr>
        <p:xfrm>
          <a:off x="2195736" y="1628718"/>
          <a:ext cx="4752528" cy="3600564"/>
        </p:xfrm>
        <a:graphic>
          <a:graphicData uri="http://schemas.openxmlformats.org/drawingml/2006/table">
            <a:tbl>
              <a:tblPr>
                <a:tableStyleId>{5C22544A-7EE6-4342-B048-85BDC9FD1C3A}</a:tableStyleId>
              </a:tblPr>
              <a:tblGrid>
                <a:gridCol w="545844">
                  <a:extLst>
                    <a:ext uri="{9D8B030D-6E8A-4147-A177-3AD203B41FA5}">
                      <a16:colId xmlns:a16="http://schemas.microsoft.com/office/drawing/2014/main" val="3461170235"/>
                    </a:ext>
                  </a:extLst>
                </a:gridCol>
                <a:gridCol w="1081388">
                  <a:extLst>
                    <a:ext uri="{9D8B030D-6E8A-4147-A177-3AD203B41FA5}">
                      <a16:colId xmlns:a16="http://schemas.microsoft.com/office/drawing/2014/main" val="2127906067"/>
                    </a:ext>
                  </a:extLst>
                </a:gridCol>
                <a:gridCol w="1081388">
                  <a:extLst>
                    <a:ext uri="{9D8B030D-6E8A-4147-A177-3AD203B41FA5}">
                      <a16:colId xmlns:a16="http://schemas.microsoft.com/office/drawing/2014/main" val="2230030776"/>
                    </a:ext>
                  </a:extLst>
                </a:gridCol>
                <a:gridCol w="1081388">
                  <a:extLst>
                    <a:ext uri="{9D8B030D-6E8A-4147-A177-3AD203B41FA5}">
                      <a16:colId xmlns:a16="http://schemas.microsoft.com/office/drawing/2014/main" val="2376561912"/>
                    </a:ext>
                  </a:extLst>
                </a:gridCol>
                <a:gridCol w="962520">
                  <a:extLst>
                    <a:ext uri="{9D8B030D-6E8A-4147-A177-3AD203B41FA5}">
                      <a16:colId xmlns:a16="http://schemas.microsoft.com/office/drawing/2014/main" val="1119024778"/>
                    </a:ext>
                  </a:extLst>
                </a:gridCol>
              </a:tblGrid>
              <a:tr h="300047">
                <a:tc>
                  <a:txBody>
                    <a:bodyPr/>
                    <a:lstStyle/>
                    <a:p>
                      <a:pPr algn="ctr" fontAlgn="ctr"/>
                      <a:r>
                        <a:rPr lang="en-US" sz="1000" b="1" i="0" u="none" strike="noStrike" dirty="0">
                          <a:solidFill>
                            <a:srgbClr val="000000"/>
                          </a:solidFill>
                          <a:effectLst/>
                          <a:latin typeface="Arial" panose="020B0604020202020204" pitchFamily="34" charset="0"/>
                        </a:rPr>
                        <a:t>NO.</a:t>
                      </a:r>
                    </a:p>
                  </a:txBody>
                  <a:tcPr marL="5057" marR="5057" marT="5057" marB="0" anchor="ctr"/>
                </a:tc>
                <a:tc>
                  <a:txBody>
                    <a:bodyPr/>
                    <a:lstStyle/>
                    <a:p>
                      <a:pPr algn="ctr" fontAlgn="ctr"/>
                      <a:r>
                        <a:rPr lang="en-US" sz="1000" b="1" i="0" u="none" strike="noStrike" dirty="0">
                          <a:solidFill>
                            <a:srgbClr val="000000"/>
                          </a:solidFill>
                          <a:effectLst/>
                          <a:latin typeface="Arial" panose="020B0604020202020204" pitchFamily="34" charset="0"/>
                        </a:rPr>
                        <a:t>Student ID</a:t>
                      </a:r>
                    </a:p>
                  </a:txBody>
                  <a:tcPr marL="5057" marR="5057" marT="5057" marB="0" anchor="ctr"/>
                </a:tc>
                <a:tc>
                  <a:txBody>
                    <a:bodyPr/>
                    <a:lstStyle/>
                    <a:p>
                      <a:pPr algn="ctr" fontAlgn="ctr"/>
                      <a:r>
                        <a:rPr lang="en-US" sz="1000" b="1" i="0" u="none" strike="noStrike" dirty="0">
                          <a:solidFill>
                            <a:srgbClr val="000000"/>
                          </a:solidFill>
                          <a:effectLst/>
                          <a:latin typeface="Arial" panose="020B0604020202020204" pitchFamily="34" charset="0"/>
                        </a:rPr>
                        <a:t>Full name</a:t>
                      </a: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1" i="0" u="none" strike="noStrike" dirty="0">
                          <a:solidFill>
                            <a:srgbClr val="0070C0"/>
                          </a:solidFill>
                          <a:effectLst/>
                          <a:latin typeface="Arial" panose="020B0604020202020204" pitchFamily="34" charset="0"/>
                        </a:rPr>
                        <a:t>Username</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1" i="0" u="none" strike="noStrike" dirty="0">
                          <a:solidFill>
                            <a:srgbClr val="0070C0"/>
                          </a:solidFill>
                          <a:effectLst/>
                          <a:latin typeface="Arial" panose="020B0604020202020204" pitchFamily="34" charset="0"/>
                        </a:rPr>
                        <a:t>Password</a:t>
                      </a:r>
                    </a:p>
                  </a:txBody>
                  <a:tcPr marL="5057" marR="5057" marT="5057" marB="0" anchor="ctr"/>
                </a:tc>
                <a:extLst>
                  <a:ext uri="{0D108BD9-81ED-4DB2-BD59-A6C34878D82A}">
                    <a16:rowId xmlns:a16="http://schemas.microsoft.com/office/drawing/2014/main" val="1940450583"/>
                  </a:ext>
                </a:extLst>
              </a:tr>
              <a:tr h="300047">
                <a:tc>
                  <a:txBody>
                    <a:bodyPr/>
                    <a:lstStyle/>
                    <a:p>
                      <a:pPr algn="ctr" fontAlgn="ctr"/>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52221055</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정준민</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s01</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p01</a:t>
                      </a:r>
                    </a:p>
                  </a:txBody>
                  <a:tcPr marL="5057" marR="5057" marT="5057" marB="0" anchor="ctr"/>
                </a:tc>
                <a:extLst>
                  <a:ext uri="{0D108BD9-81ED-4DB2-BD59-A6C34878D82A}">
                    <a16:rowId xmlns:a16="http://schemas.microsoft.com/office/drawing/2014/main" val="3242986274"/>
                  </a:ext>
                </a:extLst>
              </a:tr>
              <a:tr h="300047">
                <a:tc>
                  <a:txBody>
                    <a:bodyPr/>
                    <a:lstStyle/>
                    <a:p>
                      <a:pPr algn="ctr" fontAlgn="ctr"/>
                      <a:r>
                        <a:rPr lang="en-US" sz="1000" u="none" strike="noStrike">
                          <a:effectLst/>
                        </a:rPr>
                        <a:t>2</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52232007</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정성제</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s02</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p02</a:t>
                      </a:r>
                    </a:p>
                  </a:txBody>
                  <a:tcPr marL="5057" marR="5057" marT="5057" marB="0" anchor="ctr"/>
                </a:tc>
                <a:extLst>
                  <a:ext uri="{0D108BD9-81ED-4DB2-BD59-A6C34878D82A}">
                    <a16:rowId xmlns:a16="http://schemas.microsoft.com/office/drawing/2014/main" val="1974444831"/>
                  </a:ext>
                </a:extLst>
              </a:tr>
              <a:tr h="300047">
                <a:tc>
                  <a:txBody>
                    <a:bodyPr/>
                    <a:lstStyle/>
                    <a:p>
                      <a:pPr algn="ctr" fontAlgn="ctr"/>
                      <a:r>
                        <a:rPr lang="en-US" sz="1000" u="none" strike="noStrike">
                          <a:effectLst/>
                        </a:rPr>
                        <a:t>3</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52241047</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조우석</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s03</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p03</a:t>
                      </a:r>
                    </a:p>
                  </a:txBody>
                  <a:tcPr marL="5057" marR="5057" marT="5057" marB="0" anchor="ctr"/>
                </a:tc>
                <a:extLst>
                  <a:ext uri="{0D108BD9-81ED-4DB2-BD59-A6C34878D82A}">
                    <a16:rowId xmlns:a16="http://schemas.microsoft.com/office/drawing/2014/main" val="1349321953"/>
                  </a:ext>
                </a:extLst>
              </a:tr>
              <a:tr h="300047">
                <a:tc>
                  <a:txBody>
                    <a:bodyPr/>
                    <a:lstStyle/>
                    <a:p>
                      <a:pPr algn="ctr" fontAlgn="ctr"/>
                      <a:r>
                        <a:rPr lang="en-US" sz="1000" u="none" strike="noStrike">
                          <a:effectLst/>
                        </a:rPr>
                        <a:t>4</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52241063</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유창현</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s04</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p04</a:t>
                      </a:r>
                    </a:p>
                  </a:txBody>
                  <a:tcPr marL="5057" marR="5057" marT="5057" marB="0" anchor="ctr"/>
                </a:tc>
                <a:extLst>
                  <a:ext uri="{0D108BD9-81ED-4DB2-BD59-A6C34878D82A}">
                    <a16:rowId xmlns:a16="http://schemas.microsoft.com/office/drawing/2014/main" val="400059036"/>
                  </a:ext>
                </a:extLst>
              </a:tr>
              <a:tr h="300047">
                <a:tc>
                  <a:txBody>
                    <a:bodyPr/>
                    <a:lstStyle/>
                    <a:p>
                      <a:pPr algn="ctr" fontAlgn="ctr"/>
                      <a:r>
                        <a:rPr lang="en-US" sz="1000" u="none" strike="noStrike">
                          <a:effectLst/>
                        </a:rPr>
                        <a:t>5</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52221106</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강지훈</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s05</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p05</a:t>
                      </a:r>
                    </a:p>
                  </a:txBody>
                  <a:tcPr marL="5057" marR="5057" marT="5057" marB="0" anchor="ctr"/>
                </a:tc>
                <a:extLst>
                  <a:ext uri="{0D108BD9-81ED-4DB2-BD59-A6C34878D82A}">
                    <a16:rowId xmlns:a16="http://schemas.microsoft.com/office/drawing/2014/main" val="2316372778"/>
                  </a:ext>
                </a:extLst>
              </a:tr>
              <a:tr h="300047">
                <a:tc>
                  <a:txBody>
                    <a:bodyPr/>
                    <a:lstStyle/>
                    <a:p>
                      <a:pPr algn="ctr" fontAlgn="ctr"/>
                      <a:r>
                        <a:rPr lang="en-US" sz="1000" u="none" strike="noStrike">
                          <a:effectLst/>
                        </a:rPr>
                        <a:t>6</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52241114</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전성욱</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s06</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p06</a:t>
                      </a:r>
                    </a:p>
                  </a:txBody>
                  <a:tcPr marL="5057" marR="5057" marT="5057" marB="0" anchor="ctr"/>
                </a:tc>
                <a:extLst>
                  <a:ext uri="{0D108BD9-81ED-4DB2-BD59-A6C34878D82A}">
                    <a16:rowId xmlns:a16="http://schemas.microsoft.com/office/drawing/2014/main" val="939174375"/>
                  </a:ext>
                </a:extLst>
              </a:tr>
              <a:tr h="300047">
                <a:tc>
                  <a:txBody>
                    <a:bodyPr/>
                    <a:lstStyle/>
                    <a:p>
                      <a:pPr algn="ctr" fontAlgn="ctr"/>
                      <a:r>
                        <a:rPr lang="en-US" sz="1000" u="none" strike="noStrike">
                          <a:effectLst/>
                        </a:rPr>
                        <a:t>7</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52241118</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조훈</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s07</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p07</a:t>
                      </a:r>
                    </a:p>
                  </a:txBody>
                  <a:tcPr marL="5057" marR="5057" marT="5057" marB="0" anchor="ctr"/>
                </a:tc>
                <a:extLst>
                  <a:ext uri="{0D108BD9-81ED-4DB2-BD59-A6C34878D82A}">
                    <a16:rowId xmlns:a16="http://schemas.microsoft.com/office/drawing/2014/main" val="1164362873"/>
                  </a:ext>
                </a:extLst>
              </a:tr>
              <a:tr h="300047">
                <a:tc>
                  <a:txBody>
                    <a:bodyPr/>
                    <a:lstStyle/>
                    <a:p>
                      <a:pPr algn="ctr" fontAlgn="ctr"/>
                      <a:r>
                        <a:rPr lang="en-US" sz="1000" u="none" strike="noStrike">
                          <a:effectLst/>
                        </a:rPr>
                        <a:t>8</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52242002</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전찬희</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s08</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p08</a:t>
                      </a:r>
                    </a:p>
                  </a:txBody>
                  <a:tcPr marL="5057" marR="5057" marT="5057" marB="0" anchor="ctr"/>
                </a:tc>
                <a:extLst>
                  <a:ext uri="{0D108BD9-81ED-4DB2-BD59-A6C34878D82A}">
                    <a16:rowId xmlns:a16="http://schemas.microsoft.com/office/drawing/2014/main" val="1644978515"/>
                  </a:ext>
                </a:extLst>
              </a:tr>
              <a:tr h="300047">
                <a:tc>
                  <a:txBody>
                    <a:bodyPr/>
                    <a:lstStyle/>
                    <a:p>
                      <a:pPr algn="ctr" fontAlgn="ctr"/>
                      <a:r>
                        <a:rPr lang="en-US" sz="1000" u="none" strike="noStrike">
                          <a:effectLst/>
                        </a:rPr>
                        <a:t>9</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52251040</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김성민</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s09</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p09</a:t>
                      </a:r>
                    </a:p>
                  </a:txBody>
                  <a:tcPr marL="5057" marR="5057" marT="5057" marB="0" anchor="ctr"/>
                </a:tc>
                <a:extLst>
                  <a:ext uri="{0D108BD9-81ED-4DB2-BD59-A6C34878D82A}">
                    <a16:rowId xmlns:a16="http://schemas.microsoft.com/office/drawing/2014/main" val="2262685502"/>
                  </a:ext>
                </a:extLst>
              </a:tr>
              <a:tr h="300047">
                <a:tc>
                  <a:txBody>
                    <a:bodyPr/>
                    <a:lstStyle/>
                    <a:p>
                      <a:pPr algn="ctr" fontAlgn="ctr"/>
                      <a:r>
                        <a:rPr lang="en-US" sz="1000" u="none" strike="noStrike">
                          <a:effectLst/>
                        </a:rPr>
                        <a:t>10</a:t>
                      </a:r>
                      <a:endParaRPr lang="en-US" sz="1000" b="0" i="0" u="none" strike="noStrike">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25551042</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임철현</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s10</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p10</a:t>
                      </a:r>
                    </a:p>
                  </a:txBody>
                  <a:tcPr marL="5057" marR="5057" marT="5057" marB="0" anchor="ctr"/>
                </a:tc>
                <a:extLst>
                  <a:ext uri="{0D108BD9-81ED-4DB2-BD59-A6C34878D82A}">
                    <a16:rowId xmlns:a16="http://schemas.microsoft.com/office/drawing/2014/main" val="3688075688"/>
                  </a:ext>
                </a:extLst>
              </a:tr>
              <a:tr h="300047">
                <a:tc>
                  <a:txBody>
                    <a:bodyPr/>
                    <a:lstStyle/>
                    <a:p>
                      <a:pPr algn="ctr" fontAlgn="ctr"/>
                      <a:r>
                        <a:rPr lang="en-US" sz="1000" u="none" strike="noStrike" dirty="0">
                          <a:effectLst/>
                        </a:rPr>
                        <a:t>11</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en-US" sz="1000" u="none" strike="noStrike" dirty="0">
                          <a:effectLst/>
                        </a:rPr>
                        <a:t>52251043</a:t>
                      </a:r>
                      <a:endParaRPr lang="en-US" sz="1000" b="0" i="0" u="none" strike="noStrike" dirty="0">
                        <a:solidFill>
                          <a:srgbClr val="000000"/>
                        </a:solidFill>
                        <a:effectLst/>
                        <a:latin typeface="Arial" panose="020B0604020202020204" pitchFamily="34" charset="0"/>
                      </a:endParaRPr>
                    </a:p>
                  </a:txBody>
                  <a:tcPr marL="5057" marR="5057" marT="5057" marB="0" anchor="ctr"/>
                </a:tc>
                <a:tc>
                  <a:txBody>
                    <a:bodyPr/>
                    <a:lstStyle/>
                    <a:p>
                      <a:pPr algn="ctr" fontAlgn="ctr"/>
                      <a:r>
                        <a:rPr lang="ko-KR" altLang="en-US" sz="1000" b="0" i="0" u="none" strike="noStrike" dirty="0">
                          <a:solidFill>
                            <a:srgbClr val="000000"/>
                          </a:solidFill>
                          <a:effectLst/>
                          <a:latin typeface="Arial" panose="020B0604020202020204" pitchFamily="34" charset="0"/>
                        </a:rPr>
                        <a:t>전제훈</a:t>
                      </a:r>
                      <a:endParaRPr lang="en-US" sz="1000" b="0" i="0" u="none" strike="noStrike" dirty="0">
                        <a:solidFill>
                          <a:srgbClr val="000000"/>
                        </a:solidFill>
                        <a:effectLst/>
                        <a:latin typeface="Arial" panose="020B0604020202020204" pitchFamily="34" charset="0"/>
                      </a:endParaRPr>
                    </a:p>
                  </a:txBody>
                  <a:tcPr marL="5057" marR="5057" marT="5057" marB="0" anchor="ctr">
                    <a:lnR w="6350" cap="flat" cmpd="sng" algn="ctr">
                      <a:solidFill>
                        <a:schemeClr val="tx1"/>
                      </a:solidFill>
                      <a:prstDash val="lgDash"/>
                      <a:round/>
                      <a:headEnd type="none" w="med" len="med"/>
                      <a:tailEnd type="none" w="med" len="med"/>
                    </a:lnR>
                  </a:tcPr>
                </a:tc>
                <a:tc>
                  <a:txBody>
                    <a:bodyPr/>
                    <a:lstStyle/>
                    <a:p>
                      <a:pPr algn="ctr" fontAlgn="ctr"/>
                      <a:r>
                        <a:rPr lang="en-US" sz="1100" b="0" i="0" u="none" strike="noStrike" dirty="0">
                          <a:solidFill>
                            <a:srgbClr val="000000"/>
                          </a:solidFill>
                          <a:effectLst/>
                          <a:latin typeface="Arial" panose="020B0604020202020204" pitchFamily="34" charset="0"/>
                        </a:rPr>
                        <a:t>s11</a:t>
                      </a:r>
                    </a:p>
                  </a:txBody>
                  <a:tcPr marL="5057" marR="5057" marT="5057" marB="0" anchor="ctr">
                    <a:lnL w="6350" cap="flat" cmpd="sng" algn="ctr">
                      <a:solidFill>
                        <a:schemeClr val="tx1"/>
                      </a:solidFill>
                      <a:prstDash val="lgDash"/>
                      <a:round/>
                      <a:headEnd type="none" w="med" len="med"/>
                      <a:tailEnd type="none" w="med" len="med"/>
                    </a:lnL>
                  </a:tcPr>
                </a:tc>
                <a:tc>
                  <a:txBody>
                    <a:bodyPr/>
                    <a:lstStyle/>
                    <a:p>
                      <a:pPr algn="ctr" fontAlgn="ctr"/>
                      <a:r>
                        <a:rPr lang="en-US" sz="1100" b="0" i="0" u="none" strike="noStrike" dirty="0">
                          <a:solidFill>
                            <a:srgbClr val="000000"/>
                          </a:solidFill>
                          <a:effectLst/>
                          <a:latin typeface="Arial" panose="020B0604020202020204" pitchFamily="34" charset="0"/>
                        </a:rPr>
                        <a:t>p11</a:t>
                      </a:r>
                    </a:p>
                  </a:txBody>
                  <a:tcPr marL="5057" marR="5057" marT="5057" marB="0" anchor="ctr"/>
                </a:tc>
                <a:extLst>
                  <a:ext uri="{0D108BD9-81ED-4DB2-BD59-A6C34878D82A}">
                    <a16:rowId xmlns:a16="http://schemas.microsoft.com/office/drawing/2014/main" val="590038736"/>
                  </a:ext>
                </a:extLst>
              </a:tr>
            </a:tbl>
          </a:graphicData>
        </a:graphic>
      </p:graphicFrame>
      <p:sp>
        <p:nvSpPr>
          <p:cNvPr id="10" name="TextBox 9">
            <a:extLst>
              <a:ext uri="{FF2B5EF4-FFF2-40B4-BE49-F238E27FC236}">
                <a16:creationId xmlns:a16="http://schemas.microsoft.com/office/drawing/2014/main" id="{2A8CEE68-1654-4284-B672-3DC42A8CD8C4}"/>
              </a:ext>
            </a:extLst>
          </p:cNvPr>
          <p:cNvSpPr txBox="1"/>
          <p:nvPr/>
        </p:nvSpPr>
        <p:spPr>
          <a:xfrm>
            <a:off x="1357158" y="1052736"/>
            <a:ext cx="6238696" cy="307777"/>
          </a:xfrm>
          <a:prstGeom prst="rect">
            <a:avLst/>
          </a:prstGeom>
          <a:noFill/>
        </p:spPr>
        <p:txBody>
          <a:bodyPr wrap="none" rtlCol="0">
            <a:spAutoFit/>
          </a:bodyPr>
          <a:lstStyle/>
          <a:p>
            <a:r>
              <a:rPr lang="en-US" sz="1400" b="1" dirty="0">
                <a:latin typeface="Calibri" panose="020F0502020204030204" pitchFamily="34" charset="0"/>
                <a:cs typeface="Calibri" panose="020F0502020204030204" pitchFamily="34" charset="0"/>
              </a:rPr>
              <a:t>Note: </a:t>
            </a:r>
            <a:r>
              <a:rPr lang="en-US" sz="1400" dirty="0">
                <a:latin typeface="Calibri" panose="020F0502020204030204" pitchFamily="34" charset="0"/>
                <a:cs typeface="Calibri" panose="020F0502020204030204" pitchFamily="34" charset="0"/>
              </a:rPr>
              <a:t>Using only the assigned user is important for parallel working with the server</a:t>
            </a:r>
          </a:p>
        </p:txBody>
      </p:sp>
      <p:sp>
        <p:nvSpPr>
          <p:cNvPr id="3" name="Right Brace 2">
            <a:extLst>
              <a:ext uri="{FF2B5EF4-FFF2-40B4-BE49-F238E27FC236}">
                <a16:creationId xmlns:a16="http://schemas.microsoft.com/office/drawing/2014/main" id="{70994291-D917-96D3-7F58-18502A8AD654}"/>
              </a:ext>
            </a:extLst>
          </p:cNvPr>
          <p:cNvSpPr/>
          <p:nvPr/>
        </p:nvSpPr>
        <p:spPr>
          <a:xfrm rot="16200000" flipH="1">
            <a:off x="5837856" y="4387079"/>
            <a:ext cx="204592" cy="2016224"/>
          </a:xfrm>
          <a:prstGeom prst="rightBrace">
            <a:avLst>
              <a:gd name="adj1" fmla="val 57268"/>
              <a:gd name="adj2" fmla="val 51324"/>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FBD709E3-8786-6381-A3C9-88477A971ABD}"/>
              </a:ext>
            </a:extLst>
          </p:cNvPr>
          <p:cNvSpPr txBox="1"/>
          <p:nvPr/>
        </p:nvSpPr>
        <p:spPr>
          <a:xfrm>
            <a:off x="5076056" y="5497487"/>
            <a:ext cx="1909497" cy="307777"/>
          </a:xfrm>
          <a:prstGeom prst="rect">
            <a:avLst/>
          </a:prstGeom>
          <a:noFill/>
        </p:spPr>
        <p:txBody>
          <a:bodyPr wrap="none" rtlCol="0">
            <a:spAutoFit/>
          </a:bodyPr>
          <a:lstStyle/>
          <a:p>
            <a:r>
              <a:rPr lang="en-US" sz="1400" dirty="0"/>
              <a:t>Required credentials</a:t>
            </a:r>
          </a:p>
        </p:txBody>
      </p:sp>
    </p:spTree>
    <p:extLst>
      <p:ext uri="{BB962C8B-B14F-4D97-AF65-F5344CB8AC3E}">
        <p14:creationId xmlns:p14="http://schemas.microsoft.com/office/powerpoint/2010/main" val="1852894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8AC5F-5086-46EB-9413-16D3CE08B0B1}"/>
              </a:ext>
            </a:extLst>
          </p:cNvPr>
          <p:cNvSpPr>
            <a:spLocks noGrp="1"/>
          </p:cNvSpPr>
          <p:nvPr>
            <p:ph type="title"/>
          </p:nvPr>
        </p:nvSpPr>
        <p:spPr/>
        <p:txBody>
          <a:bodyPr/>
          <a:lstStyle/>
          <a:p>
            <a:r>
              <a:rPr lang="en-US" dirty="0"/>
              <a:t>Development Environment</a:t>
            </a:r>
          </a:p>
        </p:txBody>
      </p:sp>
      <p:sp>
        <p:nvSpPr>
          <p:cNvPr id="3" name="Content Placeholder 2">
            <a:extLst>
              <a:ext uri="{FF2B5EF4-FFF2-40B4-BE49-F238E27FC236}">
                <a16:creationId xmlns:a16="http://schemas.microsoft.com/office/drawing/2014/main" id="{D28AEEB8-008A-40B4-AFAA-8E578ACA4955}"/>
              </a:ext>
            </a:extLst>
          </p:cNvPr>
          <p:cNvSpPr>
            <a:spLocks noGrp="1"/>
          </p:cNvSpPr>
          <p:nvPr>
            <p:ph idx="1"/>
          </p:nvPr>
        </p:nvSpPr>
        <p:spPr>
          <a:xfrm>
            <a:off x="457200" y="1071564"/>
            <a:ext cx="8229600" cy="725488"/>
          </a:xfrm>
        </p:spPr>
        <p:txBody>
          <a:bodyPr/>
          <a:lstStyle/>
          <a:p>
            <a:r>
              <a:rPr lang="en-US" dirty="0"/>
              <a:t>Download putty.exe from </a:t>
            </a:r>
            <a:r>
              <a:rPr lang="en-US" dirty="0">
                <a:hlinkClick r:id="rId2"/>
              </a:rPr>
              <a:t>https://www.putty.org/</a:t>
            </a:r>
            <a:r>
              <a:rPr lang="en-US" dirty="0"/>
              <a:t> :</a:t>
            </a:r>
          </a:p>
        </p:txBody>
      </p:sp>
      <p:sp>
        <p:nvSpPr>
          <p:cNvPr id="4" name="Slide Number Placeholder 3">
            <a:extLst>
              <a:ext uri="{FF2B5EF4-FFF2-40B4-BE49-F238E27FC236}">
                <a16:creationId xmlns:a16="http://schemas.microsoft.com/office/drawing/2014/main" id="{816C15E3-076E-478B-B6A7-C7ECC3F17A09}"/>
              </a:ext>
            </a:extLst>
          </p:cNvPr>
          <p:cNvSpPr>
            <a:spLocks noGrp="1"/>
          </p:cNvSpPr>
          <p:nvPr>
            <p:ph type="sldNum" sz="quarter" idx="12"/>
          </p:nvPr>
        </p:nvSpPr>
        <p:spPr/>
        <p:txBody>
          <a:bodyPr/>
          <a:lstStyle/>
          <a:p>
            <a:pPr>
              <a:defRPr/>
            </a:pPr>
            <a:fld id="{CA4AC7C1-D12F-41DB-AB4A-A9F0A9959DA2}" type="slidenum">
              <a:rPr lang="ko-KR" altLang="en-US" smtClean="0"/>
              <a:pPr>
                <a:defRPr/>
              </a:pPr>
              <a:t>4</a:t>
            </a:fld>
            <a:endParaRPr lang="ko-KR" altLang="en-US"/>
          </a:p>
        </p:txBody>
      </p:sp>
      <p:pic>
        <p:nvPicPr>
          <p:cNvPr id="6" name="Picture 5">
            <a:extLst>
              <a:ext uri="{FF2B5EF4-FFF2-40B4-BE49-F238E27FC236}">
                <a16:creationId xmlns:a16="http://schemas.microsoft.com/office/drawing/2014/main" id="{374FD9F3-79FF-4B2B-BD0F-DBA2F525C927}"/>
              </a:ext>
            </a:extLst>
          </p:cNvPr>
          <p:cNvPicPr>
            <a:picLocks noChangeAspect="1"/>
          </p:cNvPicPr>
          <p:nvPr/>
        </p:nvPicPr>
        <p:blipFill>
          <a:blip r:embed="rId3"/>
          <a:stretch>
            <a:fillRect/>
          </a:stretch>
        </p:blipFill>
        <p:spPr>
          <a:xfrm>
            <a:off x="1014412" y="1939928"/>
            <a:ext cx="7115175" cy="1943100"/>
          </a:xfrm>
          <a:prstGeom prst="rect">
            <a:avLst/>
          </a:prstGeom>
        </p:spPr>
      </p:pic>
      <p:sp>
        <p:nvSpPr>
          <p:cNvPr id="7" name="Content Placeholder 2">
            <a:extLst>
              <a:ext uri="{FF2B5EF4-FFF2-40B4-BE49-F238E27FC236}">
                <a16:creationId xmlns:a16="http://schemas.microsoft.com/office/drawing/2014/main" id="{5E6FBDDC-480F-4799-B9AB-0FC6F53BF5F3}"/>
              </a:ext>
            </a:extLst>
          </p:cNvPr>
          <p:cNvSpPr txBox="1">
            <a:spLocks/>
          </p:cNvSpPr>
          <p:nvPr/>
        </p:nvSpPr>
        <p:spPr bwMode="auto">
          <a:xfrm>
            <a:off x="457200" y="4378324"/>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1pPr>
            <a:lvl2pPr marL="742950" indent="-28575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Times New Roman" pitchFamily="18" charset="0"/>
                <a:ea typeface="+mn-ea"/>
                <a:cs typeface="Times New Roman" pitchFamily="18" charset="0"/>
              </a:defRPr>
            </a:lvl2pPr>
            <a:lvl3pPr marL="1143000" indent="-2286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4pPr>
            <a:lvl5pPr marL="20574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kumimoji="0" lang="en-US" dirty="0"/>
              <a:t>Install putty.exe in your system</a:t>
            </a:r>
          </a:p>
        </p:txBody>
      </p:sp>
    </p:spTree>
    <p:extLst>
      <p:ext uri="{BB962C8B-B14F-4D97-AF65-F5344CB8AC3E}">
        <p14:creationId xmlns:p14="http://schemas.microsoft.com/office/powerpoint/2010/main" val="3635294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screenshot of a computer program&#10;&#10;AI-generated content may be incorrect.">
            <a:extLst>
              <a:ext uri="{FF2B5EF4-FFF2-40B4-BE49-F238E27FC236}">
                <a16:creationId xmlns:a16="http://schemas.microsoft.com/office/drawing/2014/main" id="{F4DC82B0-A9CF-8520-40AE-233D244322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1137" y="1824046"/>
            <a:ext cx="4305901" cy="4210638"/>
          </a:xfrm>
          <a:prstGeom prst="rect">
            <a:avLst/>
          </a:prstGeom>
        </p:spPr>
      </p:pic>
      <p:sp>
        <p:nvSpPr>
          <p:cNvPr id="2" name="Title 1">
            <a:extLst>
              <a:ext uri="{FF2B5EF4-FFF2-40B4-BE49-F238E27FC236}">
                <a16:creationId xmlns:a16="http://schemas.microsoft.com/office/drawing/2014/main" id="{8E0BC2E7-34DD-4346-B132-385278A7B759}"/>
              </a:ext>
            </a:extLst>
          </p:cNvPr>
          <p:cNvSpPr>
            <a:spLocks noGrp="1"/>
          </p:cNvSpPr>
          <p:nvPr>
            <p:ph type="title"/>
          </p:nvPr>
        </p:nvSpPr>
        <p:spPr/>
        <p:txBody>
          <a:bodyPr/>
          <a:lstStyle/>
          <a:p>
            <a:r>
              <a:rPr lang="en-US" dirty="0"/>
              <a:t>Development Environment</a:t>
            </a:r>
          </a:p>
        </p:txBody>
      </p:sp>
      <p:sp>
        <p:nvSpPr>
          <p:cNvPr id="3" name="Content Placeholder 2">
            <a:extLst>
              <a:ext uri="{FF2B5EF4-FFF2-40B4-BE49-F238E27FC236}">
                <a16:creationId xmlns:a16="http://schemas.microsoft.com/office/drawing/2014/main" id="{F10527F2-6C1B-4E5A-B20C-4DE19BF501B7}"/>
              </a:ext>
            </a:extLst>
          </p:cNvPr>
          <p:cNvSpPr>
            <a:spLocks noGrp="1"/>
          </p:cNvSpPr>
          <p:nvPr>
            <p:ph idx="1"/>
          </p:nvPr>
        </p:nvSpPr>
        <p:spPr>
          <a:xfrm>
            <a:off x="457200" y="1071563"/>
            <a:ext cx="8229600" cy="629245"/>
          </a:xfrm>
        </p:spPr>
        <p:txBody>
          <a:bodyPr/>
          <a:lstStyle/>
          <a:p>
            <a:r>
              <a:rPr lang="en-US" dirty="0"/>
              <a:t>Open Putty and input the server credentials and click “Open”:</a:t>
            </a:r>
          </a:p>
          <a:p>
            <a:pPr marL="0" indent="0">
              <a:buNone/>
            </a:pPr>
            <a:endParaRPr lang="en-US" dirty="0"/>
          </a:p>
        </p:txBody>
      </p:sp>
      <p:sp>
        <p:nvSpPr>
          <p:cNvPr id="4" name="Slide Number Placeholder 3">
            <a:extLst>
              <a:ext uri="{FF2B5EF4-FFF2-40B4-BE49-F238E27FC236}">
                <a16:creationId xmlns:a16="http://schemas.microsoft.com/office/drawing/2014/main" id="{F59F79BC-7690-4135-AC19-81A81C76327E}"/>
              </a:ext>
            </a:extLst>
          </p:cNvPr>
          <p:cNvSpPr>
            <a:spLocks noGrp="1"/>
          </p:cNvSpPr>
          <p:nvPr>
            <p:ph type="sldNum" sz="quarter" idx="12"/>
          </p:nvPr>
        </p:nvSpPr>
        <p:spPr/>
        <p:txBody>
          <a:bodyPr/>
          <a:lstStyle/>
          <a:p>
            <a:pPr>
              <a:defRPr/>
            </a:pPr>
            <a:fld id="{CA4AC7C1-D12F-41DB-AB4A-A9F0A9959DA2}" type="slidenum">
              <a:rPr lang="ko-KR" altLang="en-US" smtClean="0"/>
              <a:pPr>
                <a:defRPr/>
              </a:pPr>
              <a:t>5</a:t>
            </a:fld>
            <a:endParaRPr lang="ko-KR" altLang="en-US"/>
          </a:p>
        </p:txBody>
      </p:sp>
      <p:sp>
        <p:nvSpPr>
          <p:cNvPr id="7" name="TextBox 6">
            <a:extLst>
              <a:ext uri="{FF2B5EF4-FFF2-40B4-BE49-F238E27FC236}">
                <a16:creationId xmlns:a16="http://schemas.microsoft.com/office/drawing/2014/main" id="{17AA1236-7F90-4596-B55F-5CBF5822F64D}"/>
              </a:ext>
            </a:extLst>
          </p:cNvPr>
          <p:cNvSpPr txBox="1"/>
          <p:nvPr/>
        </p:nvSpPr>
        <p:spPr>
          <a:xfrm>
            <a:off x="457200" y="2060848"/>
            <a:ext cx="1829347" cy="1200329"/>
          </a:xfrm>
          <a:prstGeom prst="rect">
            <a:avLst/>
          </a:prstGeom>
          <a:noFill/>
        </p:spPr>
        <p:txBody>
          <a:bodyPr wrap="none" rtlCol="0">
            <a:spAutoFit/>
          </a:bodyPr>
          <a:lstStyle/>
          <a:p>
            <a:r>
              <a:rPr lang="en-US" b="1" dirty="0">
                <a:latin typeface="Calibri" panose="020F0502020204030204" pitchFamily="34" charset="0"/>
                <a:cs typeface="Calibri" panose="020F0502020204030204" pitchFamily="34" charset="0"/>
              </a:rPr>
              <a:t>IP: </a:t>
            </a:r>
            <a:r>
              <a:rPr lang="en-US" dirty="0">
                <a:latin typeface="Calibri" panose="020F0502020204030204" pitchFamily="34" charset="0"/>
                <a:cs typeface="Calibri" panose="020F0502020204030204" pitchFamily="34" charset="0"/>
              </a:rPr>
              <a:t>165.246.41.44</a:t>
            </a:r>
          </a:p>
          <a:p>
            <a:r>
              <a:rPr lang="en-US" b="1" dirty="0">
                <a:latin typeface="Calibri" panose="020F0502020204030204" pitchFamily="34" charset="0"/>
                <a:cs typeface="Calibri" panose="020F0502020204030204" pitchFamily="34" charset="0"/>
              </a:rPr>
              <a:t>Port: </a:t>
            </a:r>
            <a:r>
              <a:rPr lang="en-US" dirty="0">
                <a:latin typeface="Calibri" panose="020F0502020204030204" pitchFamily="34" charset="0"/>
                <a:cs typeface="Calibri" panose="020F0502020204030204" pitchFamily="34" charset="0"/>
              </a:rPr>
              <a:t>22</a:t>
            </a:r>
          </a:p>
          <a:p>
            <a:endParaRPr lang="en-US"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Connection: </a:t>
            </a:r>
            <a:r>
              <a:rPr lang="en-US" dirty="0">
                <a:latin typeface="Calibri" panose="020F0502020204030204" pitchFamily="34" charset="0"/>
                <a:cs typeface="Calibri" panose="020F0502020204030204" pitchFamily="34" charset="0"/>
              </a:rPr>
              <a:t>SSH</a:t>
            </a:r>
          </a:p>
        </p:txBody>
      </p:sp>
      <p:sp>
        <p:nvSpPr>
          <p:cNvPr id="11" name="Rectangle 10">
            <a:extLst>
              <a:ext uri="{FF2B5EF4-FFF2-40B4-BE49-F238E27FC236}">
                <a16:creationId xmlns:a16="http://schemas.microsoft.com/office/drawing/2014/main" id="{588A0382-7201-46FA-8F1E-516544D9C151}"/>
              </a:ext>
            </a:extLst>
          </p:cNvPr>
          <p:cNvSpPr/>
          <p:nvPr/>
        </p:nvSpPr>
        <p:spPr>
          <a:xfrm>
            <a:off x="5724128" y="5708906"/>
            <a:ext cx="936104" cy="325778"/>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5018718-DBE5-49D2-87CC-044A69B59E1F}"/>
              </a:ext>
            </a:extLst>
          </p:cNvPr>
          <p:cNvSpPr/>
          <p:nvPr/>
        </p:nvSpPr>
        <p:spPr>
          <a:xfrm>
            <a:off x="4716016" y="2723490"/>
            <a:ext cx="2736304" cy="849526"/>
          </a:xfrm>
          <a:prstGeom prst="rect">
            <a:avLst/>
          </a:prstGeom>
          <a:noFill/>
          <a:ln>
            <a:solidFill>
              <a:srgbClr val="C00000"/>
            </a:solidFill>
            <a:prstDash val="sysDash"/>
            <a:extLst>
              <a:ext uri="{C807C97D-BFC1-408E-A445-0C87EB9F89A2}">
                <ask:lineSketchStyleProps xmlns:ask="http://schemas.microsoft.com/office/drawing/2018/sketchyshapes" sd="1219033472">
                  <a:custGeom>
                    <a:avLst/>
                    <a:gdLst>
                      <a:gd name="connsiteX0" fmla="*/ 0 w 2736304"/>
                      <a:gd name="connsiteY0" fmla="*/ 0 h 777518"/>
                      <a:gd name="connsiteX1" fmla="*/ 519898 w 2736304"/>
                      <a:gd name="connsiteY1" fmla="*/ 0 h 777518"/>
                      <a:gd name="connsiteX2" fmla="*/ 985069 w 2736304"/>
                      <a:gd name="connsiteY2" fmla="*/ 0 h 777518"/>
                      <a:gd name="connsiteX3" fmla="*/ 1587056 w 2736304"/>
                      <a:gd name="connsiteY3" fmla="*/ 0 h 777518"/>
                      <a:gd name="connsiteX4" fmla="*/ 2106954 w 2736304"/>
                      <a:gd name="connsiteY4" fmla="*/ 0 h 777518"/>
                      <a:gd name="connsiteX5" fmla="*/ 2736304 w 2736304"/>
                      <a:gd name="connsiteY5" fmla="*/ 0 h 777518"/>
                      <a:gd name="connsiteX6" fmla="*/ 2736304 w 2736304"/>
                      <a:gd name="connsiteY6" fmla="*/ 404309 h 777518"/>
                      <a:gd name="connsiteX7" fmla="*/ 2736304 w 2736304"/>
                      <a:gd name="connsiteY7" fmla="*/ 777518 h 777518"/>
                      <a:gd name="connsiteX8" fmla="*/ 2189043 w 2736304"/>
                      <a:gd name="connsiteY8" fmla="*/ 777518 h 777518"/>
                      <a:gd name="connsiteX9" fmla="*/ 1723872 w 2736304"/>
                      <a:gd name="connsiteY9" fmla="*/ 777518 h 777518"/>
                      <a:gd name="connsiteX10" fmla="*/ 1176611 w 2736304"/>
                      <a:gd name="connsiteY10" fmla="*/ 777518 h 777518"/>
                      <a:gd name="connsiteX11" fmla="*/ 629350 w 2736304"/>
                      <a:gd name="connsiteY11" fmla="*/ 777518 h 777518"/>
                      <a:gd name="connsiteX12" fmla="*/ 0 w 2736304"/>
                      <a:gd name="connsiteY12" fmla="*/ 777518 h 777518"/>
                      <a:gd name="connsiteX13" fmla="*/ 0 w 2736304"/>
                      <a:gd name="connsiteY13" fmla="*/ 373209 h 777518"/>
                      <a:gd name="connsiteX14" fmla="*/ 0 w 2736304"/>
                      <a:gd name="connsiteY14" fmla="*/ 0 h 777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36304" h="777518" extrusionOk="0">
                        <a:moveTo>
                          <a:pt x="0" y="0"/>
                        </a:moveTo>
                        <a:cubicBezTo>
                          <a:pt x="245395" y="-32664"/>
                          <a:pt x="413061" y="46318"/>
                          <a:pt x="519898" y="0"/>
                        </a:cubicBezTo>
                        <a:cubicBezTo>
                          <a:pt x="626735" y="-46318"/>
                          <a:pt x="844474" y="48778"/>
                          <a:pt x="985069" y="0"/>
                        </a:cubicBezTo>
                        <a:cubicBezTo>
                          <a:pt x="1125664" y="-48778"/>
                          <a:pt x="1441040" y="42695"/>
                          <a:pt x="1587056" y="0"/>
                        </a:cubicBezTo>
                        <a:cubicBezTo>
                          <a:pt x="1733072" y="-42695"/>
                          <a:pt x="1978444" y="21506"/>
                          <a:pt x="2106954" y="0"/>
                        </a:cubicBezTo>
                        <a:cubicBezTo>
                          <a:pt x="2235464" y="-21506"/>
                          <a:pt x="2547495" y="74491"/>
                          <a:pt x="2736304" y="0"/>
                        </a:cubicBezTo>
                        <a:cubicBezTo>
                          <a:pt x="2750237" y="88115"/>
                          <a:pt x="2719415" y="251496"/>
                          <a:pt x="2736304" y="404309"/>
                        </a:cubicBezTo>
                        <a:cubicBezTo>
                          <a:pt x="2753193" y="557122"/>
                          <a:pt x="2718878" y="699223"/>
                          <a:pt x="2736304" y="777518"/>
                        </a:cubicBezTo>
                        <a:cubicBezTo>
                          <a:pt x="2539845" y="825527"/>
                          <a:pt x="2339471" y="719333"/>
                          <a:pt x="2189043" y="777518"/>
                        </a:cubicBezTo>
                        <a:cubicBezTo>
                          <a:pt x="2038615" y="835703"/>
                          <a:pt x="1869232" y="727296"/>
                          <a:pt x="1723872" y="777518"/>
                        </a:cubicBezTo>
                        <a:cubicBezTo>
                          <a:pt x="1578512" y="827740"/>
                          <a:pt x="1391734" y="743688"/>
                          <a:pt x="1176611" y="777518"/>
                        </a:cubicBezTo>
                        <a:cubicBezTo>
                          <a:pt x="961488" y="811348"/>
                          <a:pt x="849563" y="762496"/>
                          <a:pt x="629350" y="777518"/>
                        </a:cubicBezTo>
                        <a:cubicBezTo>
                          <a:pt x="409137" y="792540"/>
                          <a:pt x="278819" y="723442"/>
                          <a:pt x="0" y="777518"/>
                        </a:cubicBezTo>
                        <a:cubicBezTo>
                          <a:pt x="-10183" y="642186"/>
                          <a:pt x="12681" y="554376"/>
                          <a:pt x="0" y="373209"/>
                        </a:cubicBezTo>
                        <a:cubicBezTo>
                          <a:pt x="-12681" y="192042"/>
                          <a:pt x="3072" y="80185"/>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4234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8071-0226-4501-9F94-0655E98069FD}"/>
              </a:ext>
            </a:extLst>
          </p:cNvPr>
          <p:cNvSpPr>
            <a:spLocks noGrp="1"/>
          </p:cNvSpPr>
          <p:nvPr>
            <p:ph type="title"/>
          </p:nvPr>
        </p:nvSpPr>
        <p:spPr/>
        <p:txBody>
          <a:bodyPr/>
          <a:lstStyle/>
          <a:p>
            <a:r>
              <a:rPr lang="en-US" dirty="0"/>
              <a:t>Development Environment</a:t>
            </a:r>
          </a:p>
        </p:txBody>
      </p:sp>
      <p:sp>
        <p:nvSpPr>
          <p:cNvPr id="4" name="Slide Number Placeholder 3">
            <a:extLst>
              <a:ext uri="{FF2B5EF4-FFF2-40B4-BE49-F238E27FC236}">
                <a16:creationId xmlns:a16="http://schemas.microsoft.com/office/drawing/2014/main" id="{1E0D1AED-8D40-4E16-A79E-1049A3DAF76E}"/>
              </a:ext>
            </a:extLst>
          </p:cNvPr>
          <p:cNvSpPr>
            <a:spLocks noGrp="1"/>
          </p:cNvSpPr>
          <p:nvPr>
            <p:ph type="sldNum" sz="quarter" idx="12"/>
          </p:nvPr>
        </p:nvSpPr>
        <p:spPr/>
        <p:txBody>
          <a:bodyPr/>
          <a:lstStyle/>
          <a:p>
            <a:pPr>
              <a:defRPr/>
            </a:pPr>
            <a:fld id="{CA4AC7C1-D12F-41DB-AB4A-A9F0A9959DA2}" type="slidenum">
              <a:rPr lang="ko-KR" altLang="en-US" smtClean="0"/>
              <a:pPr>
                <a:defRPr/>
              </a:pPr>
              <a:t>6</a:t>
            </a:fld>
            <a:endParaRPr lang="ko-KR" altLang="en-US"/>
          </a:p>
        </p:txBody>
      </p:sp>
      <p:sp>
        <p:nvSpPr>
          <p:cNvPr id="8" name="Content Placeholder 2">
            <a:extLst>
              <a:ext uri="{FF2B5EF4-FFF2-40B4-BE49-F238E27FC236}">
                <a16:creationId xmlns:a16="http://schemas.microsoft.com/office/drawing/2014/main" id="{623E1CB4-1F6F-4B49-AA10-0E2E299F134F}"/>
              </a:ext>
            </a:extLst>
          </p:cNvPr>
          <p:cNvSpPr>
            <a:spLocks noGrp="1"/>
          </p:cNvSpPr>
          <p:nvPr>
            <p:ph idx="1"/>
          </p:nvPr>
        </p:nvSpPr>
        <p:spPr>
          <a:xfrm>
            <a:off x="457200" y="1071563"/>
            <a:ext cx="8229600" cy="629245"/>
          </a:xfrm>
        </p:spPr>
        <p:txBody>
          <a:bodyPr/>
          <a:lstStyle/>
          <a:p>
            <a:r>
              <a:rPr lang="en-US" dirty="0"/>
              <a:t>Use your assigned username and password to login:</a:t>
            </a:r>
          </a:p>
        </p:txBody>
      </p:sp>
      <p:sp>
        <p:nvSpPr>
          <p:cNvPr id="10" name="Content Placeholder 2">
            <a:extLst>
              <a:ext uri="{FF2B5EF4-FFF2-40B4-BE49-F238E27FC236}">
                <a16:creationId xmlns:a16="http://schemas.microsoft.com/office/drawing/2014/main" id="{18995A27-B083-401F-83CF-AC04FB20B49C}"/>
              </a:ext>
            </a:extLst>
          </p:cNvPr>
          <p:cNvSpPr txBox="1">
            <a:spLocks/>
          </p:cNvSpPr>
          <p:nvPr/>
        </p:nvSpPr>
        <p:spPr bwMode="auto">
          <a:xfrm>
            <a:off x="1259632" y="1550845"/>
            <a:ext cx="6768752" cy="29210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1pPr>
            <a:lvl2pPr marL="742950" indent="-28575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Times New Roman" pitchFamily="18" charset="0"/>
                <a:ea typeface="+mn-ea"/>
                <a:cs typeface="Times New Roman" pitchFamily="18" charset="0"/>
              </a:defRPr>
            </a:lvl2pPr>
            <a:lvl3pPr marL="1143000" indent="-2286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4pPr>
            <a:lvl5pPr marL="20574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kumimoji="0" lang="en-US" sz="1500" dirty="0">
                <a:solidFill>
                  <a:schemeClr val="accent6">
                    <a:lumMod val="75000"/>
                  </a:schemeClr>
                </a:solidFill>
              </a:rPr>
              <a:t>Note: You don’t see the characters when you type password. Don’t worry, it is normal.</a:t>
            </a:r>
          </a:p>
        </p:txBody>
      </p:sp>
      <p:sp>
        <p:nvSpPr>
          <p:cNvPr id="13" name="Content Placeholder 2">
            <a:extLst>
              <a:ext uri="{FF2B5EF4-FFF2-40B4-BE49-F238E27FC236}">
                <a16:creationId xmlns:a16="http://schemas.microsoft.com/office/drawing/2014/main" id="{E97AD2D7-CBC9-4B94-96FE-2BED0D829DF7}"/>
              </a:ext>
            </a:extLst>
          </p:cNvPr>
          <p:cNvSpPr txBox="1">
            <a:spLocks/>
          </p:cNvSpPr>
          <p:nvPr/>
        </p:nvSpPr>
        <p:spPr bwMode="auto">
          <a:xfrm>
            <a:off x="1043608" y="6082773"/>
            <a:ext cx="6624736" cy="29210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1pPr>
            <a:lvl2pPr marL="742950" indent="-285750" algn="l" rtl="0" eaLnBrk="0" fontAlgn="base" latinLnBrk="1" hangingPunct="0">
              <a:spcBef>
                <a:spcPct val="20000"/>
              </a:spcBef>
              <a:spcAft>
                <a:spcPct val="0"/>
              </a:spcAft>
              <a:buFont typeface="Arial" panose="020B0604020202020204" pitchFamily="34" charset="0"/>
              <a:buChar char="–"/>
              <a:defRPr sz="2000" kern="1200">
                <a:solidFill>
                  <a:schemeClr val="tx1"/>
                </a:solidFill>
                <a:latin typeface="Times New Roman" pitchFamily="18" charset="0"/>
                <a:ea typeface="+mn-ea"/>
                <a:cs typeface="Times New Roman" pitchFamily="18" charset="0"/>
              </a:defRPr>
            </a:lvl2pPr>
            <a:lvl3pPr marL="1143000" indent="-228600" algn="l" rtl="0" eaLnBrk="0" fontAlgn="base" latinLnBrk="1" hangingPunct="0">
              <a:spcBef>
                <a:spcPct val="20000"/>
              </a:spcBef>
              <a:spcAft>
                <a:spcPct val="0"/>
              </a:spcAft>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4pPr>
            <a:lvl5pPr marL="2057400" indent="-228600" algn="l" rtl="0" eaLnBrk="0" fontAlgn="base" latinLnBrk="1" hangingPunct="0">
              <a:spcBef>
                <a:spcPct val="20000"/>
              </a:spcBef>
              <a:spcAft>
                <a:spcPct val="0"/>
              </a:spcAft>
              <a:buFont typeface="Arial" panose="020B0604020202020204" pitchFamily="34" charset="0"/>
              <a:buChar char="»"/>
              <a:defRPr sz="1600" kern="1200">
                <a:solidFill>
                  <a:schemeClr val="tx1"/>
                </a:solidFill>
                <a:latin typeface="Times New Roman" pitchFamily="18" charset="0"/>
                <a:ea typeface="+mn-ea"/>
                <a:cs typeface="Times New Roman" pitchFamily="18" charset="0"/>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kumimoji="0" lang="en-US" sz="1500" b="1" dirty="0">
                <a:solidFill>
                  <a:srgbClr val="00B050"/>
                </a:solidFill>
              </a:rPr>
              <a:t>Congratulations! Now you have successfully connected to Ubuntu Server!</a:t>
            </a:r>
          </a:p>
        </p:txBody>
      </p:sp>
      <p:pic>
        <p:nvPicPr>
          <p:cNvPr id="11" name="Picture 10" descr="A screenshot of a computer screen&#10;&#10;AI-generated content may be incorrect.">
            <a:extLst>
              <a:ext uri="{FF2B5EF4-FFF2-40B4-BE49-F238E27FC236}">
                <a16:creationId xmlns:a16="http://schemas.microsoft.com/office/drawing/2014/main" id="{53007EB5-1287-8904-3823-03CC29E72F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3088" y="2118434"/>
            <a:ext cx="6295238" cy="3980952"/>
          </a:xfrm>
          <a:prstGeom prst="rect">
            <a:avLst/>
          </a:prstGeom>
        </p:spPr>
      </p:pic>
      <p:sp>
        <p:nvSpPr>
          <p:cNvPr id="9" name="Rectangle 8">
            <a:extLst>
              <a:ext uri="{FF2B5EF4-FFF2-40B4-BE49-F238E27FC236}">
                <a16:creationId xmlns:a16="http://schemas.microsoft.com/office/drawing/2014/main" id="{1136CDF7-A2E8-400A-83D5-238B8C1B9C62}"/>
              </a:ext>
            </a:extLst>
          </p:cNvPr>
          <p:cNvSpPr/>
          <p:nvPr/>
        </p:nvSpPr>
        <p:spPr>
          <a:xfrm>
            <a:off x="1193088" y="2403586"/>
            <a:ext cx="5360112" cy="3629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8C1E7A65-F583-4304-B7EC-D28FDEF6771C}"/>
              </a:ext>
            </a:extLst>
          </p:cNvPr>
          <p:cNvCxnSpPr>
            <a:cxnSpLocks/>
            <a:stCxn id="10" idx="2"/>
          </p:cNvCxnSpPr>
          <p:nvPr/>
        </p:nvCxnSpPr>
        <p:spPr>
          <a:xfrm flipH="1">
            <a:off x="4067944" y="1842946"/>
            <a:ext cx="576064" cy="5606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42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Multithreading in C</a:t>
            </a:r>
          </a:p>
        </p:txBody>
      </p:sp>
      <p:sp>
        <p:nvSpPr>
          <p:cNvPr id="3" name="Content Placeholder 2">
            <a:extLst>
              <a:ext uri="{FF2B5EF4-FFF2-40B4-BE49-F238E27FC236}">
                <a16:creationId xmlns:a16="http://schemas.microsoft.com/office/drawing/2014/main" id="{4AA4A8D4-59A1-488A-AD56-C639357CAB9E}"/>
              </a:ext>
            </a:extLst>
          </p:cNvPr>
          <p:cNvSpPr>
            <a:spLocks noGrp="1"/>
          </p:cNvSpPr>
          <p:nvPr>
            <p:ph idx="1"/>
          </p:nvPr>
        </p:nvSpPr>
        <p:spPr>
          <a:xfrm>
            <a:off x="457200" y="1071563"/>
            <a:ext cx="8229600" cy="5214937"/>
          </a:xfrm>
        </p:spPr>
        <p:txBody>
          <a:bodyPr/>
          <a:lstStyle/>
          <a:p>
            <a:r>
              <a:rPr lang="en-US" sz="2000" dirty="0"/>
              <a:t>What is a Thread?</a:t>
            </a:r>
          </a:p>
          <a:p>
            <a:pPr lvl="1"/>
            <a:r>
              <a:rPr lang="en-US" sz="1600" dirty="0"/>
              <a:t>Single stream in a process, with some of the process properties</a:t>
            </a:r>
          </a:p>
          <a:p>
            <a:pPr lvl="1"/>
            <a:r>
              <a:rPr lang="en-US" sz="1600" dirty="0"/>
              <a:t>Lightweight processes</a:t>
            </a:r>
          </a:p>
          <a:p>
            <a:pPr lvl="1"/>
            <a:endParaRPr lang="en-US" sz="1600" dirty="0"/>
          </a:p>
          <a:p>
            <a:r>
              <a:rPr lang="en-US" sz="2000" dirty="0"/>
              <a:t>Process vs Thread</a:t>
            </a:r>
          </a:p>
          <a:p>
            <a:pPr lvl="1"/>
            <a:r>
              <a:rPr lang="en-US" sz="1600" dirty="0"/>
              <a:t>Process is independent, thread is not!</a:t>
            </a:r>
          </a:p>
          <a:p>
            <a:pPr lvl="1"/>
            <a:r>
              <a:rPr lang="en-US" sz="1600" dirty="0"/>
              <a:t>Shares: code, data, OS resources</a:t>
            </a:r>
          </a:p>
          <a:p>
            <a:pPr lvl="1"/>
            <a:r>
              <a:rPr lang="en-US" sz="1600" dirty="0"/>
              <a:t>Independent: program counter, register set, stack</a:t>
            </a:r>
          </a:p>
          <a:p>
            <a:endParaRPr lang="en-US" sz="2000" dirty="0"/>
          </a:p>
          <a:p>
            <a:r>
              <a:rPr lang="en-US" sz="2000" dirty="0"/>
              <a:t>Why Multithreading?</a:t>
            </a:r>
          </a:p>
          <a:p>
            <a:pPr lvl="1"/>
            <a:r>
              <a:rPr lang="en-US" sz="1600" dirty="0"/>
              <a:t>Faster creation</a:t>
            </a:r>
          </a:p>
          <a:p>
            <a:pPr lvl="1"/>
            <a:r>
              <a:rPr lang="en-US" sz="1600" dirty="0"/>
              <a:t>Faster context switching</a:t>
            </a:r>
          </a:p>
          <a:p>
            <a:pPr lvl="1"/>
            <a:r>
              <a:rPr lang="en-US" sz="1600" dirty="0"/>
              <a:t>Faster inter-thread communication</a:t>
            </a:r>
          </a:p>
          <a:p>
            <a:pPr lvl="1"/>
            <a:r>
              <a:rPr lang="en-US" sz="1600" dirty="0"/>
              <a:t>Faster termination</a:t>
            </a:r>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7</a:t>
            </a:fld>
            <a:endParaRPr lang="ko-KR" altLang="en-US"/>
          </a:p>
        </p:txBody>
      </p:sp>
    </p:spTree>
    <p:extLst>
      <p:ext uri="{BB962C8B-B14F-4D97-AF65-F5344CB8AC3E}">
        <p14:creationId xmlns:p14="http://schemas.microsoft.com/office/powerpoint/2010/main" val="112363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Concurrency</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8</a:t>
            </a:fld>
            <a:endParaRPr lang="ko-KR" altLang="en-US"/>
          </a:p>
        </p:txBody>
      </p:sp>
      <p:sp>
        <p:nvSpPr>
          <p:cNvPr id="5" name="Content Placeholder 2">
            <a:extLst>
              <a:ext uri="{FF2B5EF4-FFF2-40B4-BE49-F238E27FC236}">
                <a16:creationId xmlns:a16="http://schemas.microsoft.com/office/drawing/2014/main" id="{4B307912-D46A-4503-B0B3-99645D208C4F}"/>
              </a:ext>
            </a:extLst>
          </p:cNvPr>
          <p:cNvSpPr>
            <a:spLocks noGrp="1"/>
          </p:cNvSpPr>
          <p:nvPr>
            <p:ph idx="1"/>
          </p:nvPr>
        </p:nvSpPr>
        <p:spPr>
          <a:xfrm>
            <a:off x="457200" y="1071563"/>
            <a:ext cx="8229600" cy="5214937"/>
          </a:xfrm>
        </p:spPr>
        <p:txBody>
          <a:bodyPr/>
          <a:lstStyle/>
          <a:p>
            <a:r>
              <a:rPr lang="en-US" dirty="0"/>
              <a:t>Concepts:</a:t>
            </a:r>
          </a:p>
          <a:p>
            <a:pPr lvl="1"/>
            <a:r>
              <a:rPr lang="en-US" dirty="0"/>
              <a:t>Multi-threading</a:t>
            </a:r>
          </a:p>
          <a:p>
            <a:pPr lvl="1"/>
            <a:r>
              <a:rPr lang="en-US" dirty="0"/>
              <a:t>Critical section</a:t>
            </a:r>
          </a:p>
          <a:p>
            <a:pPr lvl="1"/>
            <a:r>
              <a:rPr lang="en-US" dirty="0"/>
              <a:t>Race condition</a:t>
            </a:r>
          </a:p>
          <a:p>
            <a:endParaRPr lang="en-US" dirty="0"/>
          </a:p>
          <a:p>
            <a:r>
              <a:rPr lang="en-US" dirty="0"/>
              <a:t>Mutex lock</a:t>
            </a:r>
          </a:p>
          <a:p>
            <a:endParaRPr lang="en-US" dirty="0"/>
          </a:p>
          <a:p>
            <a:r>
              <a:rPr lang="en-US" dirty="0"/>
              <a:t>Semaphores</a:t>
            </a:r>
          </a:p>
          <a:p>
            <a:endParaRPr lang="en-US" dirty="0"/>
          </a:p>
          <a:p>
            <a:r>
              <a:rPr lang="en-US" dirty="0"/>
              <a:t>Deadlock</a:t>
            </a:r>
            <a:endParaRPr lang="en-US" sz="1800" dirty="0"/>
          </a:p>
        </p:txBody>
      </p:sp>
    </p:spTree>
    <p:extLst>
      <p:ext uri="{BB962C8B-B14F-4D97-AF65-F5344CB8AC3E}">
        <p14:creationId xmlns:p14="http://schemas.microsoft.com/office/powerpoint/2010/main" val="1055526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DA3A-B53C-4FEF-8206-1F28CF4427A5}"/>
              </a:ext>
            </a:extLst>
          </p:cNvPr>
          <p:cNvSpPr>
            <a:spLocks noGrp="1"/>
          </p:cNvSpPr>
          <p:nvPr>
            <p:ph type="title"/>
          </p:nvPr>
        </p:nvSpPr>
        <p:spPr/>
        <p:txBody>
          <a:bodyPr/>
          <a:lstStyle/>
          <a:p>
            <a:r>
              <a:rPr lang="en-US" dirty="0"/>
              <a:t>Mutex</a:t>
            </a:r>
          </a:p>
        </p:txBody>
      </p:sp>
      <p:sp>
        <p:nvSpPr>
          <p:cNvPr id="4" name="Slide Number Placeholder 3">
            <a:extLst>
              <a:ext uri="{FF2B5EF4-FFF2-40B4-BE49-F238E27FC236}">
                <a16:creationId xmlns:a16="http://schemas.microsoft.com/office/drawing/2014/main" id="{5D3FA94C-389E-45B8-AB48-A4D22B8AF7D5}"/>
              </a:ext>
            </a:extLst>
          </p:cNvPr>
          <p:cNvSpPr>
            <a:spLocks noGrp="1"/>
          </p:cNvSpPr>
          <p:nvPr>
            <p:ph type="sldNum" sz="quarter" idx="12"/>
          </p:nvPr>
        </p:nvSpPr>
        <p:spPr/>
        <p:txBody>
          <a:bodyPr/>
          <a:lstStyle/>
          <a:p>
            <a:pPr>
              <a:defRPr/>
            </a:pPr>
            <a:fld id="{CA4AC7C1-D12F-41DB-AB4A-A9F0A9959DA2}" type="slidenum">
              <a:rPr lang="ko-KR" altLang="en-US" smtClean="0"/>
              <a:pPr>
                <a:defRPr/>
              </a:pPr>
              <a:t>9</a:t>
            </a:fld>
            <a:endParaRPr lang="ko-KR" altLang="en-US"/>
          </a:p>
        </p:txBody>
      </p:sp>
      <p:pic>
        <p:nvPicPr>
          <p:cNvPr id="7" name="Picture 6">
            <a:extLst>
              <a:ext uri="{FF2B5EF4-FFF2-40B4-BE49-F238E27FC236}">
                <a16:creationId xmlns:a16="http://schemas.microsoft.com/office/drawing/2014/main" id="{9892F4C6-5EE5-4152-9960-F8BD3DE9E7D6}"/>
              </a:ext>
            </a:extLst>
          </p:cNvPr>
          <p:cNvPicPr>
            <a:picLocks noChangeAspect="1"/>
          </p:cNvPicPr>
          <p:nvPr/>
        </p:nvPicPr>
        <p:blipFill>
          <a:blip r:embed="rId2"/>
          <a:stretch>
            <a:fillRect/>
          </a:stretch>
        </p:blipFill>
        <p:spPr>
          <a:xfrm>
            <a:off x="323528" y="1196752"/>
            <a:ext cx="4067559" cy="5013971"/>
          </a:xfrm>
          <a:prstGeom prst="rect">
            <a:avLst/>
          </a:prstGeom>
        </p:spPr>
      </p:pic>
      <p:pic>
        <p:nvPicPr>
          <p:cNvPr id="9" name="Picture 8">
            <a:extLst>
              <a:ext uri="{FF2B5EF4-FFF2-40B4-BE49-F238E27FC236}">
                <a16:creationId xmlns:a16="http://schemas.microsoft.com/office/drawing/2014/main" id="{FFFDE1E9-B2C6-4C3F-AB11-FDC82A58F57F}"/>
              </a:ext>
            </a:extLst>
          </p:cNvPr>
          <p:cNvPicPr>
            <a:picLocks noChangeAspect="1"/>
          </p:cNvPicPr>
          <p:nvPr/>
        </p:nvPicPr>
        <p:blipFill>
          <a:blip r:embed="rId3"/>
          <a:srcRect b="40954"/>
          <a:stretch/>
        </p:blipFill>
        <p:spPr>
          <a:xfrm>
            <a:off x="4644430" y="4768664"/>
            <a:ext cx="3940100" cy="1524000"/>
          </a:xfrm>
          <a:prstGeom prst="rect">
            <a:avLst/>
          </a:prstGeom>
        </p:spPr>
      </p:pic>
      <p:graphicFrame>
        <p:nvGraphicFramePr>
          <p:cNvPr id="6" name="Table 5">
            <a:extLst>
              <a:ext uri="{FF2B5EF4-FFF2-40B4-BE49-F238E27FC236}">
                <a16:creationId xmlns:a16="http://schemas.microsoft.com/office/drawing/2014/main" id="{ECA3472E-F731-1477-2018-20CC581658B1}"/>
              </a:ext>
            </a:extLst>
          </p:cNvPr>
          <p:cNvGraphicFramePr>
            <a:graphicFrameLocks noGrp="1"/>
          </p:cNvGraphicFramePr>
          <p:nvPr>
            <p:extLst>
              <p:ext uri="{D42A27DB-BD31-4B8C-83A1-F6EECF244321}">
                <p14:modId xmlns:p14="http://schemas.microsoft.com/office/powerpoint/2010/main" val="336413802"/>
              </p:ext>
            </p:extLst>
          </p:nvPr>
        </p:nvGraphicFramePr>
        <p:xfrm>
          <a:off x="3616226" y="2114663"/>
          <a:ext cx="5070574" cy="1524000"/>
        </p:xfrm>
        <a:graphic>
          <a:graphicData uri="http://schemas.openxmlformats.org/drawingml/2006/table">
            <a:tbl>
              <a:tblPr>
                <a:tableStyleId>{35758FB7-9AC5-4552-8A53-C91805E547FA}</a:tableStyleId>
              </a:tblPr>
              <a:tblGrid>
                <a:gridCol w="864096">
                  <a:extLst>
                    <a:ext uri="{9D8B030D-6E8A-4147-A177-3AD203B41FA5}">
                      <a16:colId xmlns:a16="http://schemas.microsoft.com/office/drawing/2014/main" val="532681022"/>
                    </a:ext>
                  </a:extLst>
                </a:gridCol>
                <a:gridCol w="4206478">
                  <a:extLst>
                    <a:ext uri="{9D8B030D-6E8A-4147-A177-3AD203B41FA5}">
                      <a16:colId xmlns:a16="http://schemas.microsoft.com/office/drawing/2014/main" val="295028434"/>
                    </a:ext>
                  </a:extLst>
                </a:gridCol>
              </a:tblGrid>
              <a:tr h="195862">
                <a:tc>
                  <a:txBody>
                    <a:bodyPr/>
                    <a:lstStyle/>
                    <a:p>
                      <a:pPr algn="ctr" latinLnBrk="0"/>
                      <a:r>
                        <a:rPr lang="en-US" sz="1000" b="1" dirty="0">
                          <a:latin typeface="Times New Roman" panose="02020603050405020304" pitchFamily="18" charset="0"/>
                          <a:cs typeface="Times New Roman" panose="02020603050405020304" pitchFamily="18" charset="0"/>
                        </a:rPr>
                        <a:t>Parameter</a:t>
                      </a:r>
                    </a:p>
                  </a:txBody>
                  <a:tcPr anchor="ctr"/>
                </a:tc>
                <a:tc>
                  <a:txBody>
                    <a:bodyPr/>
                    <a:lstStyle/>
                    <a:p>
                      <a:pPr algn="ctr" latinLnBrk="0"/>
                      <a:r>
                        <a:rPr lang="en-US" sz="1000" b="1" dirty="0">
                          <a:latin typeface="Times New Roman" panose="02020603050405020304" pitchFamily="18" charset="0"/>
                          <a:cs typeface="Times New Roman" panose="02020603050405020304" pitchFamily="18" charset="0"/>
                        </a:rPr>
                        <a:t>Description</a:t>
                      </a:r>
                    </a:p>
                  </a:txBody>
                  <a:tcPr anchor="ctr"/>
                </a:tc>
                <a:extLst>
                  <a:ext uri="{0D108BD9-81ED-4DB2-BD59-A6C34878D82A}">
                    <a16:rowId xmlns:a16="http://schemas.microsoft.com/office/drawing/2014/main" val="1049791748"/>
                  </a:ext>
                </a:extLst>
              </a:tr>
              <a:tr h="195862">
                <a:tc>
                  <a:txBody>
                    <a:bodyPr/>
                    <a:lstStyle/>
                    <a:p>
                      <a:pPr latinLnBrk="0"/>
                      <a:r>
                        <a:rPr lang="en-US" sz="1000">
                          <a:latin typeface="Times New Roman" panose="02020603050405020304" pitchFamily="18" charset="0"/>
                          <a:cs typeface="Times New Roman" panose="02020603050405020304" pitchFamily="18" charset="0"/>
                        </a:rPr>
                        <a:t>&amp;(tid[i])</a:t>
                      </a:r>
                    </a:p>
                  </a:txBody>
                  <a:tcPr anchor="ctr"/>
                </a:tc>
                <a:tc>
                  <a:txBody>
                    <a:bodyPr/>
                    <a:lstStyle/>
                    <a:p>
                      <a:pPr latinLnBrk="0"/>
                      <a:r>
                        <a:rPr lang="en-US" sz="1000" dirty="0">
                          <a:latin typeface="Times New Roman" panose="02020603050405020304" pitchFamily="18" charset="0"/>
                          <a:cs typeface="Times New Roman" panose="02020603050405020304" pitchFamily="18" charset="0"/>
                        </a:rPr>
                        <a:t>Pointer to a </a:t>
                      </a:r>
                      <a:r>
                        <a:rPr lang="en-US" sz="1000" b="1" dirty="0" err="1">
                          <a:latin typeface="Times New Roman" panose="02020603050405020304" pitchFamily="18" charset="0"/>
                          <a:cs typeface="Times New Roman" panose="02020603050405020304" pitchFamily="18" charset="0"/>
                        </a:rPr>
                        <a:t>pthread_t</a:t>
                      </a:r>
                      <a:r>
                        <a:rPr lang="en-US" sz="1000" b="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variable where the thread ID will be stored.</a:t>
                      </a:r>
                    </a:p>
                  </a:txBody>
                  <a:tcPr anchor="ctr"/>
                </a:tc>
                <a:extLst>
                  <a:ext uri="{0D108BD9-81ED-4DB2-BD59-A6C34878D82A}">
                    <a16:rowId xmlns:a16="http://schemas.microsoft.com/office/drawing/2014/main" val="889115926"/>
                  </a:ext>
                </a:extLst>
              </a:tr>
              <a:tr h="195862">
                <a:tc>
                  <a:txBody>
                    <a:bodyPr/>
                    <a:lstStyle/>
                    <a:p>
                      <a:pPr latinLnBrk="0"/>
                      <a:r>
                        <a:rPr lang="en-US" sz="1000">
                          <a:latin typeface="Times New Roman" panose="02020603050405020304" pitchFamily="18" charset="0"/>
                          <a:cs typeface="Times New Roman" panose="02020603050405020304" pitchFamily="18" charset="0"/>
                        </a:rPr>
                        <a:t>NULL</a:t>
                      </a:r>
                    </a:p>
                  </a:txBody>
                  <a:tcPr anchor="ctr"/>
                </a:tc>
                <a:tc>
                  <a:txBody>
                    <a:bodyPr/>
                    <a:lstStyle/>
                    <a:p>
                      <a:pPr latinLnBrk="0"/>
                      <a:r>
                        <a:rPr lang="en-US" sz="1000" dirty="0">
                          <a:latin typeface="Times New Roman" panose="02020603050405020304" pitchFamily="18" charset="0"/>
                          <a:cs typeface="Times New Roman" panose="02020603050405020304" pitchFamily="18" charset="0"/>
                        </a:rPr>
                        <a:t>Thread attributes (optional). NULL = default attributes.</a:t>
                      </a:r>
                    </a:p>
                  </a:txBody>
                  <a:tcPr anchor="ctr"/>
                </a:tc>
                <a:extLst>
                  <a:ext uri="{0D108BD9-81ED-4DB2-BD59-A6C34878D82A}">
                    <a16:rowId xmlns:a16="http://schemas.microsoft.com/office/drawing/2014/main" val="1988579614"/>
                  </a:ext>
                </a:extLst>
              </a:tr>
              <a:tr h="318275">
                <a:tc>
                  <a:txBody>
                    <a:bodyPr/>
                    <a:lstStyle/>
                    <a:p>
                      <a:pPr latinLnBrk="0"/>
                      <a:r>
                        <a:rPr lang="en-US" sz="1000">
                          <a:latin typeface="Times New Roman" panose="02020603050405020304" pitchFamily="18" charset="0"/>
                          <a:cs typeface="Times New Roman" panose="02020603050405020304" pitchFamily="18" charset="0"/>
                        </a:rPr>
                        <a:t>&amp;trythis</a:t>
                      </a:r>
                    </a:p>
                  </a:txBody>
                  <a:tcPr anchor="ctr"/>
                </a:tc>
                <a:tc>
                  <a:txBody>
                    <a:bodyPr/>
                    <a:lstStyle/>
                    <a:p>
                      <a:pPr latinLnBrk="0"/>
                      <a:r>
                        <a:rPr lang="en-US" sz="1000" dirty="0">
                          <a:latin typeface="Times New Roman" panose="02020603050405020304" pitchFamily="18" charset="0"/>
                          <a:cs typeface="Times New Roman" panose="02020603050405020304" pitchFamily="18" charset="0"/>
                        </a:rPr>
                        <a:t>Function pointer to the thread function. Must take void* as an argument and return void*.</a:t>
                      </a:r>
                    </a:p>
                  </a:txBody>
                  <a:tcPr anchor="ctr"/>
                </a:tc>
                <a:extLst>
                  <a:ext uri="{0D108BD9-81ED-4DB2-BD59-A6C34878D82A}">
                    <a16:rowId xmlns:a16="http://schemas.microsoft.com/office/drawing/2014/main" val="1593837529"/>
                  </a:ext>
                </a:extLst>
              </a:tr>
              <a:tr h="318275">
                <a:tc>
                  <a:txBody>
                    <a:bodyPr/>
                    <a:lstStyle/>
                    <a:p>
                      <a:pPr latinLnBrk="0"/>
                      <a:r>
                        <a:rPr lang="en-US" sz="1000">
                          <a:latin typeface="Times New Roman" panose="02020603050405020304" pitchFamily="18" charset="0"/>
                          <a:cs typeface="Times New Roman" panose="02020603050405020304" pitchFamily="18" charset="0"/>
                        </a:rPr>
                        <a:t>NULL</a:t>
                      </a:r>
                    </a:p>
                  </a:txBody>
                  <a:tcPr anchor="ctr"/>
                </a:tc>
                <a:tc>
                  <a:txBody>
                    <a:bodyPr/>
                    <a:lstStyle/>
                    <a:p>
                      <a:pPr latinLnBrk="0"/>
                      <a:r>
                        <a:rPr lang="en-US" sz="1000" dirty="0">
                          <a:latin typeface="Times New Roman" panose="02020603050405020304" pitchFamily="18" charset="0"/>
                          <a:cs typeface="Times New Roman" panose="02020603050405020304" pitchFamily="18" charset="0"/>
                        </a:rPr>
                        <a:t>Argument passed to the thread function. Here, it's NULL because the function doesn’t need any input.</a:t>
                      </a:r>
                    </a:p>
                  </a:txBody>
                  <a:tcPr anchor="ctr"/>
                </a:tc>
                <a:extLst>
                  <a:ext uri="{0D108BD9-81ED-4DB2-BD59-A6C34878D82A}">
                    <a16:rowId xmlns:a16="http://schemas.microsoft.com/office/drawing/2014/main" val="2602997125"/>
                  </a:ext>
                </a:extLst>
              </a:tr>
            </a:tbl>
          </a:graphicData>
        </a:graphic>
      </p:graphicFrame>
      <p:cxnSp>
        <p:nvCxnSpPr>
          <p:cNvPr id="3" name="Straight Arrow Connector 2">
            <a:extLst>
              <a:ext uri="{FF2B5EF4-FFF2-40B4-BE49-F238E27FC236}">
                <a16:creationId xmlns:a16="http://schemas.microsoft.com/office/drawing/2014/main" id="{B8E4767C-900D-4C71-24E2-1B57D7413D9A}"/>
              </a:ext>
            </a:extLst>
          </p:cNvPr>
          <p:cNvCxnSpPr>
            <a:cxnSpLocks/>
            <a:stCxn id="14" idx="1"/>
            <a:endCxn id="15" idx="1"/>
          </p:cNvCxnSpPr>
          <p:nvPr/>
        </p:nvCxnSpPr>
        <p:spPr>
          <a:xfrm flipV="1">
            <a:off x="2924200" y="3026643"/>
            <a:ext cx="387660" cy="1496177"/>
          </a:xfrm>
          <a:prstGeom prst="straightConnector1">
            <a:avLst/>
          </a:prstGeom>
          <a:ln w="22225">
            <a:solidFill>
              <a:schemeClr val="accent2"/>
            </a:solidFill>
            <a:headEnd type="arrow" w="lg" len="sm"/>
            <a:tailEnd type="arrow"/>
          </a:ln>
        </p:spPr>
        <p:style>
          <a:lnRef idx="1">
            <a:schemeClr val="accent1"/>
          </a:lnRef>
          <a:fillRef idx="0">
            <a:schemeClr val="accent1"/>
          </a:fillRef>
          <a:effectRef idx="0">
            <a:schemeClr val="accent1"/>
          </a:effectRef>
          <a:fontRef idx="minor">
            <a:schemeClr val="tx1"/>
          </a:fontRef>
        </p:style>
      </p:cxnSp>
      <p:sp>
        <p:nvSpPr>
          <p:cNvPr id="15" name="Left Brace 14">
            <a:extLst>
              <a:ext uri="{FF2B5EF4-FFF2-40B4-BE49-F238E27FC236}">
                <a16:creationId xmlns:a16="http://schemas.microsoft.com/office/drawing/2014/main" id="{5FEDBAE1-2CE2-3D64-DA97-85563760DDA1}"/>
              </a:ext>
            </a:extLst>
          </p:cNvPr>
          <p:cNvSpPr/>
          <p:nvPr/>
        </p:nvSpPr>
        <p:spPr>
          <a:xfrm>
            <a:off x="3311860" y="2408261"/>
            <a:ext cx="216024" cy="1236763"/>
          </a:xfrm>
          <a:prstGeom prst="leftBrace">
            <a:avLst>
              <a:gd name="adj1" fmla="val 64183"/>
              <a:gd name="adj2" fmla="val 50000"/>
            </a:avLst>
          </a:prstGeom>
          <a:ln w="2222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80ACD0DE-76B4-4A27-C439-1132CA08273F}"/>
              </a:ext>
            </a:extLst>
          </p:cNvPr>
          <p:cNvSpPr txBox="1"/>
          <p:nvPr/>
        </p:nvSpPr>
        <p:spPr>
          <a:xfrm>
            <a:off x="3545892" y="1196752"/>
            <a:ext cx="4572000" cy="646331"/>
          </a:xfrm>
          <a:prstGeom prst="rect">
            <a:avLst/>
          </a:prstGeom>
          <a:noFill/>
          <a:ln w="1270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algn="ctr"/>
            <a:r>
              <a:rPr lang="en-US" sz="1800" b="1" dirty="0">
                <a:latin typeface="Consolas" panose="020B0609020204030204" pitchFamily="49" charset="0"/>
              </a:rPr>
              <a:t>Hex to Decimal</a:t>
            </a:r>
          </a:p>
          <a:p>
            <a:pPr algn="ctr"/>
            <a:r>
              <a:rPr lang="en-US" sz="1800" b="1" dirty="0">
                <a:latin typeface="Consolas" panose="020B0609020204030204" pitchFamily="49" charset="0"/>
              </a:rPr>
              <a:t>0xFFFFFFFF = 4,294,967,295</a:t>
            </a:r>
            <a:endParaRPr lang="en-US" dirty="0"/>
          </a:p>
        </p:txBody>
      </p:sp>
      <p:sp>
        <p:nvSpPr>
          <p:cNvPr id="14" name="Left Brace 13">
            <a:extLst>
              <a:ext uri="{FF2B5EF4-FFF2-40B4-BE49-F238E27FC236}">
                <a16:creationId xmlns:a16="http://schemas.microsoft.com/office/drawing/2014/main" id="{FB2FC5A4-8AFE-7B47-CF9B-42A56283C832}"/>
              </a:ext>
            </a:extLst>
          </p:cNvPr>
          <p:cNvSpPr/>
          <p:nvPr/>
        </p:nvSpPr>
        <p:spPr>
          <a:xfrm rot="5400000">
            <a:off x="2816188" y="3775120"/>
            <a:ext cx="216024" cy="1711424"/>
          </a:xfrm>
          <a:prstGeom prst="leftBrace">
            <a:avLst>
              <a:gd name="adj1" fmla="val 64183"/>
              <a:gd name="adj2" fmla="val 50000"/>
            </a:avLst>
          </a:prstGeom>
          <a:ln w="2222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2DE08BD4-C9B5-89E8-5677-8B0D9EF78B4F}"/>
              </a:ext>
            </a:extLst>
          </p:cNvPr>
          <p:cNvSpPr/>
          <p:nvPr/>
        </p:nvSpPr>
        <p:spPr>
          <a:xfrm>
            <a:off x="1459708" y="3050693"/>
            <a:ext cx="674649" cy="216024"/>
          </a:xfrm>
          <a:prstGeom prst="round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Connector: Elbow 21">
            <a:extLst>
              <a:ext uri="{FF2B5EF4-FFF2-40B4-BE49-F238E27FC236}">
                <a16:creationId xmlns:a16="http://schemas.microsoft.com/office/drawing/2014/main" id="{B938AF81-E1BD-6B05-24B7-B823320730C5}"/>
              </a:ext>
            </a:extLst>
          </p:cNvPr>
          <p:cNvCxnSpPr>
            <a:cxnSpLocks/>
            <a:stCxn id="20" idx="2"/>
            <a:endCxn id="8" idx="1"/>
          </p:cNvCxnSpPr>
          <p:nvPr/>
        </p:nvCxnSpPr>
        <p:spPr>
          <a:xfrm rot="5400000" flipH="1" flipV="1">
            <a:off x="1798062" y="1518888"/>
            <a:ext cx="1746799" cy="1748859"/>
          </a:xfrm>
          <a:prstGeom prst="bentConnector4">
            <a:avLst>
              <a:gd name="adj1" fmla="val -3635"/>
              <a:gd name="adj2" fmla="val 6981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11620"/>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12505</TotalTime>
  <Words>2732</Words>
  <Application>Microsoft Office PowerPoint</Application>
  <PresentationFormat>On-screen Show (4:3)</PresentationFormat>
  <Paragraphs>565</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굴림</vt:lpstr>
      <vt:lpstr>맑은 고딕</vt:lpstr>
      <vt:lpstr>Arial</vt:lpstr>
      <vt:lpstr>Calibri</vt:lpstr>
      <vt:lpstr>Consolas</vt:lpstr>
      <vt:lpstr>Times New Roman</vt:lpstr>
      <vt:lpstr>Wingdings</vt:lpstr>
      <vt:lpstr>Office 테마</vt:lpstr>
      <vt:lpstr>Operating Systems (ECE3325-001)  Week 14 / Lab 5 Thread Programming   </vt:lpstr>
      <vt:lpstr>Development Environment</vt:lpstr>
      <vt:lpstr>Development Environment</vt:lpstr>
      <vt:lpstr>Development Environment</vt:lpstr>
      <vt:lpstr>Development Environment</vt:lpstr>
      <vt:lpstr>Development Environment</vt:lpstr>
      <vt:lpstr>Multithreading in C</vt:lpstr>
      <vt:lpstr>Concurrency</vt:lpstr>
      <vt:lpstr>Mutex</vt:lpstr>
      <vt:lpstr>Code</vt:lpstr>
      <vt:lpstr>Mutex</vt:lpstr>
      <vt:lpstr>Solution Mutex</vt:lpstr>
      <vt:lpstr>Code</vt:lpstr>
      <vt:lpstr>Solution Mutex</vt:lpstr>
      <vt:lpstr>Mutex: Concept</vt:lpstr>
      <vt:lpstr>Semaphore</vt:lpstr>
      <vt:lpstr>Semaphore</vt:lpstr>
      <vt:lpstr>Semaphore</vt:lpstr>
      <vt:lpstr>Code</vt:lpstr>
      <vt:lpstr>Mutex vs Semaphore</vt:lpstr>
      <vt:lpstr>Deadlock</vt:lpstr>
      <vt:lpstr>Core Threading Concepts</vt:lpstr>
      <vt:lpstr>Practice</vt:lpstr>
      <vt:lpstr>Result</vt:lpstr>
      <vt:lpstr>Code</vt:lpstr>
      <vt:lpstr>Explanation</vt:lpstr>
      <vt:lpstr>Questions?</vt:lpstr>
    </vt:vector>
  </TitlesOfParts>
  <Company>BlackEdition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Windows XP</dc:creator>
  <cp:lastModifiedBy>라심</cp:lastModifiedBy>
  <cp:revision>634</cp:revision>
  <dcterms:created xsi:type="dcterms:W3CDTF">2008-01-15T12:33:21Z</dcterms:created>
  <dcterms:modified xsi:type="dcterms:W3CDTF">2025-06-05T02:45:18Z</dcterms:modified>
</cp:coreProperties>
</file>