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27-Sep-22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ukri.com/learning/articles/html-tags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docs.com/learn-html/html-lists.html" TargetMode="External"/><Relationship Id="rId2" Type="http://schemas.openxmlformats.org/officeDocument/2006/relationships/hyperlink" Target="https://www.w3schools.com/html/html_lists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aukri.com/learning/articles/html-lists-ordered-unordered-lists-with-example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ukri.com/learning/what-is-html-st619-tg2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HTML Lists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Web Technologies – </a:t>
            </a:r>
            <a:r>
              <a:rPr lang="en-US" dirty="0" err="1" smtClean="0"/>
              <a:t>Rasim</a:t>
            </a:r>
            <a:r>
              <a:rPr lang="en-US" dirty="0" smtClean="0"/>
              <a:t> </a:t>
            </a:r>
            <a:r>
              <a:rPr lang="en-US" dirty="0" err="1" smtClean="0"/>
              <a:t>mahmudov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82026" y="6488668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BEU - 2022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165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616" y="427318"/>
            <a:ext cx="9404723" cy="1400530"/>
          </a:xfrm>
        </p:spPr>
        <p:txBody>
          <a:bodyPr/>
          <a:lstStyle/>
          <a:p>
            <a:pPr algn="ctr"/>
            <a:r>
              <a:rPr lang="en-US" dirty="0" smtClean="0"/>
              <a:t>Output for numbered or ordered</a:t>
            </a:r>
            <a:endParaRPr lang="en-US" dirty="0"/>
          </a:p>
        </p:txBody>
      </p:sp>
      <p:pic>
        <p:nvPicPr>
          <p:cNvPr id="4098" name="Picture 2" descr="HTML Ordered Li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056" y="2133600"/>
            <a:ext cx="8589844" cy="446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769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1" y="97118"/>
            <a:ext cx="10606089" cy="1400530"/>
          </a:xfrm>
        </p:spPr>
        <p:txBody>
          <a:bodyPr/>
          <a:lstStyle/>
          <a:p>
            <a:r>
              <a:rPr lang="en-US" dirty="0"/>
              <a:t>Different Types of Ordered Lists in 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2" y="1240118"/>
            <a:ext cx="11025188" cy="5249582"/>
          </a:xfrm>
        </p:spPr>
        <p:txBody>
          <a:bodyPr>
            <a:noAutofit/>
          </a:bodyPr>
          <a:lstStyle/>
          <a:p>
            <a:pPr algn="just"/>
            <a:r>
              <a:rPr lang="en-US" sz="3200" dirty="0"/>
              <a:t>Instead of numbers, you can mark your list items with the alphabet: A, B, C or </a:t>
            </a:r>
            <a:r>
              <a:rPr lang="en-US" sz="3200" dirty="0" err="1"/>
              <a:t>a,b,c</a:t>
            </a:r>
            <a:r>
              <a:rPr lang="en-US" sz="3200" dirty="0"/>
              <a:t>, or roman numerals: </a:t>
            </a:r>
            <a:r>
              <a:rPr lang="en-US" sz="3200" dirty="0" err="1"/>
              <a:t>i</a:t>
            </a:r>
            <a:r>
              <a:rPr lang="en-US" sz="3200" dirty="0"/>
              <a:t>, ii, iii, etc. You can do this by using the type attribute in the &lt;</a:t>
            </a:r>
            <a:r>
              <a:rPr lang="en-US" sz="3200" dirty="0" err="1"/>
              <a:t>ol</a:t>
            </a:r>
            <a:r>
              <a:rPr lang="en-US" sz="3200" dirty="0"/>
              <a:t>&gt; tag. Let’s explore how to order lists with alphabets and roman numbers</a:t>
            </a:r>
            <a:r>
              <a:rPr lang="en-US" sz="3200" dirty="0" smtClean="0"/>
              <a:t>.</a:t>
            </a:r>
          </a:p>
          <a:p>
            <a:pPr marL="0" indent="0" algn="just">
              <a:buNone/>
            </a:pPr>
            <a:endParaRPr lang="en-US" sz="3200" dirty="0"/>
          </a:p>
          <a:p>
            <a:pPr algn="just"/>
            <a:r>
              <a:rPr lang="en-US" sz="3200" dirty="0"/>
              <a:t>To mark the list items with letters A, B, C, etc., you will have to specify A as the type attribute’s value in the &lt;</a:t>
            </a:r>
            <a:r>
              <a:rPr lang="en-US" sz="3200" dirty="0" err="1"/>
              <a:t>ol</a:t>
            </a:r>
            <a:r>
              <a:rPr lang="en-US" sz="3200" dirty="0"/>
              <a:t>&gt; tag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1891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87" y="287618"/>
            <a:ext cx="9704389" cy="1400530"/>
          </a:xfrm>
        </p:spPr>
        <p:txBody>
          <a:bodyPr/>
          <a:lstStyle/>
          <a:p>
            <a:r>
              <a:rPr lang="en-US" sz="3600" b="1" dirty="0"/>
              <a:t>Here is an example to show the use of Upper case letters to list the items.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&lt;h2&gt;List of Fruits&lt;/h2&gt;</a:t>
            </a:r>
          </a:p>
          <a:p>
            <a:pPr marL="0" indent="0">
              <a:buNone/>
            </a:pPr>
            <a:r>
              <a:rPr lang="it-IT" sz="2800" dirty="0"/>
              <a:t>     &lt;ol type="A"&gt;</a:t>
            </a:r>
          </a:p>
          <a:p>
            <a:pPr marL="0" indent="0">
              <a:buNone/>
            </a:pPr>
            <a:r>
              <a:rPr lang="it-IT" sz="2800" dirty="0"/>
              <a:t>         &lt;li&gt;Apple&lt;/li&gt;</a:t>
            </a:r>
          </a:p>
          <a:p>
            <a:pPr marL="0" indent="0">
              <a:buNone/>
            </a:pPr>
            <a:r>
              <a:rPr lang="it-IT" sz="2800" dirty="0"/>
              <a:t>         &lt;li&gt;Mango&lt;/li&gt;</a:t>
            </a:r>
          </a:p>
          <a:p>
            <a:pPr marL="0" indent="0">
              <a:buNone/>
            </a:pPr>
            <a:r>
              <a:rPr lang="it-IT" sz="2800" dirty="0"/>
              <a:t>        &lt;li&gt;Banana&lt;/li&gt;</a:t>
            </a:r>
          </a:p>
          <a:p>
            <a:pPr marL="0" indent="0">
              <a:buNone/>
            </a:pPr>
            <a:r>
              <a:rPr lang="it-IT" sz="2800" dirty="0"/>
              <a:t>    &lt;/ol&gt;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8784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Output for upper case ordered</a:t>
            </a:r>
            <a:endParaRPr lang="en-US" dirty="0"/>
          </a:p>
        </p:txBody>
      </p:sp>
      <p:pic>
        <p:nvPicPr>
          <p:cNvPr id="6146" name="Picture 2" descr="Ordered - Uppercas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384" y="2112994"/>
            <a:ext cx="9185616" cy="474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748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274918"/>
            <a:ext cx="9404723" cy="1400530"/>
          </a:xfrm>
        </p:spPr>
        <p:txBody>
          <a:bodyPr/>
          <a:lstStyle/>
          <a:p>
            <a:r>
              <a:rPr lang="en-US" sz="3200" b="1" dirty="0"/>
              <a:t>Here is an example to show the use of Lower case letters to list the items.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 &lt;h2&gt;List of Fruits&lt;/h2&gt;</a:t>
            </a:r>
          </a:p>
          <a:p>
            <a:pPr marL="0" indent="0">
              <a:buNone/>
            </a:pPr>
            <a:r>
              <a:rPr lang="it-IT" sz="2800" dirty="0"/>
              <a:t>     &lt;ol type="a"&gt;</a:t>
            </a:r>
          </a:p>
          <a:p>
            <a:pPr marL="0" indent="0">
              <a:buNone/>
            </a:pPr>
            <a:r>
              <a:rPr lang="it-IT" sz="2800" dirty="0"/>
              <a:t>         &lt;li&gt;Apple&lt;/li&gt;</a:t>
            </a:r>
          </a:p>
          <a:p>
            <a:pPr marL="0" indent="0">
              <a:buNone/>
            </a:pPr>
            <a:r>
              <a:rPr lang="it-IT" sz="2800" dirty="0"/>
              <a:t>         &lt;li&gt;Mango&lt;/li&gt;</a:t>
            </a:r>
          </a:p>
          <a:p>
            <a:pPr marL="0" indent="0">
              <a:buNone/>
            </a:pPr>
            <a:r>
              <a:rPr lang="it-IT" sz="2800" dirty="0"/>
              <a:t>        &lt;li&gt;Banana&lt;/li&gt;</a:t>
            </a:r>
          </a:p>
          <a:p>
            <a:pPr marL="0" indent="0">
              <a:buNone/>
            </a:pPr>
            <a:r>
              <a:rPr lang="it-IT" sz="2800" dirty="0"/>
              <a:t>    &lt;/ol&gt;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93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Output for lower case ordered list</a:t>
            </a:r>
            <a:endParaRPr lang="en-US" dirty="0"/>
          </a:p>
        </p:txBody>
      </p:sp>
      <p:pic>
        <p:nvPicPr>
          <p:cNvPr id="7170" name="Picture 2" descr="Ordered - Lowercas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011" y="2083416"/>
            <a:ext cx="9315820" cy="4774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660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Here is an example to show the use of Roman numerals to list the items.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&lt;h2&gt;List of Fruits&lt;/h2&gt;</a:t>
            </a:r>
          </a:p>
          <a:p>
            <a:pPr marL="0" indent="0">
              <a:buNone/>
            </a:pPr>
            <a:r>
              <a:rPr lang="it-IT" sz="2800" dirty="0"/>
              <a:t>     &lt;ol type="i"&gt;</a:t>
            </a:r>
          </a:p>
          <a:p>
            <a:pPr marL="0" indent="0">
              <a:buNone/>
            </a:pPr>
            <a:r>
              <a:rPr lang="it-IT" sz="2800" dirty="0"/>
              <a:t>         &lt;li&gt;Apple&lt;/li&gt;</a:t>
            </a:r>
          </a:p>
          <a:p>
            <a:pPr marL="0" indent="0">
              <a:buNone/>
            </a:pPr>
            <a:r>
              <a:rPr lang="it-IT" sz="2800" dirty="0"/>
              <a:t>         &lt;li&gt;Mango&lt;/li&gt;</a:t>
            </a:r>
          </a:p>
          <a:p>
            <a:pPr marL="0" indent="0">
              <a:buNone/>
            </a:pPr>
            <a:r>
              <a:rPr lang="it-IT" sz="2800" dirty="0"/>
              <a:t>        &lt;li&gt;Banana&lt;/li&gt;</a:t>
            </a:r>
          </a:p>
          <a:p>
            <a:pPr marL="0" indent="0">
              <a:buNone/>
            </a:pPr>
            <a:r>
              <a:rPr lang="it-IT" sz="2800" dirty="0"/>
              <a:t>    &lt;/ol&gt;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10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Output for Roman numerals </a:t>
            </a:r>
            <a:endParaRPr lang="en-US" dirty="0"/>
          </a:p>
        </p:txBody>
      </p:sp>
      <p:pic>
        <p:nvPicPr>
          <p:cNvPr id="8194" name="Picture 2" descr="Ordered - Roma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951" y="2335325"/>
            <a:ext cx="8823483" cy="452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756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42489" cy="1400530"/>
          </a:xfrm>
        </p:spPr>
        <p:txBody>
          <a:bodyPr/>
          <a:lstStyle/>
          <a:p>
            <a:r>
              <a:rPr lang="en-US" b="1" dirty="0"/>
              <a:t>HTML Description List or Definition List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435100"/>
            <a:ext cx="11253788" cy="51435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/>
              <a:t>In an HTML Description list or Definition List, the list items are listed like a dictionary or encyclopedia. Each item in the description list has a description. You can use a description list to display items like a glossary. You will need the following </a:t>
            </a:r>
            <a:r>
              <a:rPr lang="en-US" sz="2800" u="sng" dirty="0">
                <a:hlinkClick r:id="rId2"/>
              </a:rPr>
              <a:t>HTML tags</a:t>
            </a:r>
            <a:r>
              <a:rPr lang="en-US" sz="2800" dirty="0"/>
              <a:t> to create a description list</a:t>
            </a:r>
            <a:r>
              <a:rPr lang="en-US" sz="2800" dirty="0" smtClean="0"/>
              <a:t>:</a:t>
            </a:r>
          </a:p>
          <a:p>
            <a:pPr marL="0" indent="0" algn="just">
              <a:buNone/>
            </a:pPr>
            <a:endParaRPr lang="en-US" sz="2800" dirty="0"/>
          </a:p>
          <a:p>
            <a:r>
              <a:rPr lang="en-US" sz="2400" dirty="0"/>
              <a:t>&lt;dl&gt; (Definition list) tag – Start tag of the definition list</a:t>
            </a:r>
          </a:p>
          <a:p>
            <a:r>
              <a:rPr lang="en-US" sz="2400" dirty="0"/>
              <a:t>&lt;</a:t>
            </a:r>
            <a:r>
              <a:rPr lang="en-US" sz="2400" dirty="0" err="1"/>
              <a:t>dt</a:t>
            </a:r>
            <a:r>
              <a:rPr lang="en-US" sz="2400" dirty="0"/>
              <a:t>&gt; (Definition Term) tag – It specifies a term (name)</a:t>
            </a:r>
          </a:p>
          <a:p>
            <a:r>
              <a:rPr lang="en-US" sz="2400" dirty="0"/>
              <a:t>&lt;</a:t>
            </a:r>
            <a:r>
              <a:rPr lang="en-US" sz="2400" dirty="0" err="1"/>
              <a:t>dd</a:t>
            </a:r>
            <a:r>
              <a:rPr lang="en-US" sz="2400" dirty="0"/>
              <a:t>&gt; tag (Definition Description) – Specifies the term definition</a:t>
            </a:r>
          </a:p>
          <a:p>
            <a:r>
              <a:rPr lang="en-US" sz="2400" dirty="0"/>
              <a:t>&lt;/dl&gt; tag (Definition list) – Closing tag of the definition list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4293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of HTML Description List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212" y="1557618"/>
            <a:ext cx="9780588" cy="50590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&lt;body&gt;</a:t>
            </a:r>
          </a:p>
          <a:p>
            <a:pPr marL="0" indent="0">
              <a:buNone/>
            </a:pPr>
            <a:r>
              <a:rPr lang="en-US" sz="2400" dirty="0"/>
              <a:t>      &lt;dl&gt;</a:t>
            </a:r>
          </a:p>
          <a:p>
            <a:pPr marL="0" indent="0">
              <a:buNone/>
            </a:pPr>
            <a:r>
              <a:rPr lang="en-US" sz="2400" dirty="0"/>
              <a:t>         &lt;</a:t>
            </a:r>
            <a:r>
              <a:rPr lang="en-US" sz="2400" dirty="0" err="1"/>
              <a:t>dt</a:t>
            </a:r>
            <a:r>
              <a:rPr lang="en-US" sz="2400" dirty="0"/>
              <a:t>&gt;&lt;b&gt;Apple&lt;/b&gt;&lt;/</a:t>
            </a:r>
            <a:r>
              <a:rPr lang="en-US" sz="2400" dirty="0" err="1"/>
              <a:t>dt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       &lt;</a:t>
            </a:r>
            <a:r>
              <a:rPr lang="en-US" sz="2400" dirty="0" err="1"/>
              <a:t>dd</a:t>
            </a:r>
            <a:r>
              <a:rPr lang="en-US" sz="2400" dirty="0"/>
              <a:t>&gt;A red colored fruit&lt;/</a:t>
            </a:r>
            <a:r>
              <a:rPr lang="en-US" sz="2400" dirty="0" err="1"/>
              <a:t>dd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       &lt;</a:t>
            </a:r>
            <a:r>
              <a:rPr lang="en-US" sz="2400" dirty="0" err="1"/>
              <a:t>dt</a:t>
            </a:r>
            <a:r>
              <a:rPr lang="en-US" sz="2400" dirty="0"/>
              <a:t>&gt;&lt;b&gt;Honda&lt;/b&gt;&lt;/</a:t>
            </a:r>
            <a:r>
              <a:rPr lang="en-US" sz="2400" dirty="0" err="1"/>
              <a:t>dt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       &lt;</a:t>
            </a:r>
            <a:r>
              <a:rPr lang="en-US" sz="2400" dirty="0" err="1"/>
              <a:t>dd</a:t>
            </a:r>
            <a:r>
              <a:rPr lang="en-US" sz="2400" dirty="0"/>
              <a:t>&gt;A brand of a car&lt;/</a:t>
            </a:r>
            <a:r>
              <a:rPr lang="en-US" sz="2400" dirty="0" err="1"/>
              <a:t>dd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       &lt;</a:t>
            </a:r>
            <a:r>
              <a:rPr lang="en-US" sz="2400" dirty="0" err="1"/>
              <a:t>dt</a:t>
            </a:r>
            <a:r>
              <a:rPr lang="en-US" sz="2400" dirty="0"/>
              <a:t>&gt;&lt;b&gt;Spinach&lt;/b&gt;&lt;/</a:t>
            </a:r>
            <a:r>
              <a:rPr lang="en-US" sz="2400" dirty="0" err="1"/>
              <a:t>dt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       &lt;</a:t>
            </a:r>
            <a:r>
              <a:rPr lang="en-US" sz="2400" dirty="0" err="1"/>
              <a:t>dd</a:t>
            </a:r>
            <a:r>
              <a:rPr lang="en-US" sz="2400" dirty="0"/>
              <a:t>&gt;A green leafy vegetable&lt;/</a:t>
            </a:r>
            <a:r>
              <a:rPr lang="en-US" sz="2400" dirty="0" err="1"/>
              <a:t>dd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    &lt;/dl&gt;</a:t>
            </a:r>
          </a:p>
          <a:p>
            <a:pPr marL="0" indent="0">
              <a:buNone/>
            </a:pPr>
            <a:r>
              <a:rPr lang="en-US" sz="2400" dirty="0"/>
              <a:t>   &lt;/body&gt; </a:t>
            </a:r>
          </a:p>
        </p:txBody>
      </p:sp>
    </p:spTree>
    <p:extLst>
      <p:ext uri="{BB962C8B-B14F-4D97-AF65-F5344CB8AC3E}">
        <p14:creationId xmlns:p14="http://schemas.microsoft.com/office/powerpoint/2010/main" val="1188888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HTML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90967"/>
            <a:ext cx="2109788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This </a:t>
            </a:r>
            <a:r>
              <a:rPr lang="en-US" sz="2400" dirty="0" smtClean="0"/>
              <a:t>slide explains </a:t>
            </a:r>
            <a:r>
              <a:rPr lang="en-US" sz="2400" dirty="0"/>
              <a:t>how to create different types of lists: unordered, ordered, and description lists in HTML.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200" y="1919416"/>
            <a:ext cx="8940800" cy="493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58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Output for description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Description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2" y="2052918"/>
            <a:ext cx="9374188" cy="4876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733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HTML Nested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512" y="1494118"/>
            <a:ext cx="9932988" cy="4195481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An HTML Nested list refers to a list within another list. We can create a nested ordered list, a nested unordered list, or a nested ordered list inside an unordered list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Let us explore some examples of HTML lists within lists:</a:t>
            </a:r>
          </a:p>
          <a:p>
            <a:pPr marL="0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6299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110789" cy="1400530"/>
          </a:xfrm>
        </p:spPr>
        <p:txBody>
          <a:bodyPr/>
          <a:lstStyle/>
          <a:p>
            <a:pPr algn="ctr"/>
            <a:r>
              <a:rPr lang="en-US" sz="3600" dirty="0"/>
              <a:t>Example of an HTML Nested Ordered List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58900"/>
            <a:ext cx="8946541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b="1" dirty="0"/>
              <a:t>&lt;body&gt;  </a:t>
            </a:r>
          </a:p>
          <a:p>
            <a:pPr marL="0" indent="0">
              <a:buNone/>
            </a:pPr>
            <a:r>
              <a:rPr lang="it-IT" sz="1800" b="1" dirty="0"/>
              <a:t>    &lt;ol&gt;</a:t>
            </a:r>
          </a:p>
          <a:p>
            <a:pPr marL="0" indent="0">
              <a:buNone/>
            </a:pPr>
            <a:r>
              <a:rPr lang="it-IT" sz="1800" b="1" dirty="0"/>
              <a:t>        &lt;li&gt;Banana&lt;/li&gt;</a:t>
            </a:r>
          </a:p>
          <a:p>
            <a:pPr marL="0" indent="0">
              <a:buNone/>
            </a:pPr>
            <a:r>
              <a:rPr lang="it-IT" sz="1800" b="1" dirty="0"/>
              <a:t>        &lt;li&gt; Apple</a:t>
            </a:r>
          </a:p>
          <a:p>
            <a:pPr marL="0" indent="0">
              <a:buNone/>
            </a:pPr>
            <a:r>
              <a:rPr lang="it-IT" sz="1800" b="1" dirty="0"/>
              <a:t>            &lt;ol&gt;</a:t>
            </a:r>
          </a:p>
          <a:p>
            <a:pPr marL="0" indent="0">
              <a:buNone/>
            </a:pPr>
            <a:r>
              <a:rPr lang="it-IT" sz="1800" b="1" dirty="0"/>
              <a:t>                &lt;li&gt;Green Apple&lt;/li&gt;</a:t>
            </a:r>
          </a:p>
          <a:p>
            <a:pPr marL="0" indent="0">
              <a:buNone/>
            </a:pPr>
            <a:r>
              <a:rPr lang="it-IT" sz="1800" b="1" dirty="0"/>
              <a:t>                &lt;li&gt;Red Apple&lt;/li&gt;</a:t>
            </a:r>
          </a:p>
          <a:p>
            <a:pPr marL="0" indent="0">
              <a:buNone/>
            </a:pPr>
            <a:r>
              <a:rPr lang="it-IT" sz="1800" b="1" dirty="0"/>
              <a:t>            &lt;/ol&gt;</a:t>
            </a:r>
          </a:p>
          <a:p>
            <a:pPr marL="0" indent="0">
              <a:buNone/>
            </a:pPr>
            <a:r>
              <a:rPr lang="it-IT" sz="1800" b="1" dirty="0"/>
              <a:t>        &lt;/li&gt;</a:t>
            </a:r>
          </a:p>
          <a:p>
            <a:pPr marL="0" indent="0">
              <a:buNone/>
            </a:pPr>
            <a:r>
              <a:rPr lang="it-IT" sz="1800" b="1" dirty="0"/>
              <a:t>        &lt;li&gt;Pineapple&lt;/li&gt;</a:t>
            </a:r>
          </a:p>
          <a:p>
            <a:pPr marL="0" indent="0">
              <a:buNone/>
            </a:pPr>
            <a:r>
              <a:rPr lang="it-IT" sz="1800" b="1" dirty="0"/>
              <a:t>     &lt;li&gt;Orange&lt;/li&gt;</a:t>
            </a:r>
          </a:p>
          <a:p>
            <a:pPr marL="0" indent="0">
              <a:buNone/>
            </a:pPr>
            <a:r>
              <a:rPr lang="it-IT" sz="1800" b="1" dirty="0"/>
              <a:t>    &lt;/ol&gt;</a:t>
            </a:r>
          </a:p>
          <a:p>
            <a:pPr marL="0" indent="0">
              <a:buNone/>
            </a:pPr>
            <a:r>
              <a:rPr lang="it-IT" sz="1800" b="1" dirty="0"/>
              <a:t>&lt;/body&gt;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378021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Output for nested ordered list</a:t>
            </a:r>
            <a:endParaRPr lang="en-US" dirty="0"/>
          </a:p>
        </p:txBody>
      </p:sp>
      <p:pic>
        <p:nvPicPr>
          <p:cNvPr id="10243" name="Picture 3" descr="Nested Ordered Li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742" y="2064189"/>
            <a:ext cx="9371358" cy="4793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042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93289" cy="779182"/>
          </a:xfrm>
        </p:spPr>
        <p:txBody>
          <a:bodyPr/>
          <a:lstStyle/>
          <a:p>
            <a:r>
              <a:rPr lang="en-US" sz="3600" dirty="0"/>
              <a:t>Example of an HTML Nested Unordered List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2" y="1231900"/>
            <a:ext cx="11533188" cy="543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&lt;ul&gt;</a:t>
            </a:r>
          </a:p>
          <a:p>
            <a:pPr marL="0" indent="0">
              <a:buNone/>
            </a:pPr>
            <a:r>
              <a:rPr lang="it-IT" sz="2800" dirty="0"/>
              <a:t>        &lt;li&gt;Fruits&lt;/li&gt;</a:t>
            </a:r>
          </a:p>
          <a:p>
            <a:pPr marL="0" indent="0">
              <a:buNone/>
            </a:pPr>
            <a:r>
              <a:rPr lang="it-IT" sz="2800" dirty="0"/>
              <a:t>        &lt;ul&gt;</a:t>
            </a:r>
          </a:p>
          <a:p>
            <a:pPr marL="0" indent="0">
              <a:buNone/>
            </a:pPr>
            <a:r>
              <a:rPr lang="it-IT" sz="2800" dirty="0"/>
              <a:t>            &lt;li&gt;Apple&lt;/li&gt;</a:t>
            </a:r>
          </a:p>
          <a:p>
            <a:pPr marL="0" indent="0">
              <a:buNone/>
            </a:pPr>
            <a:r>
              <a:rPr lang="it-IT" sz="2800" dirty="0"/>
              <a:t>            &lt;li&gt;Banana&lt;/li&gt;</a:t>
            </a:r>
          </a:p>
          <a:p>
            <a:pPr marL="0" indent="0">
              <a:buNone/>
            </a:pPr>
            <a:r>
              <a:rPr lang="it-IT" sz="2800" dirty="0"/>
              <a:t>            &lt;li&gt;Mango&lt;/li&gt;</a:t>
            </a:r>
          </a:p>
          <a:p>
            <a:pPr marL="0" indent="0">
              <a:buNone/>
            </a:pPr>
            <a:r>
              <a:rPr lang="it-IT" sz="2800" dirty="0"/>
              <a:t>            &lt;li&gt;Orange&lt;/li&gt;</a:t>
            </a:r>
          </a:p>
          <a:p>
            <a:pPr marL="0" indent="0">
              <a:buNone/>
            </a:pPr>
            <a:r>
              <a:rPr lang="it-IT" sz="2800" dirty="0"/>
              <a:t>        &lt;/ul&gt;</a:t>
            </a:r>
          </a:p>
          <a:p>
            <a:pPr marL="0" indent="0">
              <a:buNone/>
            </a:pPr>
            <a:r>
              <a:rPr lang="it-IT" sz="2800" dirty="0"/>
              <a:t>        &lt;li&gt;Vegetables&lt;/li</a:t>
            </a:r>
            <a:r>
              <a:rPr lang="it-IT" sz="2800" dirty="0" smtClean="0"/>
              <a:t>&gt;	 ........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129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300" y="736600"/>
            <a:ext cx="9300553" cy="467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/>
              <a:t> &lt;ul&gt;</a:t>
            </a:r>
          </a:p>
          <a:p>
            <a:pPr marL="0" indent="0">
              <a:buNone/>
            </a:pPr>
            <a:r>
              <a:rPr lang="it-IT" sz="2800" dirty="0"/>
              <a:t>            &lt;li&gt;Spinach&lt;/li&gt;</a:t>
            </a:r>
          </a:p>
          <a:p>
            <a:pPr marL="0" indent="0">
              <a:buNone/>
            </a:pPr>
            <a:r>
              <a:rPr lang="it-IT" sz="2800" dirty="0"/>
              <a:t>            &lt;li&gt;Cauliflower&lt;/li&gt;</a:t>
            </a:r>
          </a:p>
          <a:p>
            <a:pPr marL="0" indent="0">
              <a:buNone/>
            </a:pPr>
            <a:r>
              <a:rPr lang="it-IT" sz="2800" dirty="0"/>
              <a:t>            &lt;li&gt;Beetroot&lt;/li&gt;</a:t>
            </a:r>
          </a:p>
          <a:p>
            <a:pPr marL="0" indent="0">
              <a:buNone/>
            </a:pPr>
            <a:r>
              <a:rPr lang="it-IT" sz="2800" dirty="0"/>
              <a:t>        &lt;/ul&gt;</a:t>
            </a:r>
          </a:p>
          <a:p>
            <a:pPr marL="0" indent="0">
              <a:buNone/>
            </a:pPr>
            <a:r>
              <a:rPr lang="it-IT" sz="2800" dirty="0"/>
              <a:t>        &lt;li&gt;Cereals&lt;/li&gt;</a:t>
            </a:r>
          </a:p>
          <a:p>
            <a:pPr marL="0" indent="0">
              <a:buNone/>
            </a:pPr>
            <a:r>
              <a:rPr lang="it-IT" sz="2800" dirty="0"/>
              <a:t>        &lt;li&gt;Nuts&lt;/li&gt;</a:t>
            </a:r>
          </a:p>
          <a:p>
            <a:pPr marL="0" indent="0">
              <a:buNone/>
            </a:pPr>
            <a:r>
              <a:rPr lang="it-IT" sz="2800" dirty="0"/>
              <a:t>    &lt;/ul&gt;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19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Nested Unordered Li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105" y="1155700"/>
            <a:ext cx="9194227" cy="570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34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853248"/>
            <a:ext cx="10898189" cy="49447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HTML lists help users display a list of data or information on a web page. The items in a list are related pieces of information. An HTML list shows these related items in an easy-to-read manner. In HTML, a list may contain one or more list items.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552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www.w3schools.com/html/html_lists.asp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www.w3docs.com/learn-html/html-lists.html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https://www.naukri.com/learning/articles/html-lists-ordered-unordered-lists-with-examples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1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1" y="1040448"/>
            <a:ext cx="10313989" cy="4979352"/>
          </a:xfrm>
        </p:spPr>
        <p:txBody>
          <a:bodyPr>
            <a:noAutofit/>
          </a:bodyPr>
          <a:lstStyle/>
          <a:p>
            <a:pPr algn="just"/>
            <a:r>
              <a:rPr lang="en-US" sz="3600" dirty="0"/>
              <a:t>A list refers to any information displayed in a logical or linear form. It is a series of items written together in a meaningful group or sequence and marked by bullet points, numbers, etc. In HTML, there are three list types, each with a specific purpose and tag. In this guide, we will </a:t>
            </a:r>
            <a:r>
              <a:rPr lang="en-US" sz="3600" b="1" i="1" dirty="0"/>
              <a:t>explore lists in HTML</a:t>
            </a:r>
            <a:r>
              <a:rPr lang="en-US" sz="3600" dirty="0"/>
              <a:t>. We will understand different HTML list tags and how to create </a:t>
            </a:r>
            <a:r>
              <a:rPr lang="en-US" sz="3600" b="1" i="1" dirty="0"/>
              <a:t>HTML lists</a:t>
            </a:r>
            <a:r>
              <a:rPr lang="en-US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6826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an HTML List?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2052918"/>
            <a:ext cx="9237053" cy="4195481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HTML Lists help to display a list of information semantically. There are three types of lists in HTML:</a:t>
            </a:r>
          </a:p>
          <a:p>
            <a:r>
              <a:rPr lang="en-US" dirty="0"/>
              <a:t>Unordered list or Bulleted list (</a:t>
            </a:r>
            <a:r>
              <a:rPr lang="en-US" dirty="0" err="1"/>
              <a:t>ul</a:t>
            </a:r>
            <a:r>
              <a:rPr lang="en-US" dirty="0"/>
              <a:t>)</a:t>
            </a:r>
          </a:p>
          <a:p>
            <a:r>
              <a:rPr lang="en-US" dirty="0"/>
              <a:t>Ordered list or Numbered list (</a:t>
            </a:r>
            <a:r>
              <a:rPr lang="en-US" dirty="0" err="1"/>
              <a:t>ol</a:t>
            </a:r>
            <a:r>
              <a:rPr lang="en-US" dirty="0"/>
              <a:t>)</a:t>
            </a:r>
          </a:p>
          <a:p>
            <a:r>
              <a:rPr lang="en-US" dirty="0"/>
              <a:t>Description list or Definition list (dl)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8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HTML Unordered List or Bulleted </a:t>
            </a:r>
            <a:r>
              <a:rPr lang="en-US" b="1" dirty="0" smtClean="0"/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smtClean="0"/>
              <a:t>In </a:t>
            </a:r>
            <a:r>
              <a:rPr lang="en-US" sz="2800" dirty="0"/>
              <a:t>HTML unordered list, the list items have no specific order or sequence. An unordered list is also called a Bulleted list, as the items are marked with bullets. It begins with the &lt;</a:t>
            </a:r>
            <a:r>
              <a:rPr lang="en-US" sz="2800" dirty="0" err="1"/>
              <a:t>ul</a:t>
            </a:r>
            <a:r>
              <a:rPr lang="en-US" sz="2800" dirty="0"/>
              <a:t>&gt; tag and </a:t>
            </a:r>
            <a:r>
              <a:rPr lang="en-US" sz="2800" dirty="0" err="1"/>
              <a:t>and</a:t>
            </a:r>
            <a:r>
              <a:rPr lang="en-US" sz="2800" dirty="0"/>
              <a:t> closes with a &lt;/</a:t>
            </a:r>
            <a:r>
              <a:rPr lang="en-US" sz="2800" dirty="0" err="1"/>
              <a:t>ul</a:t>
            </a:r>
            <a:r>
              <a:rPr lang="en-US" sz="2800" dirty="0"/>
              <a:t>&gt; tag. The list items begin with the &lt;li&gt; tag and end with &lt;/li&gt; tag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pPr lvl="0"/>
            <a:r>
              <a:rPr lang="en-US" b="1" dirty="0"/>
              <a:t>Syntax</a:t>
            </a:r>
            <a:r>
              <a:rPr lang="en-US" b="1" dirty="0" smtClean="0"/>
              <a:t>: </a:t>
            </a:r>
            <a:r>
              <a:rPr lang="en-US" sz="2400" dirty="0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sz="2400" dirty="0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 of Items</a:t>
            </a:r>
            <a:r>
              <a:rPr lang="en-US" sz="2400" dirty="0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dirty="0">
                <a:solidFill>
                  <a:srgbClr val="66CC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sz="2400" dirty="0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400" dirty="0"/>
              <a:t> </a:t>
            </a:r>
            <a:endParaRPr lang="en-US" sz="4000" dirty="0">
              <a:latin typeface="Arial" panose="020B0604020202020204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7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02982"/>
          </a:xfrm>
        </p:spPr>
        <p:txBody>
          <a:bodyPr/>
          <a:lstStyle/>
          <a:p>
            <a:r>
              <a:rPr lang="en-US" dirty="0"/>
              <a:t>Example of HTML Unordered </a:t>
            </a:r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1712" y="1811618"/>
            <a:ext cx="8946541" cy="44113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/>
              <a:t> &lt;h2&gt;List of Fruits&lt;/h2&gt;</a:t>
            </a:r>
          </a:p>
          <a:p>
            <a:pPr marL="0" indent="0">
              <a:buNone/>
            </a:pPr>
            <a:r>
              <a:rPr lang="it-IT" sz="2800" dirty="0"/>
              <a:t>      &lt;ul&gt;</a:t>
            </a:r>
          </a:p>
          <a:p>
            <a:pPr marL="0" indent="0">
              <a:buNone/>
            </a:pPr>
            <a:r>
              <a:rPr lang="it-IT" sz="2800" dirty="0"/>
              <a:t>         &lt;li&gt;Apple&lt;/li&gt;</a:t>
            </a:r>
          </a:p>
          <a:p>
            <a:pPr marL="0" indent="0">
              <a:buNone/>
            </a:pPr>
            <a:r>
              <a:rPr lang="it-IT" sz="2800" dirty="0"/>
              <a:t>         &lt;li&gt;Mango&lt;/li&gt;</a:t>
            </a:r>
          </a:p>
          <a:p>
            <a:pPr marL="0" indent="0">
              <a:buNone/>
            </a:pPr>
            <a:r>
              <a:rPr lang="it-IT" sz="2800" dirty="0"/>
              <a:t>         &lt;li&gt;Banana&lt;/li&gt;</a:t>
            </a:r>
          </a:p>
          <a:p>
            <a:pPr marL="0" indent="0">
              <a:buNone/>
            </a:pPr>
            <a:r>
              <a:rPr lang="it-IT" sz="2800" dirty="0"/>
              <a:t>         &lt;li&gt;Grapes&lt;/li&gt;</a:t>
            </a:r>
          </a:p>
          <a:p>
            <a:pPr marL="0" indent="0">
              <a:buNone/>
            </a:pPr>
            <a:r>
              <a:rPr lang="it-IT" sz="2800" dirty="0"/>
              <a:t>         &lt;li&gt;Orange&lt;/li&gt;</a:t>
            </a:r>
          </a:p>
          <a:p>
            <a:pPr marL="0" indent="0">
              <a:buNone/>
            </a:pPr>
            <a:r>
              <a:rPr lang="it-IT" sz="2800" dirty="0"/>
              <a:t>      &lt;/ul&gt;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0703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8609" y="503518"/>
            <a:ext cx="9404723" cy="1400530"/>
          </a:xfrm>
        </p:spPr>
        <p:txBody>
          <a:bodyPr/>
          <a:lstStyle/>
          <a:p>
            <a:pPr algn="ctr"/>
            <a:r>
              <a:rPr lang="en-US" dirty="0" smtClean="0"/>
              <a:t>Output for unordered</a:t>
            </a:r>
            <a:endParaRPr lang="en-US" dirty="0"/>
          </a:p>
        </p:txBody>
      </p:sp>
      <p:pic>
        <p:nvPicPr>
          <p:cNvPr id="3074" name="Picture 2" descr="HTML Unordered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009" y="2132648"/>
            <a:ext cx="8543925" cy="449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12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64882"/>
          </a:xfrm>
        </p:spPr>
        <p:txBody>
          <a:bodyPr/>
          <a:lstStyle/>
          <a:p>
            <a:r>
              <a:rPr lang="en-US" b="1" dirty="0"/>
              <a:t>Ordered List or Numbered List (</a:t>
            </a:r>
            <a:r>
              <a:rPr lang="en-US" b="1" dirty="0" err="1"/>
              <a:t>ol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519518"/>
            <a:ext cx="10110788" cy="4944782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In</a:t>
            </a:r>
            <a:r>
              <a:rPr lang="en-US" sz="3600" dirty="0"/>
              <a:t> </a:t>
            </a:r>
            <a:r>
              <a:rPr lang="en-US" sz="3600" u="sng" dirty="0">
                <a:hlinkClick r:id="rId2"/>
              </a:rPr>
              <a:t>HTML</a:t>
            </a:r>
            <a:r>
              <a:rPr lang="en-US" sz="3600" dirty="0"/>
              <a:t>, all the list items in an ordered list are marked with numbers by default instead of bullets. An HTML ordered list starts with the &lt;</a:t>
            </a:r>
            <a:r>
              <a:rPr lang="en-US" sz="3600" dirty="0" err="1"/>
              <a:t>ol</a:t>
            </a:r>
            <a:r>
              <a:rPr lang="en-US" sz="3600" dirty="0"/>
              <a:t>&gt; tag and ends with the &lt;/</a:t>
            </a:r>
            <a:r>
              <a:rPr lang="en-US" sz="3600" dirty="0" err="1"/>
              <a:t>ol</a:t>
            </a:r>
            <a:r>
              <a:rPr lang="en-US" sz="3600" dirty="0"/>
              <a:t>&gt; tag. The list items start with the &lt;li&gt; tag and end with &lt;/li&gt; tag</a:t>
            </a:r>
            <a:r>
              <a:rPr lang="en-US" sz="3600" dirty="0" smtClean="0"/>
              <a:t>.</a:t>
            </a:r>
          </a:p>
          <a:p>
            <a:pPr algn="just"/>
            <a:endParaRPr lang="en-US" sz="3600" dirty="0" smtClean="0"/>
          </a:p>
          <a:p>
            <a:pPr algn="just"/>
            <a:r>
              <a:rPr lang="en-US" sz="3600" dirty="0"/>
              <a:t>Syntax</a:t>
            </a:r>
            <a:r>
              <a:rPr lang="en-US" sz="3600" dirty="0" smtClean="0"/>
              <a:t>: &lt;</a:t>
            </a:r>
            <a:r>
              <a:rPr lang="en-US" sz="3600" dirty="0" err="1"/>
              <a:t>ol</a:t>
            </a:r>
            <a:r>
              <a:rPr lang="en-US" sz="3600" dirty="0"/>
              <a:t>&gt;List of Items&lt;/</a:t>
            </a:r>
            <a:r>
              <a:rPr lang="en-US" sz="3600" dirty="0" err="1"/>
              <a:t>ol</a:t>
            </a:r>
            <a:r>
              <a:rPr lang="en-US" sz="3600" dirty="0"/>
              <a:t>&gt;</a:t>
            </a:r>
            <a:endParaRPr lang="en-US" sz="3600" dirty="0"/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2749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77582"/>
          </a:xfrm>
        </p:spPr>
        <p:txBody>
          <a:bodyPr/>
          <a:lstStyle/>
          <a:p>
            <a:r>
              <a:rPr lang="en-US" dirty="0"/>
              <a:t>Example of HTML Ordered List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589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/>
              <a:t>&lt;h2&gt;List of Fruits&lt;/h2&gt;</a:t>
            </a:r>
          </a:p>
          <a:p>
            <a:pPr marL="0" indent="0">
              <a:buNone/>
            </a:pPr>
            <a:r>
              <a:rPr lang="it-IT" sz="2800" dirty="0"/>
              <a:t>      &lt;ol&gt;</a:t>
            </a:r>
          </a:p>
          <a:p>
            <a:pPr marL="0" indent="0">
              <a:buNone/>
            </a:pPr>
            <a:r>
              <a:rPr lang="it-IT" sz="2800" dirty="0"/>
              <a:t>         &lt;li&gt;Apple&lt;/li&gt;</a:t>
            </a:r>
          </a:p>
          <a:p>
            <a:pPr marL="0" indent="0">
              <a:buNone/>
            </a:pPr>
            <a:r>
              <a:rPr lang="it-IT" sz="2800" dirty="0"/>
              <a:t>         &lt;li&gt;Mango&lt;/li&gt;</a:t>
            </a:r>
          </a:p>
          <a:p>
            <a:pPr marL="0" indent="0">
              <a:buNone/>
            </a:pPr>
            <a:r>
              <a:rPr lang="it-IT" sz="2800" dirty="0"/>
              <a:t>         &lt;li&gt;Banana&lt;/li&gt;</a:t>
            </a:r>
          </a:p>
          <a:p>
            <a:pPr marL="0" indent="0">
              <a:buNone/>
            </a:pPr>
            <a:r>
              <a:rPr lang="it-IT" sz="2800" dirty="0"/>
              <a:t>         &lt;li&gt;Grapes&lt;/li&gt;</a:t>
            </a:r>
          </a:p>
          <a:p>
            <a:pPr marL="0" indent="0">
              <a:buNone/>
            </a:pPr>
            <a:r>
              <a:rPr lang="it-IT" sz="2800" dirty="0"/>
              <a:t>         &lt;li&gt;Orange&lt;/li&gt;</a:t>
            </a:r>
          </a:p>
          <a:p>
            <a:pPr marL="0" indent="0">
              <a:buNone/>
            </a:pPr>
            <a:r>
              <a:rPr lang="it-IT" sz="2800" dirty="0"/>
              <a:t>      &lt;/ol&gt;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2563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</TotalTime>
  <Words>1042</Words>
  <Application>Microsoft Office PowerPoint</Application>
  <PresentationFormat>Widescreen</PresentationFormat>
  <Paragraphs>129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Century Gothic</vt:lpstr>
      <vt:lpstr>Courier New</vt:lpstr>
      <vt:lpstr>Wingdings 3</vt:lpstr>
      <vt:lpstr>Ion</vt:lpstr>
      <vt:lpstr>HTML Lists</vt:lpstr>
      <vt:lpstr>HTML Lists</vt:lpstr>
      <vt:lpstr>PowerPoint Presentation</vt:lpstr>
      <vt:lpstr>What is an HTML List?</vt:lpstr>
      <vt:lpstr>HTML Unordered List or Bulleted List</vt:lpstr>
      <vt:lpstr>Example of HTML Unordered List</vt:lpstr>
      <vt:lpstr>Output for unordered</vt:lpstr>
      <vt:lpstr>Ordered List or Numbered List (ol)</vt:lpstr>
      <vt:lpstr>Example of HTML Ordered List </vt:lpstr>
      <vt:lpstr>Output for numbered or ordered</vt:lpstr>
      <vt:lpstr>Different Types of Ordered Lists in HTML</vt:lpstr>
      <vt:lpstr>Here is an example to show the use of Upper case letters to list the items.</vt:lpstr>
      <vt:lpstr>Output for upper case ordered</vt:lpstr>
      <vt:lpstr>Here is an example to show the use of Lower case letters to list the items.</vt:lpstr>
      <vt:lpstr>Output for lower case ordered list</vt:lpstr>
      <vt:lpstr>Here is an example to show the use of Roman numerals to list the items.</vt:lpstr>
      <vt:lpstr>Output for Roman numerals </vt:lpstr>
      <vt:lpstr>HTML Description List or Definition List </vt:lpstr>
      <vt:lpstr>Example of HTML Description List </vt:lpstr>
      <vt:lpstr>Output for description list</vt:lpstr>
      <vt:lpstr>HTML Nested Lists</vt:lpstr>
      <vt:lpstr>Example of an HTML Nested Ordered List </vt:lpstr>
      <vt:lpstr>Output for nested ordered list</vt:lpstr>
      <vt:lpstr>Example of an HTML Nested Unordered List </vt:lpstr>
      <vt:lpstr>PowerPoint Presentation</vt:lpstr>
      <vt:lpstr>PowerPoint Presentation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Lists</dc:title>
  <dc:creator>RASIM</dc:creator>
  <cp:lastModifiedBy>RASIM</cp:lastModifiedBy>
  <cp:revision>64</cp:revision>
  <dcterms:created xsi:type="dcterms:W3CDTF">2022-09-27T04:05:54Z</dcterms:created>
  <dcterms:modified xsi:type="dcterms:W3CDTF">2022-09-27T04:35:12Z</dcterms:modified>
</cp:coreProperties>
</file>