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2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6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9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9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6140-D791-4E99-AED4-38C70482B270}" type="datetimeFigureOut">
              <a:rPr lang="en-US" smtClean="0"/>
              <a:t>25-Feb-21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6D7D6-EE5E-4DD3-A33C-B18D4B289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6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0676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204976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are used to perform operations on variables and values.</a:t>
            </a:r>
          </a:p>
        </p:txBody>
      </p:sp>
    </p:spTree>
    <p:extLst>
      <p:ext uri="{BB962C8B-B14F-4D97-AF65-F5344CB8AC3E}">
        <p14:creationId xmlns:p14="http://schemas.microsoft.com/office/powerpoint/2010/main" val="3236802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023834" y="741912"/>
            <a:ext cx="2257028" cy="5539978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Increment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/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</a:b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Line1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: 10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Line2</a:t>
            </a:r>
            <a:r>
              <a:rPr lang="en-US" sz="3600" dirty="0">
                <a:solidFill>
                  <a:srgbClr val="25265E"/>
                </a:solidFill>
                <a:latin typeface="Droid Sans Mono"/>
              </a:rPr>
              <a:t>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11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Line3</a:t>
            </a: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12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Line4</a:t>
            </a: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: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12</a:t>
            </a:r>
            <a:b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</a:b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Decrement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25265E"/>
                </a:solidFill>
                <a:latin typeface="Droid Sans Mono"/>
              </a:rPr>
              <a:t>Line1: </a:t>
            </a: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12 </a:t>
            </a:r>
            <a:endParaRPr lang="en-US" sz="3600" dirty="0">
              <a:solidFill>
                <a:srgbClr val="25265E"/>
              </a:solidFill>
              <a:latin typeface="Droid Sans Mon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25265E"/>
                </a:solidFill>
                <a:latin typeface="Droid Sans Mono"/>
              </a:rPr>
              <a:t>Line2: 11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25265E"/>
                </a:solidFill>
                <a:latin typeface="Droid Sans Mono"/>
              </a:rPr>
              <a:t>Line3: </a:t>
            </a: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10 </a:t>
            </a:r>
            <a:endParaRPr lang="en-US" sz="3600" dirty="0">
              <a:solidFill>
                <a:srgbClr val="25265E"/>
              </a:solidFill>
              <a:latin typeface="Droid Sans Mon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25265E"/>
                </a:solidFill>
                <a:latin typeface="Droid Sans Mono"/>
              </a:rPr>
              <a:t>Line4: </a:t>
            </a:r>
            <a:r>
              <a:rPr lang="en-US" sz="3600" dirty="0" smtClean="0">
                <a:solidFill>
                  <a:srgbClr val="25265E"/>
                </a:solidFill>
                <a:latin typeface="Droid Sans Mono"/>
              </a:rPr>
              <a:t>10</a:t>
            </a:r>
            <a:r>
              <a:rPr lang="en-US" sz="3600" dirty="0" smtClean="0"/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48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Ternary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Uses</a:t>
            </a:r>
            <a:r>
              <a:rPr lang="en-US" sz="3200" dirty="0" smtClean="0">
                <a:solidFill>
                  <a:schemeClr val="accent1"/>
                </a:solidFill>
              </a:rPr>
              <a:t> if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00B050"/>
                </a:solidFill>
              </a:rPr>
              <a:t>then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FF0000"/>
                </a:solidFill>
              </a:rPr>
              <a:t>else </a:t>
            </a:r>
            <a:r>
              <a:rPr lang="en-US" sz="3200" dirty="0"/>
              <a:t>mechanism</a:t>
            </a:r>
            <a:endParaRPr lang="az-Latn-A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2606973"/>
            <a:ext cx="8035344" cy="57511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4283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800" dirty="0">
                <a:solidFill>
                  <a:srgbClr val="25265E"/>
                </a:solidFill>
                <a:latin typeface="Droid Sans Mono"/>
              </a:rPr>
              <a:t>condition ? statement 1 : statement 2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64941" y="3402501"/>
            <a:ext cx="7853112" cy="196977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public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static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Droid Sans Mono"/>
              </a:rPr>
              <a:t>Main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[]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args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 {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number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10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 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result;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0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result = (number %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2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==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</a:t>
            </a: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? </a:t>
            </a:r>
            <a:r>
              <a:rPr lang="en-US" sz="2000" dirty="0" smtClean="0">
                <a:solidFill>
                  <a:srgbClr val="50A14F"/>
                </a:solidFill>
                <a:latin typeface="Droid Sans Mono"/>
              </a:rPr>
              <a:t>“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Even number"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: </a:t>
            </a:r>
            <a:r>
              <a:rPr lang="en-US" sz="2000" dirty="0" smtClean="0">
                <a:solidFill>
                  <a:srgbClr val="50A14F"/>
                </a:solidFill>
                <a:latin typeface="Droid Sans Mono"/>
              </a:rPr>
              <a:t>“O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dd number"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 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A14F"/>
                </a:solidFill>
                <a:effectLst/>
                <a:latin typeface="Droid Sans Mono"/>
              </a:rPr>
              <a:t>"{0} is {1}"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, number, result);</a:t>
            </a:r>
            <a:endParaRPr kumimoji="0" lang="az-Latn-AZ" sz="20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}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4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C# Assignment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z-Latn-A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1304" y="1519706"/>
            <a:ext cx="1106939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800" dirty="0">
                <a:solidFill>
                  <a:srgbClr val="25265E"/>
                </a:solidFill>
                <a:latin typeface="Droid Sans Mono"/>
              </a:rPr>
              <a:t>int </a:t>
            </a:r>
            <a:r>
              <a:rPr lang="en-US" sz="2800" dirty="0">
                <a:solidFill>
                  <a:srgbClr val="25265E"/>
                </a:solidFill>
                <a:latin typeface="Droid Sans Mono"/>
              </a:rPr>
              <a:t>x; </a:t>
            </a:r>
            <a:endParaRPr lang="az-Latn-AZ" sz="2800" dirty="0">
              <a:solidFill>
                <a:srgbClr val="25265E"/>
              </a:solidFill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25265E"/>
                </a:solidFill>
                <a:latin typeface="Droid Sans Mono"/>
              </a:rPr>
              <a:t>x </a:t>
            </a:r>
            <a:r>
              <a:rPr lang="en-US" sz="2800" dirty="0">
                <a:solidFill>
                  <a:srgbClr val="FF0000"/>
                </a:solidFill>
                <a:latin typeface="Droid Sans Mono"/>
              </a:rPr>
              <a:t>=</a:t>
            </a:r>
            <a:r>
              <a:rPr lang="en-US" sz="2800" dirty="0">
                <a:solidFill>
                  <a:srgbClr val="25265E"/>
                </a:solidFill>
                <a:latin typeface="Droid Sans Mono"/>
              </a:rPr>
              <a:t> </a:t>
            </a:r>
            <a:r>
              <a:rPr lang="az-Latn-AZ" sz="2800" dirty="0">
                <a:solidFill>
                  <a:srgbClr val="25265E"/>
                </a:solidFill>
                <a:latin typeface="Droid Sans Mono"/>
              </a:rPr>
              <a:t>7</a:t>
            </a:r>
            <a:r>
              <a:rPr lang="en-US" sz="2800" dirty="0">
                <a:solidFill>
                  <a:srgbClr val="25265E"/>
                </a:solidFill>
                <a:latin typeface="Droid Sans Mono"/>
              </a:rPr>
              <a:t>0;</a:t>
            </a:r>
            <a:r>
              <a:rPr lang="en-US" sz="3600" dirty="0"/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Assignment operators are used to assign values to variables.</a:t>
            </a:r>
            <a:endParaRPr lang="en-US" sz="2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In the example below, we use the 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assignment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 operator (</a:t>
            </a:r>
            <a:r>
              <a:rPr lang="en-US" sz="2800" dirty="0">
                <a:solidFill>
                  <a:srgbClr val="DC143C"/>
                </a:solidFill>
                <a:latin typeface="Consolas" panose="020B0609020204030204" pitchFamily="49" charset="0"/>
              </a:rPr>
              <a:t>=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) to assign the value 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70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 to a variable called </a:t>
            </a:r>
            <a:r>
              <a:rPr lang="en-US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x</a:t>
            </a:r>
            <a:r>
              <a:rPr lang="en-US" sz="28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br>
              <a:rPr lang="en-US" sz="2800" dirty="0" smtClean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The addition assignment operator (+=) adds a value to a variable</a:t>
            </a:r>
            <a:r>
              <a:rPr lang="en-US" sz="28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Verdana" panose="020B0604030504040204" pitchFamily="34" charset="0"/>
              </a:rPr>
              <a:t>int</a:t>
            </a:r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x = </a:t>
            </a:r>
            <a:r>
              <a:rPr lang="en-US" sz="2800" dirty="0" smtClean="0">
                <a:solidFill>
                  <a:schemeClr val="bg1"/>
                </a:solidFill>
                <a:latin typeface="Verdana" panose="020B0604030504040204" pitchFamily="34" charset="0"/>
              </a:rPr>
              <a:t>10; x </a:t>
            </a:r>
            <a:r>
              <a:rPr lang="en-US" sz="2800" dirty="0">
                <a:solidFill>
                  <a:schemeClr val="bg1"/>
                </a:solidFill>
                <a:latin typeface="Verdana" panose="020B0604030504040204" pitchFamily="34" charset="0"/>
              </a:rPr>
              <a:t>+= 5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</a:rPr>
              <a:t>;</a:t>
            </a:r>
            <a:endParaRPr lang="en-US" sz="44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67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1"/>
            <a:ext cx="10515600" cy="978794"/>
          </a:xfrm>
        </p:spPr>
        <p:txBody>
          <a:bodyPr>
            <a:normAutofit fontScale="90000"/>
          </a:bodyPr>
          <a:lstStyle/>
          <a:p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/>
              <a:t>Arithmetic operators are used to perform common mathematical operations: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771773"/>
              </p:ext>
            </p:extLst>
          </p:nvPr>
        </p:nvGraphicFramePr>
        <p:xfrm>
          <a:off x="498855" y="978796"/>
          <a:ext cx="11027737" cy="5853696"/>
        </p:xfrm>
        <a:graphic>
          <a:graphicData uri="http://schemas.openxmlformats.org/drawingml/2006/table">
            <a:tbl>
              <a:tblPr/>
              <a:tblGrid>
                <a:gridCol w="2589256"/>
                <a:gridCol w="2924613"/>
                <a:gridCol w="2756934"/>
                <a:gridCol w="2756934"/>
              </a:tblGrid>
              <a:tr h="40671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Operator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Name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Example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7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+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Addition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Adds together two values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 + 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7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-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Subtraction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Subtracts one value from another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 - 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551862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*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Multiplication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Multiplies two values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 * 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85287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/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Division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Divides one value by another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 / 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7786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%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Modulus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Returns the division remainder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 % y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85287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++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Increment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Increases the value of a variable by 1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x++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852878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--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solidFill>
                            <a:srgbClr val="FF0000"/>
                          </a:solidFill>
                          <a:effectLst/>
                        </a:rPr>
                        <a:t>Decrement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Decreases the value of a variable by 1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x--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66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2" y="386368"/>
            <a:ext cx="10515600" cy="528034"/>
          </a:xfrm>
        </p:spPr>
        <p:txBody>
          <a:bodyPr>
            <a:normAutofit fontScale="90000"/>
          </a:bodyPr>
          <a:lstStyle/>
          <a:p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Comparison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004876"/>
              </p:ext>
            </p:extLst>
          </p:nvPr>
        </p:nvGraphicFramePr>
        <p:xfrm>
          <a:off x="462439" y="1304322"/>
          <a:ext cx="11373246" cy="4914532"/>
        </p:xfrm>
        <a:graphic>
          <a:graphicData uri="http://schemas.openxmlformats.org/drawingml/2006/table">
            <a:tbl>
              <a:tblPr/>
              <a:tblGrid>
                <a:gridCol w="3791082"/>
                <a:gridCol w="3791082"/>
                <a:gridCol w="3791082"/>
              </a:tblGrid>
              <a:tr h="469790">
                <a:tc>
                  <a:txBody>
                    <a:bodyPr/>
                    <a:lstStyle/>
                    <a:p>
                      <a:pPr algn="l"/>
                      <a:r>
                        <a:rPr lang="en-US" sz="2400" b="0" dirty="0">
                          <a:effectLst/>
                        </a:rPr>
                        <a:t>Operator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 Name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Example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==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6 == 4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&gt;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Greater than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3 &gt; -1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&lt;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Less than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5 &lt; 3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&gt;=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Greater than or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4 &gt;= 4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&lt;=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Less than or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5 &lt;= 3 evaluates to false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726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!=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Not equal to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10 != 2 evaluates to true</a:t>
                      </a:r>
                    </a:p>
                  </a:txBody>
                  <a:tcPr marL="192537" marR="192537" marT="96269" marB="962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19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07" y="231819"/>
            <a:ext cx="10515600" cy="814925"/>
          </a:xfrm>
        </p:spPr>
        <p:txBody>
          <a:bodyPr/>
          <a:lstStyle/>
          <a:p>
            <a:r>
              <a:rPr lang="az-Latn-A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Operators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321418"/>
              </p:ext>
            </p:extLst>
          </p:nvPr>
        </p:nvGraphicFramePr>
        <p:xfrm>
          <a:off x="372682" y="1355838"/>
          <a:ext cx="11153908" cy="5364063"/>
        </p:xfrm>
        <a:graphic>
          <a:graphicData uri="http://schemas.openxmlformats.org/drawingml/2006/table">
            <a:tbl>
              <a:tblPr/>
              <a:tblGrid>
                <a:gridCol w="2788477"/>
                <a:gridCol w="2788477"/>
                <a:gridCol w="2788477"/>
                <a:gridCol w="2788477"/>
              </a:tblGrid>
              <a:tr h="9549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Operator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Name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Example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&amp;&amp; 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Logical and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Returns true if both statements are true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x &lt; 5 &amp;&amp;  x &lt; 10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|| 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Logical or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Returns true if one of the statements is true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x &lt; 5 || x &lt; 4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</a:rPr>
                        <a:t>!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</a:rPr>
                        <a:t>Logical not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solidFill>
                            <a:srgbClr val="FF0000"/>
                          </a:solidFill>
                          <a:effectLst/>
                        </a:rPr>
                        <a:t>Reverse the result, returns false if the result is true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</a:rPr>
                        <a:t>!(x &lt; 5 &amp;&amp; x &lt; 10)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54901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Operator</a:t>
                      </a:r>
                    </a:p>
                  </a:txBody>
                  <a:tcPr marL="1524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Name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Description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Example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73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Unary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Latn-A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174812"/>
              </p:ext>
            </p:extLst>
          </p:nvPr>
        </p:nvGraphicFramePr>
        <p:xfrm>
          <a:off x="540108" y="1690688"/>
          <a:ext cx="11244060" cy="4864659"/>
        </p:xfrm>
        <a:graphic>
          <a:graphicData uri="http://schemas.openxmlformats.org/drawingml/2006/table">
            <a:tbl>
              <a:tblPr/>
              <a:tblGrid>
                <a:gridCol w="3748020"/>
                <a:gridCol w="3748020"/>
                <a:gridCol w="3748020"/>
              </a:tblGrid>
              <a:tr h="637039"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Operator Name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effectLst/>
                        </a:rPr>
                        <a:t>Description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+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Unary Plus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Leaves the sign of operand as it is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-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Unary Minus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Inverts the sign of operand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37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++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Increment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Increment value by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637039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--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Decrement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Decrement value by 1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  <a:tr h="984514"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!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effectLst/>
                        </a:rPr>
                        <a:t>Logical Negation (Not)</a:t>
                      </a: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effectLst/>
                        </a:rPr>
                        <a:t>Inverts the value of a </a:t>
                      </a:r>
                      <a:r>
                        <a:rPr lang="en-US" sz="2400" dirty="0" err="1">
                          <a:effectLst/>
                        </a:rPr>
                        <a:t>boolean</a:t>
                      </a:r>
                      <a:endParaRPr lang="en-US" sz="2400" dirty="0">
                        <a:effectLst/>
                      </a:endParaRPr>
                    </a:p>
                  </a:txBody>
                  <a:tcPr marL="228600" marR="228600" marT="114300" marB="1143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A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36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22230" y="371314"/>
            <a:ext cx="91863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z-Latn-AZ" sz="2400" dirty="0" smtClean="0"/>
              <a:t>			</a:t>
            </a:r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/>
              <a:t>number = 10, result;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bool</a:t>
            </a:r>
            <a:r>
              <a:rPr lang="en-US" sz="2400" dirty="0"/>
              <a:t> flag = true;</a:t>
            </a:r>
          </a:p>
          <a:p>
            <a:endParaRPr lang="en-US" sz="2400" dirty="0"/>
          </a:p>
          <a:p>
            <a:r>
              <a:rPr lang="en-US" sz="2400" dirty="0"/>
              <a:t>			result = +number;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("+number = " + result);</a:t>
            </a:r>
          </a:p>
          <a:p>
            <a:endParaRPr lang="en-US" sz="2400" dirty="0"/>
          </a:p>
          <a:p>
            <a:r>
              <a:rPr lang="en-US" sz="2400" dirty="0"/>
              <a:t>			result = -number;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("-number = " + result);</a:t>
            </a:r>
          </a:p>
          <a:p>
            <a:endParaRPr lang="en-US" sz="2400" dirty="0"/>
          </a:p>
          <a:p>
            <a:r>
              <a:rPr lang="en-US" sz="2400" dirty="0"/>
              <a:t>			result = ++number;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("++number = " + result);</a:t>
            </a:r>
          </a:p>
          <a:p>
            <a:endParaRPr lang="en-US" sz="2400" dirty="0"/>
          </a:p>
          <a:p>
            <a:r>
              <a:rPr lang="en-US" sz="2400" dirty="0"/>
              <a:t>			result = --number;</a:t>
            </a:r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("--number = " + result);</a:t>
            </a:r>
          </a:p>
          <a:p>
            <a:endParaRPr lang="en-US" sz="2400" dirty="0"/>
          </a:p>
          <a:p>
            <a:r>
              <a:rPr lang="en-US" sz="2400" dirty="0"/>
              <a:t>			</a:t>
            </a:r>
            <a:r>
              <a:rPr lang="en-US" sz="2400" dirty="0" err="1"/>
              <a:t>Console.WriteLine</a:t>
            </a:r>
            <a:r>
              <a:rPr lang="en-US" sz="2400" dirty="0"/>
              <a:t>("!flag = " + (!flag));</a:t>
            </a:r>
          </a:p>
        </p:txBody>
      </p:sp>
    </p:spTree>
    <p:extLst>
      <p:ext uri="{BB962C8B-B14F-4D97-AF65-F5344CB8AC3E}">
        <p14:creationId xmlns:p14="http://schemas.microsoft.com/office/powerpoint/2010/main" val="3514837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34437" y="2194300"/>
            <a:ext cx="2875787" cy="2585323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+number = 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-number = -10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++number = 11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--number = 10</a:t>
            </a:r>
            <a:endParaRPr kumimoji="0" lang="az-Latn-AZ" sz="3200" b="0" i="0" u="none" strike="noStrike" cap="none" normalizeH="0" baseline="0" dirty="0" smtClean="0">
              <a:ln>
                <a:noFill/>
              </a:ln>
              <a:solidFill>
                <a:srgbClr val="25265E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5265E"/>
                </a:solidFill>
                <a:effectLst/>
                <a:latin typeface="Droid Sans Mono"/>
              </a:rPr>
              <a:t> !flag = False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233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169" y="202887"/>
            <a:ext cx="10727028" cy="5863062"/>
          </a:xfrm>
        </p:spPr>
        <p:txBody>
          <a:bodyPr/>
          <a:lstStyle/>
          <a:p>
            <a:pPr marL="0" indent="0">
              <a:buNone/>
            </a:pPr>
            <a:r>
              <a:rPr lang="az-Latn-AZ" dirty="0" smtClean="0"/>
              <a:t>Prefix</a:t>
            </a:r>
            <a:r>
              <a:rPr lang="en-US" dirty="0" smtClean="0"/>
              <a:t>/Postfix</a:t>
            </a:r>
            <a:r>
              <a:rPr lang="az-Latn-AZ" dirty="0" smtClean="0"/>
              <a:t> increment</a:t>
            </a:r>
            <a:r>
              <a:rPr lang="en-US" dirty="0" smtClean="0"/>
              <a:t> &amp; decrement</a:t>
            </a:r>
            <a:r>
              <a:rPr lang="az-Latn-AZ" dirty="0" smtClean="0"/>
              <a:t> </a:t>
            </a:r>
            <a:r>
              <a:rPr lang="az-Latn-AZ" dirty="0"/>
              <a:t>operator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02605" y="689254"/>
            <a:ext cx="5961845" cy="6032421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public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static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void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078F2"/>
                </a:solidFill>
                <a:effectLst/>
                <a:latin typeface="Droid Sans Mono"/>
              </a:rPr>
              <a:t>Main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[]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args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{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A626A4"/>
                </a:solidFill>
                <a:effectLst/>
                <a:latin typeface="Droid Sans Mono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 number =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986801"/>
                </a:solidFill>
                <a:effectLst/>
                <a:latin typeface="Droid Sans Mono"/>
              </a:rPr>
              <a:t>10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;</a:t>
            </a:r>
            <a:endParaRPr lang="en-US" sz="2400" dirty="0">
              <a:solidFill>
                <a:srgbClr val="383A42"/>
              </a:solidFill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((number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++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));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(number); 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roid Sans Mono"/>
              </a:rPr>
              <a:t>++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number));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z-Latn-AZ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	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Console.WriteLine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(number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);</a:t>
            </a:r>
            <a:r>
              <a:rPr lang="en-US" sz="2400" dirty="0">
                <a:solidFill>
                  <a:srgbClr val="383A42"/>
                </a:solidFill>
                <a:latin typeface="Droid Sans Mono"/>
              </a:rPr>
              <a:t/>
            </a:r>
            <a:br>
              <a:rPr lang="en-US" sz="2400" dirty="0">
                <a:solidFill>
                  <a:srgbClr val="383A42"/>
                </a:solidFill>
                <a:latin typeface="Droid Sans Mono"/>
              </a:rPr>
            </a:br>
            <a:r>
              <a:rPr lang="en-US" sz="2400" dirty="0">
                <a:solidFill>
                  <a:srgbClr val="383A42"/>
                </a:solidFill>
                <a:latin typeface="Droid Sans Mono"/>
              </a:rPr>
              <a:t/>
            </a:r>
            <a:br>
              <a:rPr lang="en-US" sz="2400" dirty="0">
                <a:solidFill>
                  <a:srgbClr val="383A42"/>
                </a:solidFill>
                <a:latin typeface="Droid Sans Mono"/>
              </a:rPr>
            </a:b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	</a:t>
            </a:r>
            <a:r>
              <a:rPr lang="en-US" sz="2400" dirty="0" err="1" smtClean="0">
                <a:solidFill>
                  <a:srgbClr val="383A42"/>
                </a:solidFill>
                <a:latin typeface="Droid Sans Mono"/>
              </a:rPr>
              <a:t>Console.WriteLine</a:t>
            </a:r>
            <a:r>
              <a:rPr lang="en-US" sz="2400" dirty="0">
                <a:solidFill>
                  <a:srgbClr val="383A42"/>
                </a:solidFill>
                <a:latin typeface="Droid Sans Mono"/>
              </a:rPr>
              <a:t>((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number--));</a:t>
            </a:r>
            <a:endParaRPr lang="az-Latn-AZ" sz="2400" dirty="0">
              <a:solidFill>
                <a:srgbClr val="383A42"/>
              </a:solidFill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4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lang="en-US" sz="2400" dirty="0" err="1" smtClean="0">
                <a:solidFill>
                  <a:srgbClr val="383A42"/>
                </a:solidFill>
                <a:latin typeface="Droid Sans Mono"/>
              </a:rPr>
              <a:t>Console.WriteLine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(number); </a:t>
            </a:r>
            <a:endParaRPr lang="az-Latn-AZ" sz="2400" dirty="0">
              <a:solidFill>
                <a:srgbClr val="383A42"/>
              </a:solidFill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z-Latn-AZ" sz="2400" dirty="0">
              <a:solidFill>
                <a:srgbClr val="383A42"/>
              </a:solidFill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4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lang="en-US" sz="2400" dirty="0" err="1">
                <a:solidFill>
                  <a:srgbClr val="383A42"/>
                </a:solidFill>
                <a:latin typeface="Droid Sans Mono"/>
              </a:rPr>
              <a:t>Console.WriteLine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((</a:t>
            </a:r>
            <a:r>
              <a:rPr lang="en-US" sz="2400" dirty="0" smtClean="0">
                <a:solidFill>
                  <a:srgbClr val="FF0000"/>
                </a:solidFill>
                <a:latin typeface="Droid Sans Mono"/>
              </a:rPr>
              <a:t>--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number</a:t>
            </a:r>
            <a:r>
              <a:rPr lang="en-US" sz="2400" dirty="0">
                <a:solidFill>
                  <a:srgbClr val="383A42"/>
                </a:solidFill>
                <a:latin typeface="Droid Sans Mono"/>
              </a:rPr>
              <a:t>));</a:t>
            </a:r>
            <a:endParaRPr lang="az-Latn-AZ" sz="2400" dirty="0">
              <a:solidFill>
                <a:srgbClr val="383A42"/>
              </a:solidFill>
              <a:latin typeface="Droid Sans Mono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z-Latn-AZ" sz="2400" dirty="0">
                <a:solidFill>
                  <a:srgbClr val="383A42"/>
                </a:solidFill>
                <a:latin typeface="Droid Sans Mono"/>
              </a:rPr>
              <a:t>	</a:t>
            </a:r>
            <a:r>
              <a:rPr lang="en-US" sz="2400" dirty="0" err="1" smtClean="0">
                <a:solidFill>
                  <a:srgbClr val="383A42"/>
                </a:solidFill>
                <a:latin typeface="Droid Sans Mono"/>
              </a:rPr>
              <a:t>Console.WriteLine</a:t>
            </a:r>
            <a:r>
              <a:rPr lang="en-US" sz="2400" dirty="0" smtClean="0">
                <a:solidFill>
                  <a:srgbClr val="383A42"/>
                </a:solidFill>
                <a:latin typeface="Droid Sans Mono"/>
              </a:rPr>
              <a:t>(number);</a:t>
            </a:r>
            <a:endParaRPr kumimoji="0" lang="az-Latn-AZ" sz="2400" b="0" i="0" u="none" strike="noStrike" cap="none" normalizeH="0" baseline="0" dirty="0" smtClean="0">
              <a:ln>
                <a:noFill/>
              </a:ln>
              <a:solidFill>
                <a:srgbClr val="383A42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83A42"/>
                </a:solidFill>
                <a:effectLst/>
                <a:latin typeface="Droid Sans Mono"/>
              </a:rPr>
              <a:t>}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00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367</Words>
  <Application>Microsoft Office PowerPoint</Application>
  <PresentationFormat>Widescreen</PresentationFormat>
  <Paragraphs>157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Droid Sans Mono</vt:lpstr>
      <vt:lpstr>Times New Roman</vt:lpstr>
      <vt:lpstr>Verdana</vt:lpstr>
      <vt:lpstr>Office Theme</vt:lpstr>
      <vt:lpstr>Operators</vt:lpstr>
      <vt:lpstr>C# Assignment Operators (=)</vt:lpstr>
      <vt:lpstr>Arithmetic Operators Arithmetic operators are used to perform common mathematical operations:</vt:lpstr>
      <vt:lpstr>Comparison operators</vt:lpstr>
      <vt:lpstr>Logical Operators</vt:lpstr>
      <vt:lpstr>Unary Operators</vt:lpstr>
      <vt:lpstr>PowerPoint Presentation</vt:lpstr>
      <vt:lpstr>Answer</vt:lpstr>
      <vt:lpstr>PowerPoint Presentation</vt:lpstr>
      <vt:lpstr>PowerPoint Presentation</vt:lpstr>
      <vt:lpstr>Ternary (conditional) Operator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-a giriş</dc:title>
  <dc:creator>Rasim Mahmudov</dc:creator>
  <cp:lastModifiedBy>HP</cp:lastModifiedBy>
  <cp:revision>74</cp:revision>
  <dcterms:created xsi:type="dcterms:W3CDTF">2020-09-16T17:25:40Z</dcterms:created>
  <dcterms:modified xsi:type="dcterms:W3CDTF">2021-02-25T16:03:20Z</dcterms:modified>
</cp:coreProperties>
</file>