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9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9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6140-D791-4E99-AED4-38C70482B270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0676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02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753378" y="2342349"/>
            <a:ext cx="2487861" cy="233910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Cavab1: 10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25265E"/>
                </a:solidFill>
                <a:latin typeface="Droid Sans Mono"/>
              </a:rPr>
              <a:t>Cavab2: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11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Cavab3: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12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Cavab4: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12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Ternary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operandı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</a:t>
            </a:r>
            <a:r>
              <a:rPr lang="az-Latn-A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r>
              <a:rPr lang="az-Latn-A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z-Latn-A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/>
                </a:solidFill>
              </a:rPr>
              <a:t>if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00B050"/>
                </a:solidFill>
              </a:rPr>
              <a:t>then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FF0000"/>
                </a:solidFill>
              </a:rPr>
              <a:t>else</a:t>
            </a:r>
            <a:r>
              <a:rPr lang="az-Latn-AZ" sz="3200" dirty="0" smtClean="0">
                <a:solidFill>
                  <a:srgbClr val="FF0000"/>
                </a:solidFill>
              </a:rPr>
              <a:t> </a:t>
            </a:r>
            <a:r>
              <a:rPr lang="az-Latn-AZ" dirty="0" smtClean="0"/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lə işləyir.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545418"/>
            <a:ext cx="8035344" cy="698223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4283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800" dirty="0" smtClean="0">
                <a:solidFill>
                  <a:srgbClr val="25265E"/>
                </a:solidFill>
                <a:latin typeface="Droid Sans Mono"/>
              </a:rPr>
              <a:t>dəyişən</a:t>
            </a:r>
            <a:r>
              <a:rPr kumimoji="0" lang="az-Latn-AZ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= </a:t>
            </a:r>
            <a:r>
              <a:rPr kumimoji="0" lang="az-Latn-AZ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şərt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? </a:t>
            </a:r>
            <a:r>
              <a:rPr lang="az-Latn-AZ" sz="2800" dirty="0">
                <a:solidFill>
                  <a:srgbClr val="25265E"/>
                </a:solidFill>
                <a:latin typeface="Droid Sans Mono"/>
              </a:rPr>
              <a:t>n</a:t>
            </a:r>
            <a:r>
              <a:rPr lang="az-Latn-AZ" sz="2800" dirty="0" smtClean="0">
                <a:solidFill>
                  <a:srgbClr val="25265E"/>
                </a:solidFill>
                <a:latin typeface="Droid Sans Mono"/>
              </a:rPr>
              <a:t>əticə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 : n</a:t>
            </a:r>
            <a:r>
              <a:rPr kumimoji="0" lang="az-Latn-AZ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əticə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2;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64941" y="3402501"/>
            <a:ext cx="6990696" cy="196977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public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static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Droid Sans Mono"/>
              </a:rPr>
              <a:t>Main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[]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args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 {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number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10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 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result;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result = (number %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</a:t>
            </a: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? </a:t>
            </a:r>
            <a:r>
              <a:rPr lang="en-US" sz="2000" dirty="0" smtClean="0">
                <a:solidFill>
                  <a:srgbClr val="50A14F"/>
                </a:solidFill>
                <a:latin typeface="Droid Sans Mono"/>
              </a:rPr>
              <a:t>"</a:t>
            </a: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cut eded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: </a:t>
            </a:r>
            <a:r>
              <a:rPr lang="en-US" sz="2000" dirty="0">
                <a:solidFill>
                  <a:srgbClr val="50A14F"/>
                </a:solidFill>
                <a:latin typeface="Droid Sans Mono"/>
              </a:rPr>
              <a:t>"</a:t>
            </a: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tek eded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 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"{0} is {1}"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, number, result);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}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əyinedici operator (</a:t>
            </a:r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23325" y="1690688"/>
            <a:ext cx="1357744" cy="125222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4283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3200" dirty="0">
                <a:solidFill>
                  <a:srgbClr val="25265E"/>
                </a:solidFill>
                <a:latin typeface="Droid Sans Mono"/>
              </a:rPr>
              <a:t>i</a:t>
            </a:r>
            <a:r>
              <a:rPr kumimoji="0" lang="az-Latn-AZ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nt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x; 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x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=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</a:t>
            </a:r>
            <a:r>
              <a:rPr kumimoji="0" lang="az-Latn-AZ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7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0;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26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Hesab operatorları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28174"/>
              </p:ext>
            </p:extLst>
          </p:nvPr>
        </p:nvGraphicFramePr>
        <p:xfrm>
          <a:off x="346924" y="1690686"/>
          <a:ext cx="11475882" cy="4915512"/>
        </p:xfrm>
        <a:graphic>
          <a:graphicData uri="http://schemas.openxmlformats.org/drawingml/2006/table">
            <a:tbl>
              <a:tblPr/>
              <a:tblGrid>
                <a:gridCol w="3825294"/>
                <a:gridCol w="3825294"/>
                <a:gridCol w="3825294"/>
              </a:tblGrid>
              <a:tr h="687858"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Operator Name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Example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87858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+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Addition 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6 + 3 evaluates to 9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87858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-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Subtraction 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10 - 6 evaluates to 4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1063053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*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</a:rPr>
                        <a:t>Multiplication 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4 * 2 evaluates to 8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87858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/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Division 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10 / 5 evaluates to 2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1063053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%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Modulo Operator (Remainder)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</a:rPr>
                        <a:t>16 % 3 evaluates to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6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Müqayisə Operatorları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549322"/>
              </p:ext>
            </p:extLst>
          </p:nvPr>
        </p:nvGraphicFramePr>
        <p:xfrm>
          <a:off x="372287" y="1690688"/>
          <a:ext cx="11373246" cy="4914532"/>
        </p:xfrm>
        <a:graphic>
          <a:graphicData uri="http://schemas.openxmlformats.org/drawingml/2006/table">
            <a:tbl>
              <a:tblPr/>
              <a:tblGrid>
                <a:gridCol w="3791082"/>
                <a:gridCol w="3791082"/>
                <a:gridCol w="3791082"/>
              </a:tblGrid>
              <a:tr h="469790"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 Name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Example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==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6 == 4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&gt;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Greater than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3 &gt; -1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&lt;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Less than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5 &lt; 3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&gt;=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Greater than or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4 &gt;= 4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&lt;=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Less than or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5 &lt;= 3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!=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Not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10 != 2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19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Məntiq Operatorları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893095"/>
              </p:ext>
            </p:extLst>
          </p:nvPr>
        </p:nvGraphicFramePr>
        <p:xfrm>
          <a:off x="540108" y="1690688"/>
          <a:ext cx="11153908" cy="4774505"/>
        </p:xfrm>
        <a:graphic>
          <a:graphicData uri="http://schemas.openxmlformats.org/drawingml/2006/table">
            <a:tbl>
              <a:tblPr/>
              <a:tblGrid>
                <a:gridCol w="2788477"/>
                <a:gridCol w="2788477"/>
                <a:gridCol w="2788477"/>
                <a:gridCol w="2788477"/>
              </a:tblGrid>
              <a:tr h="954901"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Operand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Operand 2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OR (||)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effectLst/>
                        </a:rPr>
                        <a:t>AND (&amp;&amp;)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true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</a:rPr>
                        <a:t>false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7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Unary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Operatorları </a:t>
            </a:r>
            <a:r>
              <a:rPr lang="az-Latn-A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az-Latn-A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operandı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</a:t>
            </a:r>
            <a:r>
              <a:rPr lang="az-Latn-A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r>
              <a:rPr lang="az-Latn-A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az-Latn-A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74812"/>
              </p:ext>
            </p:extLst>
          </p:nvPr>
        </p:nvGraphicFramePr>
        <p:xfrm>
          <a:off x="540108" y="1690688"/>
          <a:ext cx="11244060" cy="4864659"/>
        </p:xfrm>
        <a:graphic>
          <a:graphicData uri="http://schemas.openxmlformats.org/drawingml/2006/table">
            <a:tbl>
              <a:tblPr/>
              <a:tblGrid>
                <a:gridCol w="3748020"/>
                <a:gridCol w="3748020"/>
                <a:gridCol w="3748020"/>
              </a:tblGrid>
              <a:tr h="637039"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 Name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Description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+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Unary Plus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Leaves the sign of operand as it is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-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Unary Minus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Inverts the sign of operand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37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++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Increment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Increment value by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37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--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Decrement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Decrement value by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!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Logical Negation (Not)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Inverts the value of a </a:t>
                      </a:r>
                      <a:r>
                        <a:rPr lang="en-US" sz="2400" dirty="0" err="1">
                          <a:effectLst/>
                        </a:rPr>
                        <a:t>boolean</a:t>
                      </a:r>
                      <a:endParaRPr lang="en-US" sz="2400" dirty="0">
                        <a:effectLst/>
                      </a:endParaRP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36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22230" y="371314"/>
            <a:ext cx="91863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400" dirty="0" smtClean="0"/>
              <a:t>		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number = 10, result;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bool</a:t>
            </a:r>
            <a:r>
              <a:rPr lang="en-US" sz="2400" dirty="0"/>
              <a:t> flag = true;</a:t>
            </a:r>
          </a:p>
          <a:p>
            <a:endParaRPr lang="en-US" sz="2400" dirty="0"/>
          </a:p>
          <a:p>
            <a:r>
              <a:rPr lang="en-US" sz="2400" dirty="0"/>
              <a:t>			result = +number;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("+number = " + result);</a:t>
            </a:r>
          </a:p>
          <a:p>
            <a:endParaRPr lang="en-US" sz="2400" dirty="0"/>
          </a:p>
          <a:p>
            <a:r>
              <a:rPr lang="en-US" sz="2400" dirty="0"/>
              <a:t>			result = -number;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("-number = " + result);</a:t>
            </a:r>
          </a:p>
          <a:p>
            <a:endParaRPr lang="en-US" sz="2400" dirty="0"/>
          </a:p>
          <a:p>
            <a:r>
              <a:rPr lang="en-US" sz="2400" dirty="0"/>
              <a:t>			result = ++number;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("++number = " + result);</a:t>
            </a:r>
          </a:p>
          <a:p>
            <a:endParaRPr lang="en-US" sz="2400" dirty="0"/>
          </a:p>
          <a:p>
            <a:r>
              <a:rPr lang="en-US" sz="2400" dirty="0"/>
              <a:t>			result = --number;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("--number = " + result);</a:t>
            </a:r>
          </a:p>
          <a:p>
            <a:endParaRPr lang="en-US" sz="2400" dirty="0"/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("!flag = " + (!flag));</a:t>
            </a:r>
          </a:p>
        </p:txBody>
      </p:sp>
    </p:spTree>
    <p:extLst>
      <p:ext uri="{BB962C8B-B14F-4D97-AF65-F5344CB8AC3E}">
        <p14:creationId xmlns:p14="http://schemas.microsoft.com/office/powerpoint/2010/main" val="351483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Cavab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34437" y="2194300"/>
            <a:ext cx="2875787" cy="2585323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+number = 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-number = -10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++number = 11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--number = 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!flag = False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23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202887"/>
            <a:ext cx="10727028" cy="5863062"/>
          </a:xfrm>
        </p:spPr>
        <p:txBody>
          <a:bodyPr/>
          <a:lstStyle/>
          <a:p>
            <a:pPr marL="0" indent="0">
              <a:buNone/>
            </a:pPr>
            <a:r>
              <a:rPr lang="az-Latn-AZ" dirty="0" smtClean="0"/>
              <a:t>Əvvəlli və sonlu artma</a:t>
            </a:r>
            <a:r>
              <a:rPr lang="en-US" dirty="0" smtClean="0"/>
              <a:t>/</a:t>
            </a:r>
            <a:r>
              <a:rPr lang="en-US" dirty="0" err="1" smtClean="0"/>
              <a:t>azalam</a:t>
            </a:r>
            <a:r>
              <a:rPr lang="az-Latn-AZ" dirty="0" smtClean="0"/>
              <a:t>alı unary operatorları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51089" y="1415890"/>
            <a:ext cx="5961845" cy="3816429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public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static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void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Droid Sans Mono"/>
              </a:rPr>
              <a:t>Main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[]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args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{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number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10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((number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++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((number));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++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number));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((number));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}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0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317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Droid Sans Mono</vt:lpstr>
      <vt:lpstr>Times New Roman</vt:lpstr>
      <vt:lpstr>Office Theme</vt:lpstr>
      <vt:lpstr>Operators (Operatorlar)</vt:lpstr>
      <vt:lpstr>Təyinedici operator (=)</vt:lpstr>
      <vt:lpstr>Hesab operatorları</vt:lpstr>
      <vt:lpstr>Müqayisə Operatorları </vt:lpstr>
      <vt:lpstr>Məntiq Operatorları</vt:lpstr>
      <vt:lpstr>Unary Operatorları (Tək operandı olan operatorlar)</vt:lpstr>
      <vt:lpstr>PowerPoint Presentation</vt:lpstr>
      <vt:lpstr>Cavab</vt:lpstr>
      <vt:lpstr>PowerPoint Presentation</vt:lpstr>
      <vt:lpstr>PowerPoint Presentation</vt:lpstr>
      <vt:lpstr>Ternary Operator (Üç operandı olan operatorlar.)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-a giriş</dc:title>
  <dc:creator>Rasim Mahmudov</dc:creator>
  <cp:lastModifiedBy>Rasim Mahmudov</cp:lastModifiedBy>
  <cp:revision>41</cp:revision>
  <dcterms:created xsi:type="dcterms:W3CDTF">2020-09-16T17:25:40Z</dcterms:created>
  <dcterms:modified xsi:type="dcterms:W3CDTF">2020-09-23T22:07:07Z</dcterms:modified>
</cp:coreProperties>
</file>